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Sistema de desigualdades: ES.A.23.1, ES.A.23.3 y ES.A.17.1 del plan. No se afirma cubrir todos los objetivos de esos códigos. Dos hojas por estudiante, lápiz y colores o tramas; regla para los modelos. Calculadora solo cuando se indique.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Un comité ficticio prepara kits básicos x ($2 cada uno) y kits de arte y ($3 cada uno). Debe preparar al menos 12 kits, incluir al menos 4 de arte y gastar como máximo $30. Las cantidades son enteros no negativos. Escribe todas las desigualdades y representa sus fronteras en el plano x,y. Prueba los planes (6,6), (8,4) y (5,7). ¿Cuáles cumplen todas las condiciones? Recomienda un plan y explica tu decisión con evidencia gráfica y sustitución.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Restricciones: x+y ≥ 12, y ≥ 4, 2x+3y ≤ 30, x ≥ 0 e y ≥ 0, con x,y enteros. (6,6): 12 kits, 6 arte, $30: cumple. (8,4): 12 kits, 4 arte, $28: cumple. (5,7): $31: falla el presupuesto. Con x+y = 12 el costo es 24+y; por eso y ≤ 6. Si se prioriza el máximo de arte, (6,6) es la opción; otras decisiones válidas deben explicitar criterio.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Restricciones: x+y ≥ 12, y ≥ 4, 2x+3y ≤ 30, x ≥ 0 e y ≥ 0, con x,y enteros. (6,6): 12 kits, 6 arte, $30: cumple. (8,4): 12 kits, 4 arte, $28: cumple. (5,7): $31: falla el presupuesto. Con x+y = 12 el costo es 24+y; por eso y ≤ 6. Si se prioriza el máximo de arte, (6,6) es la opción; otras decisiones válidas deben explicitar criterio.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sombrea del lado incorrecto: pruebe un punto concreto en la desigualdad antes de dibujar. Si mira solo el presupuesto: use una lista de las tres condiciones para cada par candidato. Si acepta fracciones de kits: distinga región continua y puntos enteros utilizables.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Ejemplo distinto: con x+y ≥ 5 y x+2y ≤ 8, (3,2) cumple ambas: 5 ≥ 5 y 7 ≤ 8. Una frontera con ≤ o ≥ se incluye; use línea continua. Extensión: Encuentra todos los pares enteros factibles del primer reto. ¿Qué ocurre si el mínimo de arte aumenta a 7?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https://openstax.org/books/contemporary-mathematics/pages/5-10-systems-of-linear-inequalities-in-two-variables Sistema de desigualdades: ES.A.23.1, ES.A.23.3 y ES.A.17.1 del plan. No se afirma cubrir todos los objetivos de esos códigos.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 hojas por estudiante, lápiz y colores o tramas; regla para los modelos. Calculadora solo cuando se indique. 2 sesiones de 30 minutos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P: 14 kits, 6 arte, $34: cumple. Q: 14, 8 arte, $36: cumple. R: 14, 9 arte, $37: no cumple. Se elige Q entre los planes propuestos para priorizar arte. Desigualdades: x+y ≥ 14, y ≥ 5 y 2x+3y ≤ 36. Si sombrea del lado incorrecto: pruebe un punto concreto en la desigualdad antes de dibujar. Si mira solo el presupuesto: use una lista de las tres condiciones para cada par candidato. Si acepta fracciones de kits: distinga región continua y puntos enteros utilizables.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9.2.5.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openstax.org/books/contemporary-mathematics/pages/5-10-systems-of-linear-inequalities-in-two-variables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kits-para-la-comunidad/estudiante.pdf" TargetMode="External"/><Relationship Id="rId3" Type="http://schemas.openxmlformats.org/officeDocument/2006/relationships/hyperlink" Target="https://pam.bonillaapps.com/actividades-semiconcretas/kits-para-la-comunidad/docente.pdf" TargetMode="External"/><Relationship Id="rId4" Type="http://schemas.openxmlformats.org/officeDocument/2006/relationships/hyperlink" Target="https://pam.bonillaapps.com/recursos-por-semana/9no/unidad-2/semana-5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Diseñemos kits con varias condiciones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ES.A.23.3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9.º · Plan 9.2.5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Un comité ficticio prepara kits básicos x ($2 cada uno) y kits de arte y ($3 cada uno). Debe preparar al menos 12 kits, incluir al menos 4 de arte y gastar como máximo $30. Las cantidades son enteros no negativos.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9.º · Plan 9.2.5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152400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63040" y="4255008"/>
            <a:ext cx="67665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18973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227076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09800" y="4255008"/>
            <a:ext cx="60198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2</a:t>
            </a:r>
          </a:p>
        </p:txBody>
      </p:sp>
      <p:cxnSp>
        <p:nvCxnSpPr>
          <p:cNvPr id="14" name="Connector 13"/>
          <p:cNvCxnSpPr/>
          <p:nvPr/>
        </p:nvCxnSpPr>
        <p:spPr>
          <a:xfrm flipV="1">
            <a:off x="264414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301752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956560" y="4255008"/>
            <a:ext cx="52730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4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339090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37642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703320" y="4255008"/>
            <a:ext cx="45262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413766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451104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450080" y="4255008"/>
            <a:ext cx="37795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8</a:t>
            </a:r>
          </a:p>
        </p:txBody>
      </p:sp>
      <p:cxnSp>
        <p:nvCxnSpPr>
          <p:cNvPr id="23" name="Connector 22"/>
          <p:cNvCxnSpPr/>
          <p:nvPr/>
        </p:nvCxnSpPr>
        <p:spPr>
          <a:xfrm flipV="1">
            <a:off x="488442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525780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196840" y="4255008"/>
            <a:ext cx="30327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10</a:t>
            </a:r>
          </a:p>
        </p:txBody>
      </p:sp>
      <p:cxnSp>
        <p:nvCxnSpPr>
          <p:cNvPr id="26" name="Connector 25"/>
          <p:cNvCxnSpPr/>
          <p:nvPr/>
        </p:nvCxnSpPr>
        <p:spPr>
          <a:xfrm flipV="1">
            <a:off x="56311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600456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943600" y="4255008"/>
            <a:ext cx="22860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12</a:t>
            </a:r>
          </a:p>
        </p:txBody>
      </p:sp>
      <p:cxnSp>
        <p:nvCxnSpPr>
          <p:cNvPr id="29" name="Connector 28"/>
          <p:cNvCxnSpPr/>
          <p:nvPr/>
        </p:nvCxnSpPr>
        <p:spPr>
          <a:xfrm flipV="1">
            <a:off x="637794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675132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690360" y="4255008"/>
            <a:ext cx="15392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14</a:t>
            </a:r>
          </a:p>
        </p:txBody>
      </p:sp>
      <p:cxnSp>
        <p:nvCxnSpPr>
          <p:cNvPr id="32" name="Connector 31"/>
          <p:cNvCxnSpPr/>
          <p:nvPr/>
        </p:nvCxnSpPr>
        <p:spPr>
          <a:xfrm flipV="1">
            <a:off x="712470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V="1">
            <a:off x="7498079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437120" y="4255008"/>
            <a:ext cx="792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16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1524000" y="40477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158240" y="40965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1524000" y="38699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158240" y="39187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1524000" y="36921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158240" y="37409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2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1524000" y="35143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158240" y="35631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3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1524000" y="33365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158240" y="33853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4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1524000" y="31587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158240" y="32075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5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1524000" y="29809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158240" y="30297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6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1524000" y="28031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158240" y="28519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7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1524000" y="26253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158240" y="26741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8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1524000" y="24475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158240" y="24963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9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1524000" y="22697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158240" y="23185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10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1524000" y="20919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158240" y="21407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11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1524000" y="19141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158240" y="1962911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524000" y="1670304"/>
            <a:ext cx="67056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Kits de arte y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303520" y="4462272"/>
            <a:ext cx="29260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Kits básicos x</a:t>
            </a:r>
          </a:p>
        </p:txBody>
      </p:sp>
      <p:cxnSp>
        <p:nvCxnSpPr>
          <p:cNvPr id="63" name="Connector 62"/>
          <p:cNvCxnSpPr/>
          <p:nvPr/>
        </p:nvCxnSpPr>
        <p:spPr>
          <a:xfrm>
            <a:off x="1524000" y="4047744"/>
            <a:ext cx="5974079" cy="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 flipV="1">
            <a:off x="1524000" y="1914144"/>
            <a:ext cx="0" cy="213360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9.º · Plan 9.2.5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Escribe todas las desigualdades y representa sus fronteras en el plano x,y.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Prueba los planes (6,6), (8,4) y (5,7). ¿Cuáles cumplen todas las condiciones?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Recomienda un plan y explica tu decisión con evidencia gráfica y sustitución.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9.º · Plan 9.2.5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152400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463040" y="4255008"/>
            <a:ext cx="67665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18973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227076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09800" y="4255008"/>
            <a:ext cx="60198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2</a:t>
            </a:r>
          </a:p>
        </p:txBody>
      </p:sp>
      <p:cxnSp>
        <p:nvCxnSpPr>
          <p:cNvPr id="14" name="Connector 13"/>
          <p:cNvCxnSpPr/>
          <p:nvPr/>
        </p:nvCxnSpPr>
        <p:spPr>
          <a:xfrm flipV="1">
            <a:off x="264414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301752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956560" y="4255008"/>
            <a:ext cx="52730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4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339090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37642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703320" y="4255008"/>
            <a:ext cx="45262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413766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451104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450080" y="4255008"/>
            <a:ext cx="37795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8</a:t>
            </a:r>
          </a:p>
        </p:txBody>
      </p:sp>
      <p:cxnSp>
        <p:nvCxnSpPr>
          <p:cNvPr id="23" name="Connector 22"/>
          <p:cNvCxnSpPr/>
          <p:nvPr/>
        </p:nvCxnSpPr>
        <p:spPr>
          <a:xfrm flipV="1">
            <a:off x="488442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525780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196840" y="4255008"/>
            <a:ext cx="30327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10</a:t>
            </a:r>
          </a:p>
        </p:txBody>
      </p:sp>
      <p:cxnSp>
        <p:nvCxnSpPr>
          <p:cNvPr id="26" name="Connector 25"/>
          <p:cNvCxnSpPr/>
          <p:nvPr/>
        </p:nvCxnSpPr>
        <p:spPr>
          <a:xfrm flipV="1">
            <a:off x="56311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600456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943600" y="4255008"/>
            <a:ext cx="22860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12</a:t>
            </a:r>
          </a:p>
        </p:txBody>
      </p:sp>
      <p:cxnSp>
        <p:nvCxnSpPr>
          <p:cNvPr id="29" name="Connector 28"/>
          <p:cNvCxnSpPr/>
          <p:nvPr/>
        </p:nvCxnSpPr>
        <p:spPr>
          <a:xfrm flipV="1">
            <a:off x="637794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675132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690360" y="4255008"/>
            <a:ext cx="15392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14</a:t>
            </a:r>
          </a:p>
        </p:txBody>
      </p:sp>
      <p:cxnSp>
        <p:nvCxnSpPr>
          <p:cNvPr id="32" name="Connector 31"/>
          <p:cNvCxnSpPr/>
          <p:nvPr/>
        </p:nvCxnSpPr>
        <p:spPr>
          <a:xfrm flipV="1">
            <a:off x="712470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V="1">
            <a:off x="7498079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437120" y="4255008"/>
            <a:ext cx="7924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16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1524000" y="40477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158240" y="40965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1524000" y="38699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158240" y="39187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1524000" y="36921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158240" y="37409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2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1524000" y="35143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158240" y="35631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3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1524000" y="33365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158240" y="33853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4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1524000" y="31587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158240" y="32075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5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1524000" y="29809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158240" y="30297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6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1524000" y="28031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158240" y="28519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7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1524000" y="26253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158240" y="26741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8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1524000" y="24475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158240" y="24963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9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1524000" y="22697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158240" y="23185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10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1524000" y="20919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158240" y="2140712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11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1524000" y="1914144"/>
            <a:ext cx="5974079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158240" y="1962911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524000" y="1670304"/>
            <a:ext cx="67056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Kits de arte y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303520" y="4462272"/>
            <a:ext cx="29260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Kits básicos x</a:t>
            </a:r>
          </a:p>
        </p:txBody>
      </p:sp>
      <p:cxnSp>
        <p:nvCxnSpPr>
          <p:cNvPr id="63" name="Connector 62"/>
          <p:cNvCxnSpPr/>
          <p:nvPr/>
        </p:nvCxnSpPr>
        <p:spPr>
          <a:xfrm>
            <a:off x="1524000" y="4047744"/>
            <a:ext cx="5974079" cy="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 flipV="1">
            <a:off x="1524000" y="1914144"/>
            <a:ext cx="0" cy="213360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Freeform 64"/>
          <p:cNvSpPr/>
          <p:nvPr/>
        </p:nvSpPr>
        <p:spPr>
          <a:xfrm>
            <a:off x="3764280" y="2980944"/>
            <a:ext cx="1120140" cy="355600"/>
          </a:xfrm>
          <a:custGeom>
            <a:avLst/>
            <a:gdLst/>
            <a:ahLst/>
            <a:cxnLst/>
            <a:rect l="l" t="t" r="r" b="b"/>
            <a:pathLst>
              <a:path w="1120140" h="355600">
                <a:moveTo>
                  <a:pt x="0" y="0"/>
                </a:moveTo>
                <a:lnTo>
                  <a:pt x="746760" y="355600"/>
                </a:lnTo>
                <a:lnTo>
                  <a:pt x="1120140" y="355600"/>
                </a:lnTo>
                <a:close/>
              </a:path>
            </a:pathLst>
          </a:custGeom>
          <a:solidFill>
            <a:srgbClr val="D7EEE8"/>
          </a:solidFill>
          <a:ln w="10160">
            <a:solidFill>
              <a:srgbClr val="0D81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6" name="Connector 65"/>
          <p:cNvCxnSpPr/>
          <p:nvPr/>
        </p:nvCxnSpPr>
        <p:spPr>
          <a:xfrm>
            <a:off x="1524000" y="1914144"/>
            <a:ext cx="4480560" cy="2133600"/>
          </a:xfrm>
          <a:prstGeom prst="line">
            <a:avLst/>
          </a:prstGeom>
          <a:ln w="10160">
            <a:solidFill>
              <a:srgbClr val="0F6D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6065520" y="3974592"/>
            <a:ext cx="21640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0F6D93"/>
                </a:solidFill>
                <a:latin typeface="DejaVu Sans"/>
              </a:rPr>
              <a:t>x+y=12</a:t>
            </a:r>
          </a:p>
        </p:txBody>
      </p:sp>
      <p:cxnSp>
        <p:nvCxnSpPr>
          <p:cNvPr id="68" name="Connector 67"/>
          <p:cNvCxnSpPr/>
          <p:nvPr/>
        </p:nvCxnSpPr>
        <p:spPr>
          <a:xfrm>
            <a:off x="1524000" y="2269744"/>
            <a:ext cx="5600700" cy="1778000"/>
          </a:xfrm>
          <a:prstGeom prst="line">
            <a:avLst/>
          </a:prstGeom>
          <a:ln w="10160">
            <a:solidFill>
              <a:srgbClr val="C99C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7185660" y="3974592"/>
            <a:ext cx="10439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C99C2B"/>
                </a:solidFill>
                <a:latin typeface="DejaVu Sans"/>
              </a:rPr>
              <a:t>2x+3y=30</a:t>
            </a:r>
          </a:p>
        </p:txBody>
      </p:sp>
      <p:cxnSp>
        <p:nvCxnSpPr>
          <p:cNvPr id="70" name="Connector 69"/>
          <p:cNvCxnSpPr/>
          <p:nvPr/>
        </p:nvCxnSpPr>
        <p:spPr>
          <a:xfrm>
            <a:off x="1524000" y="3336544"/>
            <a:ext cx="5974079" cy="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7254240" y="3263392"/>
            <a:ext cx="975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y=4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9.º · Plan 9.2.5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sombrea del lado incorrecto: pruebe un punto concreto en la desigualdad antes de dibujar.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mira solo el presupuesto: use una lista de las tres condiciones para cada par candidato.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9.º · Plan 9.2.5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Ejemplo distinto: con x+y ≥ 5 y x+2y ≤ 8, (3,2) cumple ambas: 5 ≥ 5 y 7 ≤ 8.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Una frontera con ≤ o ≥ se incluye; use línea continua.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9.º · Plan 9.2.5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OpenStax · Systems of Linear Inequalities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 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9.º · Plan 9.2.5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2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2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 guía del maestro. Para trabajar sin conexión, extraiga el paquete 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9.º · Plan 9.2.5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Ahora el comité exige al menos 14 kits, al menos 5 de arte y un máximo de $36; conserva los precios $2 y $3.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Modela y prueba los tres planes. Señala qué condición falla si no es factible.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Si el comité quiere más kits de arte, elige entre los planes factibles y defiende tu decisión.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9.2.5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9.º · Plan 9.2.5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Sistema de desigualdades: ES.A.23.1, ES.A.23.3 y ES.A.17.1 del plan. No se afirma cubrir todos los objetivos de esos códigos.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 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