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8.A.7.2: interpretar una razón de cambio constante negativa y otra positiva; conectar incrementos o reducciones con tablas, expresiones lineales y una decisión. No desarrolla porcentajes ni todas las expresiones del plan 8.2.7. Hojas, lápiz y regla. Calculadora opcional para comprobar. No se requieren muestras, calor ni carros reales. What's That Graph? está en inglés, para 14–18 años: seleccione solamente procesos lineales crecientes o decrecientes, traduzca las consignas y omita funciones cuadráticas, exponenciales y trigonométricas.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Una simulación ficticia muestra una muestra que se enfría de forma lineal. Sus registros son 68 °C al minuto 0, 59 °C al minuto 3, 50 °C al minuto 6 y 41 °C al minuto 9. El modelo conserva esa razón de cambio entre los minutos 0 y 10. Para una captura de pantalla se necesita una lectura entre 40 °C y 46 °C, incluidos ambos extremos. Solo puede elegirse el minuto 6, el 8 o el 10. Estos valores son datos didácticos ficticios y no constituyen instrucciones para manipular materiales reales. Calcula la razón de cambio en cada intervalo de tres minutos. Explica el signo y las unidades. Escribe una expresión para la temperatura T en el minuto t y representa los cuatro registros en los ejes. Explica el valor inicial. Evalúa los minutos 6, 8 y 10. ¿Cuál permite la captura solicitada? Justifica descartando las otras opciones. Si se permitiera elegir cualquier instante del modelo, ¿cuáles serían el primero y el último que cumplen entre 40 °C y 46 °C?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(59−68)/3=−3 °C/min; (50−59)/3=−3 °C/min; (41−50)/3=−3 °C/min. La temperatura disminuye 3 °C por minuto. T=68−3t, con 0≤t≤10. El valor inicial es 68 °C. Los puntos son (0,68), (3,59), (6,50) y (9,41), sobre una recta decreciente. T(6)=50 °C; T(8)=44 °C; T(10)=38 °C. Se elige el minuto 8, porque 40≤44≤46; 50 supera el máximo y 38 queda bajo el mínimo. Para 46 °C: t=(68−46)/3=22/3 min=7⅓ min. Para 40 °C: t=(68−40)/3=28/3 min=9⅓ min. Se cumple desde 7⅓ hasta 9⅓ min, inclusive.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(59−68)/3=−3 °C/min; (50−59)/3=−3 °C/min; (41−50)/3=−3 °C/min. La temperatura disminuye 3 °C por minuto. T=68−3t, con 0≤t≤10. El valor inicial es 68 °C. Los puntos son (0,68), (3,59), (6,50) y (9,41), sobre una recta decreciente. T(6)=50 °C; T(8)=44 °C; T(10)=38 °C. Se elige el minuto 8, porque 40≤44≤46; 50 supera el máximo y 38 queda bajo el mínimo. Para 46 °C: t=(68−46)/3=22/3 min=7⅓ min. Para 40 °C: t=(68−40)/3=28/3 min=9⅓ min. Se cumple desde 7⅓ hasta 9⅓ min, inclusive.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afirma que la tasa es −9 °C/min, escriba el intervalo de 3 min debajo del cambio de −9 °C y reparta la reducción entre los tres minutos. Si usa +3 en el modelo de enfriamiento, evalúe t=3: 68+9=77 no reproduce los 59 °C de la tabla. Si escribe T=−3t y omite el inicio, pruebe t=0: el modelo debe devolver 68 °C. Si escoge el minuto 10 por ser el más frío, vuelva a las dos condiciones: también debe conservar una lectura de al menos 40 °C. Si escribe p=2.5t en la transferencia, marque el punto inicial (0,12) y distinga la posición respecto al origen de lo avanzado después del inicio.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Un modelo distinto pasa de 20 unidades a 32 unidades en 4 minutos. Razón de cambio: (32−20)/(4−0)=12/4=+3 unidades/minuto. La expresión es y=20+3t. A los 5 minutos: y=20+15=35 unidades. El 20 representa el inicio y el 3 el aumento por minuto. Extensión: ## Complemento original: diez diapositivas</a:t>
            </a:r>
          </a:p>
          <a:p>
            <a:r>
              <a:t>1. **Elegir una captura.** Presente las lecturas ficticias y las tres opciones de minuto. Recoja una predicción justificada.</a:t>
            </a:r>
          </a:p>
          <a:p>
            <a:r>
              <a:t>2. **Leer los intervalos.** Entre registros transcurren tres minutos. Diferencie cambio de temperatura y tiempo transcurrido.</a:t>
            </a:r>
          </a:p>
          <a:p>
            <a:r>
              <a:t>3. **Cambio con signo.** Plantee (59−68)/(3−0). El signo negativo representa una reducción, no una temperatura necesariamente negativa.</a:t>
            </a:r>
          </a:p>
          <a:p>
            <a:r>
              <a:t>4. **Constancia de la tasa.** Compare los tres intervalos de la tabla. Solicite comprobar que cada cociente tiene la misma unidad y valor.</a:t>
            </a:r>
          </a:p>
          <a:p>
            <a:r>
              <a:t>5. **Una expresión con significado.** Relacione temperatura inicial y reducción por minuto con T=68−3t, válida en el intervalo indicado.</a:t>
            </a:r>
          </a:p>
          <a:p>
            <a:r>
              <a:t>6. **Ejemplo distinto.** Un modelo registra 20 unidades y llega a 32 después de 4 minutos: razón +3 unidades/min; expresión y=20+3t; a los 5 minutos da 35.</a:t>
            </a:r>
          </a:p>
          <a:p>
            <a:r>
              <a:t>7. **La gráfica comunica cambio.** Use ejes de tiempo en minutos y temperatura en °C. Solicite ubicar los registros dados y anticipar dónde estarán las tres opciones.</a:t>
            </a:r>
          </a:p>
          <a:p>
            <a:r>
              <a:t>8. **Decisión comprobada.** Revele T(6)=50, T(8)=44 y T(10)=38. Solo el minuto 8 queda entre 40 y 46, inclusive.</a:t>
            </a:r>
          </a:p>
          <a:p>
            <a:r>
              <a:t>9. **Movimiento individual.** Presente la animación del carro. Pida obtener la razón en cm/s, una expresión y la pausa que cumple.</a:t>
            </a:r>
          </a:p>
          <a:p>
            <a:r>
              <a:t>10. **Interpretar antes de afirmar.** Compare una recta creciente y otra decreciente. Explore los procesos lineales de What's That Graph? y exija explicar qué representan los ejes y el signo del cambio.</a:t>
            </a:r>
          </a:p>
          <a:p/>
          <a:p>
            <a:r>
              <a:t>## Guía docente separada</a:t>
            </a:r>
          </a:p>
          <a:p>
            <a:r>
              <a:t>Objetivo: calcular e interpretar una razón de cambio con unidades y usarla para modelar una elección. Antes de introducir la expresión, haga comparar diferencias correspondientes en la tabla. Los datos provienen de modelos ficticios que suponen constancia; no son mediciones de enfriamiento real. Mantenga solution y transfer_solution en la guía docente. Criterios: dividir por el intervalo temporal correcto, conservar el signo, interpretar el valor inicial y verificar todas las opciones con los extremos incluidos. En la transferencia observe si distingue posición inicial de distancia avanzada. Las gráficas y expresiones solo se usan dentro de los dominios indicados.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https://nrich.maths.org/problems/whats-graph 8.A.7.2: interpretar una razón de cambio constante negativa y otra positiva; conectar incrementos o reducciones con tablas, expresiones lineales y una decisión. No desarrolla porcentajes ni todas las expresiones del plan 8.2.7.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Hojas, lápiz y regla. Calculadora opcional para comprobar. No se requieren muestras, calor ni carros reales. What's That Graph? está en inglés, para 14–18 años: seleccione solamente procesos lineales crecientes o decrecientes, traduzca las consignas y omita funciones cuadráticas, exponenciales y trigonométricas. Dos sesiones de 30 minutos durante el 2–6 de noviembre, ajustables a EPA/CAF. Primera: cambio por minuto, modelo y selección. Segunda: contraste de representaciones y transferencia individual.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(17−12)/(2−0)=2.5 cm/s y (22−17)/(4−2)=2.5 cm/s. La expresión es p=12+2.5t, con 0≤t≤8. Registros: (0,12), (2,17) y (4,22). p(6)=27 cm; p(7)=29.5 cm; p(8)=32 cm. Debe pausarse a los 7 s porque 28≤29.5≤30. A los 6 s aún no llega y a los 8 s supera el máximo. El 12 representa la posición inicial, no la velocidad. Si afirma que la tasa es −9 °C/min, escriba el intervalo de 3 min debajo del cambio de −9 °C y reparta la reducción entre los tres minutos. Si usa +3 en el modelo de enfriamiento, evalúe t=3: 68+9=77 no reproduce los 59 °C de la tabla. Si escribe T=−3t y omite el inicio, pruebe t=0: el modelo debe devolver 68 °C. Si escoge el minuto 10 por ser el más frío, vuelva a las dos condiciones: también debe conservar una lectura de al menos 40 °C. Si escribe p=2.5t en la transferencia, marque el punto inicial (0,12) y distinga la posición respecto al origen de lo avanzado después del inicio.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8.2.7.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problems/whats-graph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momento-y-razon-de-cambio/estudiante.pdf" TargetMode="External"/><Relationship Id="rId3" Type="http://schemas.openxmlformats.org/officeDocument/2006/relationships/hyperlink" Target="https://pam.bonillaapps.com/actividades-semiconcretas/momento-y-razon-de-cambio/docente.pdf" TargetMode="External"/><Relationship Id="rId4" Type="http://schemas.openxmlformats.org/officeDocument/2006/relationships/hyperlink" Target="https://pam.bonillaapps.com/recursos-por-semana/8vo/unidad-2/semana-7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El momento adecuado para registrar la simulación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8.A.7.2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Una simulación ficticia muestra una muestra que se enfría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forma lineal. Sus registros son 68 °C al minuto 0, 59 °C 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minuto 3, 50 °C al minuto 6 y 41 °C al minuto 9. El modelo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conserva esa razón de cambio entre los minutos 0 y 10. Para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una captura de pantalla se necesita una lectura entre 40 °C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46 °C, incluidos ambos extremos. Solo puede elegirse el minuto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6, el 8 o el 10. Estos valores son datos didácticos ficticios y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constituyen instrucciones para manipular materiales reales.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2080" y="173126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Temperatura simulada (°C)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67840" y="4108704"/>
            <a:ext cx="5852160" cy="0"/>
          </a:xfrm>
          <a:prstGeom prst="line">
            <a:avLst/>
          </a:prstGeom>
          <a:ln w="10160">
            <a:solidFill>
              <a:srgbClr val="1725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767840" y="1975104"/>
            <a:ext cx="0" cy="2133600"/>
          </a:xfrm>
          <a:prstGeom prst="line">
            <a:avLst/>
          </a:prstGeom>
          <a:ln w="10160">
            <a:solidFill>
              <a:srgbClr val="1725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767840" y="3621024"/>
            <a:ext cx="5852160" cy="0"/>
          </a:xfrm>
          <a:prstGeom prst="line">
            <a:avLst/>
          </a:prstGeom>
          <a:ln w="10160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767840" y="3133344"/>
            <a:ext cx="5852160" cy="0"/>
          </a:xfrm>
          <a:prstGeom prst="line">
            <a:avLst/>
          </a:prstGeom>
          <a:ln w="10160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767840" y="2645664"/>
            <a:ext cx="5852160" cy="0"/>
          </a:xfrm>
          <a:prstGeom prst="line">
            <a:avLst/>
          </a:prstGeom>
          <a:ln w="10160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77696" y="4023360"/>
            <a:ext cx="685190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7696" y="3535680"/>
            <a:ext cx="685190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40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7696" y="3048000"/>
            <a:ext cx="685190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7696" y="2560320"/>
            <a:ext cx="685190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7696" y="2072640"/>
            <a:ext cx="685190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70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6880" y="4352544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13760" y="4352544"/>
            <a:ext cx="48158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0" y="4352544"/>
            <a:ext cx="3048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2864" y="4352544"/>
            <a:ext cx="131673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37120" y="4352544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4320" y="4523232"/>
            <a:ext cx="4145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72554"/>
                </a:solidFill>
                <a:latin typeface="DejaVu Sans"/>
              </a:rPr>
              <a:t>Tiempo (min)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0" y="1975104"/>
            <a:ext cx="3657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72554"/>
                </a:solidFill>
                <a:latin typeface="DejaVu Sans"/>
              </a:rPr>
              <a:t>Escala: 10 °C por división.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767840" y="2157984"/>
            <a:ext cx="5852160" cy="0"/>
          </a:xfrm>
          <a:prstGeom prst="line">
            <a:avLst/>
          </a:prstGeom>
          <a:ln w="10160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Calcula la razón de cambio en cada intervalo de tres minutos.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Explica el signo y las unidades.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Escribe una expresión para la temperatura T en el minuto t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representa los cuatro registros en los ejes. Explica el valor inicial.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Evalúa los minutos 6, 8 y 10. ¿Cuál permite la captura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solicitada? Justifica descartando las otras opciones.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4. Si se permitiera elegir cualquier instante del modelo, ¿cuáles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serían el primero y el último que cumplen entre 40 °C y 46 °C?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731264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2554"/>
                </a:solidFill>
                <a:latin typeface="DejaVu Sans"/>
              </a:rPr>
              <a:t>T = 68 − 3t; dominio: 0 a 10 min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67840" y="4108704"/>
            <a:ext cx="5852160" cy="0"/>
          </a:xfrm>
          <a:prstGeom prst="line">
            <a:avLst/>
          </a:prstGeom>
          <a:ln w="10160">
            <a:solidFill>
              <a:srgbClr val="1725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767840" y="1914144"/>
            <a:ext cx="0" cy="2194560"/>
          </a:xfrm>
          <a:prstGeom prst="line">
            <a:avLst/>
          </a:prstGeom>
          <a:ln w="10160">
            <a:solidFill>
              <a:srgbClr val="1725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767840" y="3230880"/>
            <a:ext cx="5852160" cy="329184"/>
          </a:xfrm>
          <a:prstGeom prst="rect">
            <a:avLst/>
          </a:prstGeom>
          <a:solidFill>
            <a:srgbClr val="DCFC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1767840" y="2023872"/>
            <a:ext cx="5852160" cy="1645920"/>
          </a:xfrm>
          <a:prstGeom prst="line">
            <a:avLst/>
          </a:prstGeom>
          <a:ln w="1016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388608" y="3291840"/>
            <a:ext cx="121920" cy="121920"/>
          </a:xfrm>
          <a:prstGeom prst="ellipse">
            <a:avLst/>
          </a:prstGeom>
          <a:solidFill>
            <a:srgbClr val="166534"/>
          </a:solidFill>
          <a:ln w="10160">
            <a:solidFill>
              <a:srgbClr val="1665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93920" y="3011424"/>
            <a:ext cx="3535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66534"/>
                </a:solidFill>
                <a:latin typeface="DejaVu Sans"/>
              </a:rPr>
              <a:t>Minuto 8: 44 °C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416966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9200" y="3572256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40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9200" y="3243072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2060448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68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6880" y="4352544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6416" y="4352544"/>
            <a:ext cx="1853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37120" y="4352544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2554"/>
                </a:solidFill>
                <a:latin typeface="DejaVu Sans"/>
              </a:rPr>
              <a:t>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3360" y="4523232"/>
            <a:ext cx="4206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72554"/>
                </a:solidFill>
                <a:latin typeface="DejaVu Sans"/>
              </a:rPr>
              <a:t>Tiempo (min); eje vertical: °C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afirma que la tasa es −9 °C/min, escriba el intervalo de 3 min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debajo del cambio de −9 °C y reparta la reducción entre los tres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minutos.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+3 en el modelo de enfriamiento, evalúe t=3: 68+9=77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reproduce los 59 °C de la tabla.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 modelo distinto pasa de 20 unidades a 32 unidades en 4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minutos.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Razón de cambio: (32−20)/(4−0)=12/4=+3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unidades/minuto.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La expresión es y=20+3t. A los 5 minutos: y=20+15=35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unidades. El 20 representa el inicio y el 3 el aumento por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minuto.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What's That Graph?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En una animación ficticia, un carro comienza a 12 cm del origen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avanza a razón constante. A los 2 s está a 17 cm y a los 4 s está a 22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cm. El mismo modelo se mantiene hasta los 8 s. Se debe pausar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cuando la posición esté entre 28 cm y 30 cm, incluidos ambos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extremos. Las pausas disponibles son a los 6, 7 u 8 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Calcula la razón de cambio de la posición y escribe una expresión para p en función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del tiempo t.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Representa los tres registros dados y evalúa las posiciones a los 6, 7 y 8 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¿En qué pausa disponible debe detenerse la animación? Justifica con el intervalo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permitido y explica qué significa el 12 de tu expresión.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8.2.7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8.A.7.2: interpretar una razón de cambio constante negativa y otra positiva;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conectar incrementos o reducciones con tablas, expresiones lineales y una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decisión. No desarrolla porcentajes ni todas las expresiones del plan 8.2.7.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