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Antes de calcular, pida una predicción de la decisión. 8.A.3.3: modelar y resolver ecuaciones lineales con coeficientes racionales, aplicar la distributiva y verificar por sustitución. Se selecciona esta parte de 8.2.6; no se repite la clasificación de identidades y contradicciones de la semana anterior. Hojas del estudiante, lápiz y regla. Rectángulos de papel opcionales para representar módulos. No se necesita una balanza física; calculadora opcional para comprobar.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Este modelo no sustituye la construcción del estudiante. En un modelo ficticio de una balanza, un lado sostiene tres módulos idénticos y un gancho de 2.25 gramos. Cada módulo contiene una pieza de masa desconocida x gramos y un adorno de 1.5 gramos. El otro lado sostiene 24.75 gramos y la balanza está equilibrada. Hay piezas disponibles de 5.5, 6 y 6.5 gramos; se debe escoger la masa que permita construir los tres módulos. Las masas del reto son ficticias y los dibujos son esquemáticos. Escribe una ecuación que represente la balanza. Explica qué representa cada término y por qué el gancho se cuenta una sola vez. Resuelve la ecuación mediante transformaciones equivalentes. Muestra dónde usaste la propiedad distributiva o explica una estrategia equivalente. ¿Qué pieza disponible debe elegirse? Sustituye su masa en la ecuación original y determina qué ocurre con las otras dos opciones.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Recoja ideas antes de mostrar respuestas. La ecuación es 3(x+1.5)+2.25=24.75. El factor 3 cuenta módulos; x+1.5 es la masa de cada módulo; 2.25 corresponde al único gancho. Distribuyendo: 3x+4.5+2.25=24.75; 3x+6.75=24.75; 3x=18; x=6. Otra estrategia válida: restar 2.25, dividir entre 3 y restar 1.5. Se escoge la pieza de 6 g: 3(6+1.5)+2.25=22.5+2.25=24.75 g. Con 5.5 g se obtienen 23.25 g, faltan 1.5 g; con 6.5 g se obtienen 26.25 g, sobran 1.5 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Guía para el docente: La ecuación es 3(x+1.5)+2.25=24.75. El factor 3 cuenta módulos; x+1.5 es la masa de cada módulo; 2.25 corresponde al único gancho. Distribuyendo: 3x+4.5+2.25=24.75; 3x+6.75=24.75; 3x=18; x=6. Otra estrategia válida: restar 2.25, dividir entre 3 y restar 1.5. Se escoge la pieza de 6 g: 3(6+1.5)+2.25=22.5+2.25=24.75 g. Con 5.5 g se obtienen 23.25 g, faltan 1.5 g; con 6.5 g se obtienen 26.25 g, sobran 1.5 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Apoyos específicos, no una receta única. Si escribe 3x+1.5, dibuje tres módulos y señale los tres adornos: su masa total es 4.5 g. Si multiplica también el gancho por tres, ubíquelo fuera del grupo de módulos y subraye que hay un solo gancho de 2.25 g. Si cambia un término de miembro sin justificar, pida escribir la misma resta o división en ambos lados y comprobar que se conserva la igualdad. Si interpreta x=6 como la masa del módulo completo, vuelva a x+1.5: la pieza pesa 6 g y el módulo pesa 7.5 g. Si en la transferencia obtiene 0.5x+4, divida en dos tanto la sección variable como los cuatro centímetros fijos. Evidencia individual: use la segunda hoja para decidir el apoyo siguiente.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El ejemplo es original de PAM y se distingue de la tarea. Resolver 0.25(y+8)+1=6. Restar 1 en ambos lados: 0.25(y+8)=5. Multiplicar por 4: y+8=20. Restar 8: y=12. Verificar en la original: 0.25(12+8)+1=5+1=6. La distributiva también permite escribir 0.25y+2+1=6. Extensión: Diez diapositivas originales con soluciones en notas docentes y guía separada.</a:t>
            </a:r>
          </a:p>
          <a:p/>
          <a:p>
            <a:r>
              <a:t>1. Decisión. Mostrar los tres módulos y las piezas disponibles de 5.5, 6 y 6.5 g. Preguntar qué masa desconocida conserva el equilibrio con 24.75 g.</a:t>
            </a:r>
          </a:p>
          <a:p>
            <a:r>
              <a:t>2. Leer el módulo. Un módulo pesa x+1.5 g. Tres módulos pesan 3(x+1.5) g; el gancho de 2.25 g aparece una sola vez. Distinguir componentes repetidos y únicos.</a:t>
            </a:r>
          </a:p>
          <a:p>
            <a:r>
              <a:t>3. Construir la ecuación. Escribir 3(x+1.5)+2.25=24.75. Pedir que señalen en el esquema dónde está representado cada término. El signo igual expresa masas iguales.</a:t>
            </a:r>
          </a:p>
          <a:p>
            <a:r>
              <a:t>4. Ejemplo resuelto distinto. Resolver 0.25(y+8)+1=6. Restar 1: 0.25(y+8)=5; multiplicar por 4: y+8=20; restar 8: y=12. Verificar 0.25(12+8)+1=6.</a:t>
            </a:r>
          </a:p>
          <a:p>
            <a:r>
              <a:t>5. Primera hoja. Pedir una ecuación y una solución explicada. Se puede retirar primero el gancho y dividir entre tres, o distribuir antes de despejar. Conservar equivalencia en cada paso.</a:t>
            </a:r>
          </a:p>
          <a:p>
            <a:r>
              <a:t>6. Distribuir con significado. Comparar 3(x+1.5) con 3x+4.5. Cada uno de los tres módulos tiene su propio adorno; por eso el 1.5 también se multiplica por tres.</a:t>
            </a:r>
          </a:p>
          <a:p>
            <a:r>
              <a:t>7. Error para discutir. Presentar «3(x+1.5)=3x+1.5». Pedir que representen tres adornos y expliquen qué masa falta en esa expresión. No atribuir el error a una regla memorizada sin revisar el modelo.</a:t>
            </a:r>
          </a:p>
          <a:p>
            <a:r>
              <a:t>8. Comprobación docente. La ecuación se transforma en 3x+6.75=24.75, luego 3x=18 y x=6. Cada módulo pesa 7.5 g; tres pesan 22.5 g y con el gancho suman 24.75 g. Las otras piezas producen 23.25 g y 26.25 g.</a:t>
            </a:r>
          </a:p>
          <a:p>
            <a:r>
              <a:t>9. Transferencia individual. Representar la mitad de una tira de x+4 cm más el conector. Resolver 0.5(x+4)+0.75=7.25 y comprobar la sección elegida. Mantener oculta la solución.</a:t>
            </a:r>
          </a:p>
          <a:p>
            <a:r>
              <a:t>10. Cierre y exploración. Pedir que expliquen qué conserva cada transformación y por qué sustituir en la ecuación original verifica el contexto. Coupon versus discount ofrece otra aplicación libre de coeficientes racionales; traducir su consigna sin sustituir las hojas originales del paquete.</a:t>
            </a:r>
          </a:p>
          <a:p/>
          <a:p>
            <a:r>
              <a:t>Guía docente separada: objetivo: construir una ecuación desde componentes repetidos y resolverla preservando la igualdad. Primera sesión: lectura del modelo, ejemplo distinto y trabajo en parejas. Segunda: análisis de distributiva, comprobación y transferencia individual. Criterios: representa correctamente el módulo; cuenta una vez el gancho; aplica operaciones equivalentes en ambos miembros; obtiene x con unidades; comprueba en la ecuación original y selecciona una pieza disponible. Las respuestas específicas se conservan en solution y transfer_solution. El recurso externo es de octavo grado, en inglés, gratuito e imprimible; requiere traducción docente y repaso de porcentaje decimal para su exploración opcional. No requiere comprar calculadoras ni utilizar cupones reales.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https://tasks.illustrativemathematics.org/content-standards/tasks/583 8.A.3.3: modelar y resolver ecuaciones lineales con coeficientes racionales, aplicar la distributiva y verificar por sustitución. Se selecciona esta parte de 8.2.6; no se repite la clasificación de identidades y contradicciones de la semana anterior. Acceso y pertinencia deben revisarse de nuevo antes de reutilizar en otro año.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Hojas del estudiante, lápiz y regla. Rectángulos de papel opcionales para representar módulos. No se necesita una balanza física; calculadora opcional para comprobar. Dos sesiones de 30 minutos durante el 26–30 de octubre, ajustables al horario local de evaluaciones. Los enlaces de descarga web requieren internet; el ZIP conserva copias locales.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 mostrar estas respuestas al recoger la producción: 0.5(x+4)+0.75=7.25. Se divide por dos toda la longitud x+4 de la tira. 0.5x+2+0.75=7.25; 0.5x=4.5; x=9 cm. Se escoge la sección variable de 9 cm; la tira completa mide 13 cm. 0.5(9+4)+0.75=6.5+0.75=7.25 cm. La distributiva correcta es 0.5x+2, porque la mitad de 4 es 2; 0.5x+4 conservaría completos esos cuatro centímetros. Si escribe 3x+1.5, dibuje tres módulos y señale los tres adornos: su masa total es 4.5 g. Si multiplica también el gancho por tres, ubíquelo fuera del grupo de módulos y subraye que hay un solo gancho de 2.25 g. Si cambia un término de miembro sin justificar, pida escribir la misma resta o división en ambos lados y comprobar que se conserva la igualdad. Si interpreta x=6 como la masa del módulo completo, vuelva a x+1.5: la pieza pesa 6 g y el módulo pesa 7.5 g. Si en la transferencia obtiene 0.5x+4, divida en dos tanto la sección variable como los cuatro centímetros fijos.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© Creado por Prof. Jesús J. Bonilla López - Facilitador Docente de Matemáticas. Plan de consulta: 8.2.6. Las fechas del plan están en blanco. No se afirma una fecha oficial. Los complementos permanecen separados del original del 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tasks.illustrativemathematics.org/content-standards/tasks/583" TargetMode="External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pam.bonillaapps.com/actividades-semiconcretas/equilibrio-del-movil/estudiante.pdf" TargetMode="External"/><Relationship Id="rId3" Type="http://schemas.openxmlformats.org/officeDocument/2006/relationships/hyperlink" Target="https://pam.bonillaapps.com/actividades-semiconcretas/equilibrio-del-movil/docente.pdf" TargetMode="External"/><Relationship Id="rId4" Type="http://schemas.openxmlformats.org/officeDocument/2006/relationships/hyperlink" Target="https://pam.bonillaapps.com/recursos-por-semana/8vo/unidad-2/semana-6/" TargetMode="External"/><Relationship Id="rId5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deprgov.sharepoint.com/:f:/s/Currculo-ServiciosAcadmicos-365Group/IgBWOfgW1TDfTJcvW0OEb1H8AX3WT4CH7WZovjR2iylKl-s?e=HEY0Kc" TargetMode="Externa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La pieza que equilibra el móvil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Problema contextualizado · 8.A.3.3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8.º · Plan 8.2.6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1600200"/>
            <a:ext cx="8229600" cy="237744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103B52"/>
                </a:solidFill>
                <a:latin typeface="DejaVu Sans"/>
              </a:rPr>
              <a:t>En un modelo ficticio de una balanza, un lado sostiene tres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103B52"/>
                </a:solidFill>
                <a:latin typeface="DejaVu Sans"/>
              </a:rPr>
              <a:t>módulos idénticos y un gancho de 2.25 gramos. Cada módulo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103B52"/>
                </a:solidFill>
                <a:latin typeface="DejaVu Sans"/>
              </a:rPr>
              <a:t>contiene una pieza de masa desconocida x gramos y un adorno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103B52"/>
                </a:solidFill>
                <a:latin typeface="DejaVu Sans"/>
              </a:rPr>
              <a:t>de 1.5 gramos. El otro lado sostiene 24.75 gramos y la balanza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103B52"/>
                </a:solidFill>
                <a:latin typeface="DejaVu Sans"/>
              </a:rPr>
              <a:t>está equilibrada. Hay piezas disponibles de 5.5, 6 y 6.5 gramos;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103B52"/>
                </a:solidFill>
                <a:latin typeface="DejaVu Sans"/>
              </a:rPr>
              <a:t>se debe escoger la masa que permita construir los tres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103B52"/>
                </a:solidFill>
                <a:latin typeface="DejaVu Sans"/>
              </a:rPr>
              <a:t>módulos. Las masas del reto son ficticias y los dibujos son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103B52"/>
                </a:solidFill>
                <a:latin typeface="DejaVu Sans"/>
              </a:rPr>
              <a:t>esquemáticos.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4233672"/>
            <a:ext cx="8229600" cy="38404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103B52"/>
                </a:solidFill>
                <a:latin typeface="DejaVu Sans"/>
              </a:rPr>
              <a:t>Representar → decidir → justificar → comprobar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Un modelo para explorar la situación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Use la primera hoja del estudiante; identifique magnitudes y unidades.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8.º · Plan 8.2.6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19200" y="1548384"/>
            <a:ext cx="701040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728">
                <a:solidFill>
                  <a:srgbClr val="17324D"/>
                </a:solidFill>
                <a:latin typeface="DejaVu Sans"/>
              </a:rPr>
              <a:t>Tres módulos y un gancho: masas en gramos</a:t>
            </a:r>
          </a:p>
        </p:txBody>
      </p:sp>
      <p:sp>
        <p:nvSpPr>
          <p:cNvPr id="10" name="Rectangle 9"/>
          <p:cNvSpPr/>
          <p:nvPr/>
        </p:nvSpPr>
        <p:spPr>
          <a:xfrm>
            <a:off x="1219200" y="2218944"/>
            <a:ext cx="1341120" cy="731520"/>
          </a:xfrm>
          <a:prstGeom prst="rect">
            <a:avLst/>
          </a:prstGeom>
          <a:solidFill>
            <a:srgbClr val="E4F1F8"/>
          </a:solidFill>
          <a:ln w="10160">
            <a:solidFill>
              <a:srgbClr val="1732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682240" y="2218944"/>
            <a:ext cx="1341120" cy="731520"/>
          </a:xfrm>
          <a:prstGeom prst="rect">
            <a:avLst/>
          </a:prstGeom>
          <a:solidFill>
            <a:srgbClr val="E4F1F8"/>
          </a:solidFill>
          <a:ln w="10160">
            <a:solidFill>
              <a:srgbClr val="1732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145280" y="2218944"/>
            <a:ext cx="1341120" cy="731520"/>
          </a:xfrm>
          <a:prstGeom prst="rect">
            <a:avLst/>
          </a:prstGeom>
          <a:solidFill>
            <a:srgbClr val="E4F1F8"/>
          </a:solidFill>
          <a:ln w="10160">
            <a:solidFill>
              <a:srgbClr val="1732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463040" y="2450592"/>
            <a:ext cx="67665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536">
                <a:solidFill>
                  <a:srgbClr val="17324D"/>
                </a:solidFill>
                <a:latin typeface="DejaVu Sans"/>
              </a:rPr>
              <a:t>x + 1.5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926080" y="2450592"/>
            <a:ext cx="530352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536">
                <a:solidFill>
                  <a:srgbClr val="17324D"/>
                </a:solidFill>
                <a:latin typeface="DejaVu Sans"/>
              </a:rPr>
              <a:t>x + 1.5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89120" y="2450592"/>
            <a:ext cx="384048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536">
                <a:solidFill>
                  <a:srgbClr val="17324D"/>
                </a:solidFill>
                <a:latin typeface="DejaVu Sans"/>
              </a:rPr>
              <a:t>x + 1.5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669280" y="2218944"/>
            <a:ext cx="914400" cy="731520"/>
          </a:xfrm>
          <a:prstGeom prst="rect">
            <a:avLst/>
          </a:prstGeom>
          <a:solidFill>
            <a:srgbClr val="F8D47B"/>
          </a:solidFill>
          <a:ln w="10160">
            <a:solidFill>
              <a:srgbClr val="1732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852160" y="2450592"/>
            <a:ext cx="237744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536">
                <a:solidFill>
                  <a:srgbClr val="17324D"/>
                </a:solidFill>
                <a:latin typeface="DejaVu Sans"/>
              </a:rPr>
              <a:t>2.25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742176" y="2401824"/>
            <a:ext cx="1487424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920">
                <a:solidFill>
                  <a:srgbClr val="17324D"/>
                </a:solidFill>
                <a:latin typeface="DejaVu Sans"/>
              </a:rPr>
              <a:t>=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32320" y="2438400"/>
            <a:ext cx="109728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632">
                <a:solidFill>
                  <a:srgbClr val="17324D"/>
                </a:solidFill>
                <a:latin typeface="DejaVu Sans"/>
              </a:rPr>
              <a:t>24.75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1463040" y="3377184"/>
            <a:ext cx="6217920" cy="0"/>
          </a:xfrm>
          <a:prstGeom prst="line">
            <a:avLst/>
          </a:prstGeom>
          <a:ln w="10160">
            <a:solidFill>
              <a:srgbClr val="17324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Freeform 20"/>
          <p:cNvSpPr/>
          <p:nvPr/>
        </p:nvSpPr>
        <p:spPr>
          <a:xfrm>
            <a:off x="4389120" y="3377184"/>
            <a:ext cx="365760" cy="426720"/>
          </a:xfrm>
          <a:custGeom>
            <a:avLst/>
            <a:gdLst/>
            <a:ahLst/>
            <a:cxnLst/>
            <a:rect l="l" t="t" r="r" b="b"/>
            <a:pathLst>
              <a:path w="365760" h="426720">
                <a:moveTo>
                  <a:pt x="0" y="426720"/>
                </a:moveTo>
                <a:lnTo>
                  <a:pt x="182880" y="0"/>
                </a:lnTo>
                <a:lnTo>
                  <a:pt x="365760" y="426720"/>
                </a:lnTo>
                <a:close/>
              </a:path>
            </a:pathLst>
          </a:custGeom>
          <a:noFill/>
          <a:ln w="10160">
            <a:solidFill>
              <a:srgbClr val="1732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219200" y="4120896"/>
            <a:ext cx="701040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344">
                <a:solidFill>
                  <a:srgbClr val="17324D"/>
                </a:solidFill>
                <a:latin typeface="DejaVu Sans"/>
              </a:rPr>
              <a:t>Esquema sin escala. x es la masa de una pieza, no de un módulo.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La decisión del equipo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Explique con un modelo y compruebe todas las condiciones del reto.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8.º · Plan 8.2.6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490472"/>
            <a:ext cx="8138160" cy="306324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1. Escribe una ecuación que represente la balanza. Explica qué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representa cada término y por qué el gancho se cuenta una sola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vez.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2. Resuelve la ecuación mediante transformaciones equivalentes.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Muestra dónde usaste la propiedad distributiva o explica una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estrategia equivalente.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3. ¿Qué pieza disponible debe elegirse? Sustituye su masa en la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ecuación original y determina qué ocurre con las otras dos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opciones.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Representación de referencia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Mostrar después de recoger las decisiones y argumentos del grupo.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8.º · Plan 8.2.6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19200" y="1548384"/>
            <a:ext cx="701040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728">
                <a:solidFill>
                  <a:srgbClr val="17324D"/>
                </a:solidFill>
                <a:latin typeface="DejaVu Sans"/>
              </a:rPr>
              <a:t>Comprobación de la pieza de 6 gramos</a:t>
            </a:r>
          </a:p>
        </p:txBody>
      </p:sp>
      <p:sp>
        <p:nvSpPr>
          <p:cNvPr id="10" name="Rectangle 9"/>
          <p:cNvSpPr/>
          <p:nvPr/>
        </p:nvSpPr>
        <p:spPr>
          <a:xfrm>
            <a:off x="1341120" y="2218944"/>
            <a:ext cx="1584960" cy="670560"/>
          </a:xfrm>
          <a:prstGeom prst="rect">
            <a:avLst/>
          </a:prstGeom>
          <a:solidFill>
            <a:srgbClr val="A9D5AE"/>
          </a:solidFill>
          <a:ln w="10160">
            <a:solidFill>
              <a:srgbClr val="1732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048000" y="2218944"/>
            <a:ext cx="1584960" cy="670560"/>
          </a:xfrm>
          <a:prstGeom prst="rect">
            <a:avLst/>
          </a:prstGeom>
          <a:solidFill>
            <a:srgbClr val="A9D5AE"/>
          </a:solidFill>
          <a:ln w="10160">
            <a:solidFill>
              <a:srgbClr val="1732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754880" y="2218944"/>
            <a:ext cx="1584960" cy="670560"/>
          </a:xfrm>
          <a:prstGeom prst="rect">
            <a:avLst/>
          </a:prstGeom>
          <a:solidFill>
            <a:srgbClr val="A9D5AE"/>
          </a:solidFill>
          <a:ln w="10160">
            <a:solidFill>
              <a:srgbClr val="1732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584960" y="2438400"/>
            <a:ext cx="664464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440">
                <a:solidFill>
                  <a:srgbClr val="17324D"/>
                </a:solidFill>
                <a:latin typeface="DejaVu Sans"/>
              </a:rPr>
              <a:t>6+1.5=7.5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291840" y="2438400"/>
            <a:ext cx="49377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440">
                <a:solidFill>
                  <a:srgbClr val="17324D"/>
                </a:solidFill>
                <a:latin typeface="DejaVu Sans"/>
              </a:rPr>
              <a:t>6+1.5=7.5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998720" y="2438400"/>
            <a:ext cx="323088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440">
                <a:solidFill>
                  <a:srgbClr val="17324D"/>
                </a:solidFill>
                <a:latin typeface="DejaVu Sans"/>
              </a:rPr>
              <a:t>6+1.5=7.5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83680" y="2414016"/>
            <a:ext cx="164592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632">
                <a:solidFill>
                  <a:srgbClr val="17324D"/>
                </a:solidFill>
                <a:latin typeface="DejaVu Sans"/>
              </a:rPr>
              <a:t>+2.25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45920" y="3194304"/>
            <a:ext cx="658368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920">
                <a:solidFill>
                  <a:srgbClr val="17324D"/>
                </a:solidFill>
                <a:latin typeface="DejaVu Sans"/>
              </a:rPr>
              <a:t>3 × 7.5 + 2.25 = 24.75 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41120" y="3901440"/>
            <a:ext cx="688848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632">
                <a:solidFill>
                  <a:srgbClr val="17324D"/>
                </a:solidFill>
                <a:latin typeface="DejaVu Sans"/>
              </a:rPr>
              <a:t>5.5 g → total 23.25 g; 6.5 g → total 26.25 g.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Construye, comprueba y explica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En pares: quien construye el modelo y quien comprueba; cambien roles.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8.º · Plan 8.2.6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481328"/>
            <a:ext cx="8138160" cy="308152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Si escribe 3x+1.5, dibuje tres módulos y señale los tres adornos: su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masa total es 4.5 g.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Si multiplica también el gancho por tres, ubíquelo fuera del grupo de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módulos y subraye que hay un solo gancho de 2.25 g.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Un ejemplo distinto para pensar el método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Conecte la representación con la operación o la regla.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8.º · Plan 8.2.6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554480"/>
            <a:ext cx="8138160" cy="29260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0">
                <a:solidFill>
                  <a:srgbClr val="103B52"/>
                </a:solidFill>
                <a:latin typeface="DejaVu Sans"/>
              </a:rPr>
              <a:t>Resolver 0.25(y+8)+1=6.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0">
                <a:solidFill>
                  <a:srgbClr val="103B52"/>
                </a:solidFill>
                <a:latin typeface="DejaVu Sans"/>
              </a:rPr>
              <a:t>Restar 1 en ambos lados: 0.25(y+8)=5. Multiplicar por 4: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0">
                <a:solidFill>
                  <a:srgbClr val="103B52"/>
                </a:solidFill>
                <a:latin typeface="DejaVu Sans"/>
              </a:rPr>
              <a:t>y+8=20. Restar 8: y=12.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0">
                <a:solidFill>
                  <a:srgbClr val="103B52"/>
                </a:solidFill>
                <a:latin typeface="DejaVu Sans"/>
              </a:rPr>
              <a:t>Verificar en la original: 0.25(12+8)+1=5+1=6. La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0">
                <a:solidFill>
                  <a:srgbClr val="103B52"/>
                </a:solidFill>
                <a:latin typeface="DejaVu Sans"/>
              </a:rPr>
              <a:t>distributiva también permite escribir 0.25y+2+1=6.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Exploración complementaria verificada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Recurso externo; no reemplaza la actividad original del Handout.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8.º · Plan 8.2.6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554480"/>
            <a:ext cx="8138160" cy="7315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103B52"/>
                </a:solidFill>
                <a:latin typeface="DejaVu Sans"/>
              </a:rPr>
              <a:t>Coupon versus discount · Illustrative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103B52"/>
                </a:solidFill>
                <a:latin typeface="DejaVu Sans"/>
              </a:rPr>
              <a:t>Mathematics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2468880"/>
            <a:ext cx="8138160" cy="1325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Seleccione el contenido relacionado con este indicador. Si está en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inglés, adapte las consignas y reserve las soluciones para el maestro.</a:t>
            </a:r>
          </a:p>
        </p:txBody>
      </p:sp>
      <p:sp>
        <p:nvSpPr>
          <p:cNvPr id="11" name="Rectangle 10">
            <a:hlinkClick r:id="rId2"/>
          </p:cNvPr>
          <p:cNvSpPr/>
          <p:nvPr/>
        </p:nvSpPr>
        <p:spPr>
          <a:xfrm>
            <a:off x="548640" y="3995928"/>
            <a:ext cx="7772400" cy="484632"/>
          </a:xfrm>
          <a:prstGeom prst="rect">
            <a:avLst/>
          </a:prstGeom>
          <a:solidFill>
            <a:srgbClr val="0F6D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8368" y="4087368"/>
            <a:ext cx="7552944" cy="32918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DejaVu Sans"/>
                <a:hlinkClick r:id="rId2"/>
              </a:rPr>
              <a:t>Abrir recurso complementario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Descargar, imprimir y utilizar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Hojas del estudiante y guía docente separadas; los botones web necesitan internet.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8.º · Plan 8.2.6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8</a:t>
            </a:r>
          </a:p>
        </p:txBody>
      </p:sp>
      <p:sp>
        <p:nvSpPr>
          <p:cNvPr id="9" name="Rectangle 8">
            <a:hlinkClick r:id="rId2"/>
          </p:cNvPr>
          <p:cNvSpPr/>
          <p:nvPr/>
        </p:nvSpPr>
        <p:spPr>
          <a:xfrm>
            <a:off x="502920" y="1581912"/>
            <a:ext cx="3867912" cy="484632"/>
          </a:xfrm>
          <a:prstGeom prst="rect">
            <a:avLst/>
          </a:prstGeom>
          <a:solidFill>
            <a:srgbClr val="0F6D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12648" y="1673352"/>
            <a:ext cx="3648456" cy="32918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DejaVu Sans"/>
                <a:hlinkClick r:id="rId2"/>
              </a:rPr>
              <a:t>PDF del estudiante · 4 páginas</a:t>
            </a:r>
          </a:p>
        </p:txBody>
      </p:sp>
      <p:sp>
        <p:nvSpPr>
          <p:cNvPr id="11" name="Rectangle 10">
            <a:hlinkClick r:id="rId3"/>
          </p:cNvPr>
          <p:cNvSpPr/>
          <p:nvPr/>
        </p:nvSpPr>
        <p:spPr>
          <a:xfrm>
            <a:off x="4617720" y="1581912"/>
            <a:ext cx="3931920" cy="484632"/>
          </a:xfrm>
          <a:prstGeom prst="rect">
            <a:avLst/>
          </a:prstGeom>
          <a:solidFill>
            <a:srgbClr val="0F6D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727448" y="1673352"/>
            <a:ext cx="3712463" cy="32918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DejaVu Sans"/>
                <a:hlinkClick r:id="rId3"/>
              </a:rPr>
              <a:t>Guía docente · 3 páginas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2487168"/>
            <a:ext cx="8046720" cy="146304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Imprima una copia por estudiante. Mantenga las respuestas en la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guía del maestro. Para trabajar sin conexión, extraiga el paquete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y abra directamente los PDF.</a:t>
            </a:r>
          </a:p>
        </p:txBody>
      </p:sp>
      <p:sp>
        <p:nvSpPr>
          <p:cNvPr id="14" name="Rectangle 13">
            <a:hlinkClick r:id="rId4"/>
          </p:cNvPr>
          <p:cNvSpPr/>
          <p:nvPr/>
        </p:nvSpPr>
        <p:spPr>
          <a:xfrm>
            <a:off x="548640" y="4133087"/>
            <a:ext cx="7772400" cy="484632"/>
          </a:xfrm>
          <a:prstGeom prst="rect">
            <a:avLst/>
          </a:prstGeom>
          <a:solidFill>
            <a:srgbClr val="0F6D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8368" y="4224527"/>
            <a:ext cx="7552944" cy="32918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DejaVu Sans"/>
                <a:hlinkClick r:id="rId4"/>
              </a:rPr>
              <a:t>Abrir recursos de esta unidad y semana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Una situación nueva: respuesta individual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Utilice la segunda hoja; compare el razonamiento con la primera producción.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8.º · Plan 8.2.6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9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508760"/>
            <a:ext cx="8138160" cy="17830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Una maqueta ficticia necesita una unión de 7.25 centímetros. La unión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se forma con la mitad de una tira cuya longitud es x+4 centímetros y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un conector que añade 0.75 centímetros, sin superposición. Se busca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x, la longitud de la sección variable de la tira. Las secciones variables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disponibles miden 8.5, 9 y 9.5 centímetros.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3474720"/>
            <a:ext cx="8138160" cy="10972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103B52"/>
                </a:solidFill>
                <a:latin typeface="DejaVu Sans"/>
              </a:rPr>
              <a:t>Escribe una ecuación para la longitud de la unión e identifica qué cantidad se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103B52"/>
                </a:solidFill>
                <a:latin typeface="DejaVu Sans"/>
              </a:rPr>
              <a:t>divide por dos.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103B52"/>
                </a:solidFill>
                <a:latin typeface="DejaVu Sans"/>
              </a:rPr>
              <a:t>Resuelve la ecuación y escoge la sección variable disponible.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103B52"/>
                </a:solidFill>
                <a:latin typeface="DejaVu Sans"/>
              </a:rPr>
              <a:t>Comprueba la longitud final y explica por qué 0.5(x+4) no equivale a 0.5x+4.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Fuentes, alcance y revisión docente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Plan 8.2.6 · Autoría del complemento: PAM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8.º · Plan 8.2.6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10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499616"/>
            <a:ext cx="8138160" cy="26517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103B52"/>
                </a:solidFill>
                <a:latin typeface="DejaVu Sans"/>
              </a:rPr>
              <a:t>8.A.3.3: modelar y resolver ecuaciones lineales con coeficientes racionales,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103B52"/>
                </a:solidFill>
                <a:latin typeface="DejaVu Sans"/>
              </a:rPr>
              <a:t>aplicar la distributiva y verificar por sustitución. Se selecciona esta parte de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103B52"/>
                </a:solidFill>
                <a:latin typeface="DejaVu Sans"/>
              </a:rPr>
              <a:t>8.2.6; no se repite la clasificación de identidades y contradicciones de la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103B52"/>
                </a:solidFill>
                <a:latin typeface="DejaVu Sans"/>
              </a:rPr>
              <a:t>semana anterior.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103B52"/>
                </a:solidFill>
                <a:latin typeface="DejaVu Sans"/>
              </a:rPr>
              <a:t>Los datos del reto y sus modelos son ficticios y originales de PAM. El material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103B52"/>
                </a:solidFill>
                <a:latin typeface="DejaVu Sans"/>
              </a:rPr>
              <a:t>oficial del DE se consulta por separado. Ajuste al avance del grupo.</a:t>
            </a:r>
          </a:p>
        </p:txBody>
      </p:sp>
      <p:sp>
        <p:nvSpPr>
          <p:cNvPr id="10" name="Rectangle 9">
            <a:hlinkClick r:id="rId2"/>
          </p:cNvPr>
          <p:cNvSpPr/>
          <p:nvPr/>
        </p:nvSpPr>
        <p:spPr>
          <a:xfrm>
            <a:off x="548640" y="4133087"/>
            <a:ext cx="7772400" cy="484632"/>
          </a:xfrm>
          <a:prstGeom prst="rect">
            <a:avLst/>
          </a:prstGeom>
          <a:solidFill>
            <a:srgbClr val="0F6D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4224527"/>
            <a:ext cx="7552944" cy="32918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DejaVu Sans"/>
                <a:hlinkClick r:id="rId2"/>
              </a:rPr>
              <a:t>Carpeta oficial del DE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