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calcular, pida una predicción de la decisión. 8.A.3.1 del plan 8.2.5: transformar ecuaciones lineales a x=a, a=a o a=b para distinguir una solución, infinitas soluciones y ninguna solución. Se profundiza la clasificación más allá de los ejemplos de solución única del plan. No desarrolla el componente gráfico de 8.A.3.2. Dos hojas, lápiz y tarjetas de papel opcionales para representar segmentos x y segundos fijos. Exploración libre en español: PhET Explorador de Igualdades, navegador con HTML5, sin cuenta para abrir la simulación. El docente selecciona una exploración de operaciones iguales en ambos lados; las tres clasificaciones se desarrollan en las hojas originales.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modelo no sustituye la construcción del estudiante. Hoja 1 · Nombre: __________________ Grupo: ______ Fecha: ______</a:t>
            </a:r>
          </a:p>
          <a:p>
            <a:r>
              <a:t>Datos ficticios. Un estudio sincroniza dos pistas de audio. En cada registro, x representa la duración común, en segundos, de cada segmento variable. Para aprobar un registro, las dos pistas deben durar lo mismo y la igualdad debe determinar un único valor de x entre 5 y 15 segundos, inclusive. A compara 4x+12 con 60; B compara 3(x+4) con 3x+12; C compara 2(x+6) con 2x+18. Decide qué registro permite aprobar la duración. Las expresiones son modelos de duración, no instrucciones para producir audio.</a:t>
            </a:r>
          </a:p>
          <a:p>
            <a:r>
              <a:t>Transformaciones equivalentes: __________________________________________________</a:t>
            </a:r>
          </a:p>
          <a:p>
            <a:r>
              <a:t>Comprobación y decisión: ________________________________________________________ Escribe las ecuaciones de A, B y C. Transfórmalas mostrando qué operación realizas en ambos lados y clasifica sus soluciones. Trabajo: ____________________ En el registro con solución única, sustituye el valor en las dos expresiones originales y comprueba el intervalo permitido. Trabajo: ____________________ ¿Qué registro aprobarías? Explica por qué los otros dos no determinan una duración única, aunque uno pueda sincronizar las pistas. Respuesta: ____________________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Recoja ideas antes de mostrar respuestas. Guía docente separada. Objetivo: interpretar las formas finales de ecuaciones equivalentes y aplicar una condición contextual de unicidad. Primera sesión: 5 minutos de lectura, 10 de representación y 15 de transformaciones. Segunda: 10 minutos de clasificación y debate, 15 de transferencia, 5 de cierre. No mostrar las soluciones antes de recoger argumentos. 1. A: 4x+12=60; restar 12 en ambos lados da 4x=48; dividir ambos lados entre 4 da x=12. Una solución. B: 3(x+4)=3x+12; distribuir da 3x+12=3x+12; restar 3x da 12=12. Infinitas soluciones algebraicas. C: 2(x+6)=2x+18; distribuir da 2x+12=2x+18; restar 2x da 12=18. Ninguna solución. 2. A con x=12: 4(12)+12=48+12=60; la otra pista dura 60. Además, 5≤12≤15. 3. Aprobar A. B sincroniza las pistas para cualquier x, incluidos todos los valores del intervalo, por lo que no determina una duración única. C nunca sincroniza las pistas: una mantiene una diferencia de 6 segundos respecto de la otra. La restricción contextual no convierte una identidad en una solución única. Criterios, 0–2 cada uno: transformaciones que conservan igualdad; clasificación justificada por la forma final; sustitución y decisión contextual. Una tabla con algunos valores puede ilustrar la identidad, pero la equivalencia algebraica fundamenta la afirmación general.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Guía para el docente: Guía docente separada. Objetivo: interpretar las formas finales de ecuaciones equivalentes y aplicar una condición contextual de unicidad. Primera sesión: 5 minutos de lectura, 10 de representación y 15 de transformaciones. Segunda: 10 minutos de clasificación y debate, 15 de transferencia, 5 de cierre. No mostrar las soluciones antes de recoger argumentos. 1. A: 4x+12=60; restar 12 en ambos lados da 4x=48; dividir ambos lados entre 4 da x=12. Una solución. B: 3(x+4)=3x+12; distribuir da 3x+12=3x+12; restar 3x da 12=12. Infinitas soluciones algebraicas. C: 2(x+6)=2x+18; distribuir da 2x+12=2x+18; restar 2x da 12=18. Ninguna solución. 2. A con x=12: 4(12)+12=48+12=60; la otra pista dura 60. Además, 5≤12≤15. 3. Aprobar A. B sincroniza las pistas para cualquier x, incluidos todos los valores del intervalo, por lo que no determina una duración única. C nunca sincroniza las pistas: una mantiene una diferencia de 6 segundos respecto de la otra. La restricción contextual no convierte una identidad en una solución única. Criterios, 0–2 cada uno: transformaciones que conservan igualdad; clasificación justificada por la forma final; sustitución y decisión contextual. Una tabla con algunos valores puede ilustrar la identidad, pero la equivalencia algebraica fundamenta la afirmación general.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Apoyos específicos, no una receta única. Si en A resta 12 solo de un lado, volver al diagrama y retirar doce segundos de ambas pistas antes de escribir 4x=48. Si distribuye 3(x+4) como 3x+4, dibujar tres grupos de x+4 y contar sus doce segundos fijos. Si interpreta 12=12 como x=12, señalar que la variable ya desapareció y comprobar dos valores distintos antes de volver a la identidad algebraica. Si interpreta 12=18 como x=6, restar las expresiones originales para mostrar que la diferencia permanece en 6 para todo x; no hay valor que la elimine. Si acepta B por encontrar un valor permitido, releer «determinar un único valor» y distinguir existencia de unicidad. Evidencia individual: use la segunda hoja para decidir el apoyo siguiente.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ejemplo es original de PAM y se distingue de la tarea. Ejemplo distinto de solución única: 2(x+5)=x+17. Distribuir: 2x+10=x+17. Restar x y luego 10 en ambos lados: x=7. Comprobar: 2(7+5)=24 y 7+17=24. Ejemplo distinto de identidad: 5(x+1)=5x+5 produce 5=5 al restar 5x; todos los valores satisfacen la ecuación. Ejemplo distinto de contradicción: 4x+3=4x+9 produce 3=9 al restar 4x; ningún valor satisface la ecuación. Extensión: Presentación complementaria original · Diez diapositivas, con notas docentes reservadas.</a:t>
            </a:r>
          </a:p>
          <a:p>
            <a:r>
              <a:t>1. Sincronizar y decidir: leer la condición de duración única entre 5 y 15 segundos. Consigna: explicar por qué igualdad de pistas y unicidad son condiciones distintas.</a:t>
            </a:r>
          </a:p>
          <a:p>
            <a:r>
              <a:t>2. Del registro a la ecuación: A, B y C se escriben colocando un signo igual entre las dos duraciones. Consigna: identificar variable, coeficiente y segundos fijos.</a:t>
            </a:r>
          </a:p>
          <a:p>
            <a:r>
              <a:t>3. Conservar la igualdad: con PhET o tarjetas, explorar qué sucede al retirar la misma cantidad en ambos lados. Consigna: describir la acción antes de escribirla algebraicamente.</a:t>
            </a:r>
          </a:p>
          <a:p>
            <a:r>
              <a:t>4. Ejemplo distinto con solución única: 2(x+5)=x+17. Desarrollar las transformaciones y sustitución del ejemplo trabajado.</a:t>
            </a:r>
          </a:p>
          <a:p>
            <a:r>
              <a:t>5. Resolver A: representar cuatro segmentos x y doce segundos fijos frente a sesenta segundos. Consigna: transformar y comprobar sin usar la frase «pasa cambiando» como única explicación.</a:t>
            </a:r>
          </a:p>
          <a:p>
            <a:r>
              <a:t>6. Analizar B: distribuir y reducir términos semejantes. Consigna: interpretar qué significa que desaparezca x y permanezca una igualdad verdadera.</a:t>
            </a:r>
          </a:p>
          <a:p>
            <a:r>
              <a:t>7. Analizar C: transformar de la misma manera. Consigna: interpretar una igualdad falsa y explicar por qué probar un solo valor no demuestra la clasificación general.</a:t>
            </a:r>
          </a:p>
          <a:p>
            <a:r>
              <a:t>8. Decisión del estudio: presentar las tres clasificaciones y el rango permitido. Nota docente: A da x=12; B es identidad; C contradicción. Solo A determina un valor único permitido. Mostrar solution_visual.</a:t>
            </a:r>
          </a:p>
          <a:p>
            <a:r>
              <a:t>9. Transferencia individual: entregar los registros D, E y F. Consigna: transformar, clasificar y sustituir en el registro aprobado.</a:t>
            </a:r>
          </a:p>
          <a:p>
            <a:r>
              <a:t>10. Cierre: completar «x=a significa…; a=a significa…; a=b con a distinto de b significa…». Nota docente: separar la clasificación algebraica del filtro contextual del intervalo.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https://phet.colorado.edu/es/simulations/equality-explorer 8.A.3.1 del plan 8.2.5: transformar ecuaciones lineales a x=a, a=a o a=b para distinguir una solución, infinitas soluciones y ninguna solución. Se profundiza la clasificación más allá de los ejemplos de solución única del plan. No desarrolla el componente gráfico de 8.A.3.2. Acceso y pertinencia deben revisarse de nuevo antes de reutilizar en otro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 hojas, lápiz y tarjetas de papel opcionales para representar segmentos x y segundos fijos. Exploración libre en español: PhET Explorador de Igualdades, navegador con HTML5, sin cuenta para abrir la simulación. El docente selecciona una exploración de operaciones iguales en ambos lados; las tres clasificaciones se desarrollan en las hojas originales. Dos sesiones de 30 minutos entre el 19 y el 22; ajustar a Pruebas de Lectura y no depender del viernes 23, reservado para el informe y actividades profesionales. Los enlaces de descarga web requieren internet; el ZIP conserva copias locales.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mostrar estas respuestas al recoger la producción: D: 5(x+2)=3x+28; 5x+10=3x+28; 2x=18; x=9, una solución. E: 4x+8=4(x+2); 4x+8=4x+8; 8=8, infinitas soluciones. F: 6x+6=6(x+2); 6x+6=6x+12; 6=12, ninguna solución. D con x=9: 5(9+2)=55 y 3(9)+28=55. El intervalo se cumple: 4≤9≤12. Aprobar D. E no fija un único valor del intervalo; F no permite igualdad para ningún valor. Si en A resta 12 solo de un lado, volver al diagrama y retirar doce segundos de ambas pistas antes de escribir 4x=48. Si distribuye 3(x+4) como 3x+4, dibujar tres grupos de x+4 y contar sus doce segundos fijos. Si interpreta 12=12 como x=12, señalar que la variable ya desapareció y comprobar dos valores distintos antes de volver a la identidad algebraica. Si interpreta 12=18 como x=6, restar las expresiones originales para mostrar que la diferencia permanece en 6 para todo x; no hay valor que la elimine. Si acepta B por encontrar un valor permitido, releer «determinar un único valor» y distinguir existencia de unicidad.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© Creado por Prof. Jesús J. Bonilla López - Facilitador Docente de Matemáticas. Plan de consulta: 8.2.5. Las fechas del plan están en blanco. No se afirma una fecha oficial. Los complementos permanecen separados del original del 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het.colorado.edu/es/simulations/equality-explorer" TargetMode="Externa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m.bonillaapps.com/actividades-semiconcretas/duraciones-y-ecuaciones/estudiante.pdf" TargetMode="External"/><Relationship Id="rId3" Type="http://schemas.openxmlformats.org/officeDocument/2006/relationships/hyperlink" Target="https://pam.bonillaapps.com/actividades-semiconcretas/duraciones-y-ecuaciones/docente.pdf" TargetMode="External"/><Relationship Id="rId4" Type="http://schemas.openxmlformats.org/officeDocument/2006/relationships/hyperlink" Target="https://pam.bonillaapps.com/recursos-por-semana/8vo/unidad-2/semana-5/" TargetMode="Externa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eprgov.sharepoint.com/:f:/s/Currculo-ServiciosAcadmicos-365Group/IgBWOfgW1TDfTJcvW0OEb1H8AX3WT4CH7WZovjR2iylKl-s?e=HEY0Kc" TargetMode="Externa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¿Qué registro determina una duración única?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Problema contextualizado · 8.A.3.1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8229600" cy="23774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Hoja 1 · Nombre: __________________ Grupo: ______ Fecha: 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Datos ficticios. Un estudio sincroniza dos pistas de audio. En cada registro, x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representa la duración común, en segundos, de cada segmento variable. Para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aprobar un registro, las dos pistas deben durar lo mismo y la igualdad debe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determinar un único valor de x entre 5 y 15 segundos, inclusive. A compara 4x+12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con 60; B compara 3(x+4) con 3x+12; C compara 2(x+6) con 2x+18. Decide qué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registro permite aprobar la duración. Las expresiones son modelos de duración, no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instrucciones para producir audio.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Transformaciones equivalentes: __________________________________________________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Comprobación y decisión: ________________________________________________________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233672"/>
            <a:ext cx="8229600" cy="38404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03B52"/>
                </a:solidFill>
                <a:latin typeface="DejaVu Sans"/>
              </a:rPr>
              <a:t>Representar → decidir → justificar → comprobar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modelo para explorar la situación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Use la primera hoja del estudiante; identifique magnitudes y unidades.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8240" y="1731264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324D"/>
                </a:solidFill>
                <a:latin typeface="DejaVu Sans"/>
              </a:rPr>
              <a:t>Registro A · Duraciones en segundos · Modelo sin escala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80160" y="2157984"/>
            <a:ext cx="1219200" cy="670560"/>
          </a:xfrm>
          <a:prstGeom prst="rect">
            <a:avLst/>
          </a:prstGeom>
          <a:noFill/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499360" y="2157984"/>
            <a:ext cx="1219200" cy="670560"/>
          </a:xfrm>
          <a:prstGeom prst="rect">
            <a:avLst/>
          </a:prstGeom>
          <a:noFill/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18560" y="2157984"/>
            <a:ext cx="1219200" cy="670560"/>
          </a:xfrm>
          <a:prstGeom prst="rect">
            <a:avLst/>
          </a:prstGeom>
          <a:noFill/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937760" y="2157984"/>
            <a:ext cx="1219200" cy="670560"/>
          </a:xfrm>
          <a:prstGeom prst="rect">
            <a:avLst/>
          </a:prstGeom>
          <a:noFill/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56960" y="2157984"/>
            <a:ext cx="1706880" cy="670560"/>
          </a:xfrm>
          <a:prstGeom prst="rect">
            <a:avLst/>
          </a:prstGeom>
          <a:noFill/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828800" y="2584704"/>
            <a:ext cx="64008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48000" y="2584704"/>
            <a:ext cx="51816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67200" y="2584704"/>
            <a:ext cx="3962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0" y="2584704"/>
            <a:ext cx="27432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x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27520" y="2584704"/>
            <a:ext cx="14020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12 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280160" y="3377184"/>
            <a:ext cx="6583680" cy="670560"/>
          </a:xfrm>
          <a:prstGeom prst="rect">
            <a:avLst/>
          </a:prstGeom>
          <a:noFill/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206240" y="3803904"/>
            <a:ext cx="4023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60 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80160" y="4474464"/>
            <a:ext cx="69494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17324D"/>
                </a:solidFill>
                <a:latin typeface="DejaVu Sans"/>
              </a:rPr>
              <a:t>Anota las acciones que conservan la igualdad de duración.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La decisión del equipo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Explique con un modelo y compruebe todas las condiciones del reto.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0472"/>
            <a:ext cx="8138160" cy="30632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1. Escribe las ecuaciones de A, B y C. Transfórmalas mostrando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qué operación realizas en ambos lados y clasifica sus soluciones.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Trabajo: 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2. En el registro con solución única, sustituye el valor en las dos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expresiones originales y comprueba el intervalo permitido.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Trabajo: 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3. ¿Qué registro aprobarías? Explica por qué los otros dos no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determinan una duración única, aunque uno pueda sincronizar las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pistas. Respuesta: ____________________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Representación de referencia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Mostrar después de recoger las decisiones y argumentos del grupo.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8240" y="1731264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Referencia docente · Clasificación y decisión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8240" y="2036064"/>
            <a:ext cx="6827520" cy="670560"/>
          </a:xfrm>
          <a:prstGeom prst="rect">
            <a:avLst/>
          </a:prstGeom>
          <a:solidFill>
            <a:srgbClr val="D9EEF2"/>
          </a:solidFill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341120" y="2438400"/>
            <a:ext cx="6888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632">
                <a:solidFill>
                  <a:srgbClr val="17324D"/>
                </a:solidFill>
                <a:latin typeface="DejaVu Sans"/>
              </a:rPr>
              <a:t>A: 4x = 48 → x = 12 s. Una solución permitida.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58240" y="2889504"/>
            <a:ext cx="6827520" cy="670560"/>
          </a:xfrm>
          <a:prstGeom prst="rect">
            <a:avLst/>
          </a:prstGeom>
          <a:noFill/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341120" y="3291840"/>
            <a:ext cx="6888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632">
                <a:solidFill>
                  <a:srgbClr val="17324D"/>
                </a:solidFill>
                <a:latin typeface="DejaVu Sans"/>
              </a:rPr>
              <a:t>B: 12 = 12. Infinitas soluciones; no fija x.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58240" y="3742944"/>
            <a:ext cx="6827520" cy="670560"/>
          </a:xfrm>
          <a:prstGeom prst="rect">
            <a:avLst/>
          </a:prstGeom>
          <a:noFill/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341120" y="4145280"/>
            <a:ext cx="6888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632">
                <a:solidFill>
                  <a:srgbClr val="17324D"/>
                </a:solidFill>
                <a:latin typeface="DejaVu Sans"/>
              </a:rPr>
              <a:t>C: 12 = 18. Ninguna solución.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Construye, comprueba y explica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En pares: quien construye el modelo y quien comprueba; cambien roles.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81328"/>
            <a:ext cx="8138160" cy="308152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en A resta 12 solo de un lado, volver al diagrama y retirar doce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segundos de ambas pistas antes de escribir 4x=48.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distribuye 3(x+4) como 3x+4, dibujar tres grupos de x+4 y contar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sus doce segundos fijos.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ejemplo distinto para pensar el método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Conecte la representación con la operación o la regla.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2926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Ejemplo distinto de solución única: 2(x+5)=x+17. Distribuir: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2x+10=x+17. Restar x y luego 10 en ambos lados: x=7.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Comprobar: 2(7+5)=24 y 7+17=24.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Ejemplo distinto de identidad: 5(x+1)=5x+5 produce 5=5 al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restar 5x; todos los valores satisfacen la ecuación.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Ejemplo distinto de contradicción: 4x+3=4x+9 produce 3=9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al restar 4x; ningún valor satisface la ecuación.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Exploración complementaria verificada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Recurso externo; no reemplaza la actividad original del Handout.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7315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03B52"/>
                </a:solidFill>
                <a:latin typeface="DejaVu Sans"/>
              </a:rPr>
              <a:t>PhET · Explorador de Igualdades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468880"/>
            <a:ext cx="8138160" cy="1325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Seleccione el contenido relacionado con este indicador. Si está en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inglés, adapte las consignas y reserve las soluciones para el maestro.</a:t>
            </a:r>
          </a:p>
        </p:txBody>
      </p:sp>
      <p:sp>
        <p:nvSpPr>
          <p:cNvPr id="11" name="Rectangle 10">
            <a:hlinkClick r:id="rId2"/>
          </p:cNvPr>
          <p:cNvSpPr/>
          <p:nvPr/>
        </p:nvSpPr>
        <p:spPr>
          <a:xfrm>
            <a:off x="548640" y="3995928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4087368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Abrir recurso complementario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Descargar, imprimir y utilizar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Hojas del estudiante y guía docente separadas; los botones web necesitan internet.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8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502920" y="1581912"/>
            <a:ext cx="3867912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673352"/>
            <a:ext cx="3648456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PDF del estudiante · 4 páginas</a:t>
            </a:r>
          </a:p>
        </p:txBody>
      </p:sp>
      <p:sp>
        <p:nvSpPr>
          <p:cNvPr id="11" name="Rectangle 10">
            <a:hlinkClick r:id="rId3"/>
          </p:cNvPr>
          <p:cNvSpPr/>
          <p:nvPr/>
        </p:nvSpPr>
        <p:spPr>
          <a:xfrm>
            <a:off x="4617720" y="1581912"/>
            <a:ext cx="393192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7448" y="1673352"/>
            <a:ext cx="3712463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3"/>
              </a:rPr>
              <a:t>Guía docente · 3 páginas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487168"/>
            <a:ext cx="8046720" cy="14630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Imprima una copia por estudiante. Mantenga las respuestas en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guía del maestro. Para trabajar sin conexión, extraiga el paquete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y abra directamente los PDF.</a:t>
            </a:r>
          </a:p>
        </p:txBody>
      </p:sp>
      <p:sp>
        <p:nvSpPr>
          <p:cNvPr id="14" name="Rectangle 13">
            <a:hlinkClick r:id="rId4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4"/>
              </a:rPr>
              <a:t>Abrir recursos de esta unidad y semana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Una situación nueva: respuesta individual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Utilice la segunda hoja; compare el razonamiento con la primera producción.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08760"/>
            <a:ext cx="8138160" cy="1783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Hoja 2 · Comprobación individual · Nombre: 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Datos ficticios. Un diseñador sincroniza dos secuencias de señales. Ahora x es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duración de un intervalo, en segundos, y debe estar entre 4 y 12 inclusive. D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compara 5(x+2) con 3x+28; E compara 4x+8 con 4(x+2); F compara 6x+6 con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6(x+2). Solo se aprueba un registro que determine una duración única permitida.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Ecuaciones y clasificación: ______________________________________________________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Sustitución y decisión: __________________________________________________________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474720"/>
            <a:ext cx="8138160" cy="10972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03B52"/>
                </a:solidFill>
                <a:latin typeface="DejaVu Sans"/>
              </a:rPr>
              <a:t>Escribe y transforma las ecuaciones de D, E y F. Clasifica cada una según sus soluciones. Trabajo: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03B52"/>
                </a:solidFill>
                <a:latin typeface="DejaVu Sans"/>
              </a:rPr>
              <a:t>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03B52"/>
                </a:solidFill>
                <a:latin typeface="DejaVu Sans"/>
              </a:rPr>
              <a:t>Comprueba la solución única por sustitución en ambas expresiones originales y verifica el intervalo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03B52"/>
                </a:solidFill>
                <a:latin typeface="DejaVu Sans"/>
              </a:rPr>
              <a:t>de 4 a 12 segundos. Trabajo: 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03B52"/>
                </a:solidFill>
                <a:latin typeface="DejaVu Sans"/>
              </a:rPr>
              <a:t>Selecciona el registro que se puede aprobar y explica por qué los otros no cumplen la condición de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03B52"/>
                </a:solidFill>
                <a:latin typeface="DejaVu Sans"/>
              </a:rPr>
              <a:t>duración única. Respuesta: ____________________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Fuentes, alcance y revisión docente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Plan 8.2.5 · Autoría del complemento: PAM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8.º · Plan 8.2.5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9616"/>
            <a:ext cx="8138160" cy="26517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8.A.3.1 del plan 8.2.5: transformar ecuaciones lineales a x=a, a=a o a=b para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distinguir una solución, infinitas soluciones y ninguna solución. Se profundiza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clasificación más allá de los ejemplos de solución única del plan. No desarrolla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el componente gráfico de 8.A.3.2.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Los datos del reto y sus modelos son ficticios y originales de PAM. El material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oficial del DE se consulta por separado. Ajuste al avance del grupo.</a:t>
            </a:r>
          </a:p>
        </p:txBody>
      </p:sp>
      <p:sp>
        <p:nvSpPr>
          <p:cNvPr id="10" name="Rectangle 9">
            <a:hlinkClick r:id="rId2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Carpeta oficial del 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