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7.A.7.1: variable, expresión, términos, coeficiente, constante, ecuación y desigualdad en un contexto. La evaluación numérica comprueba el significado; no se exige resolver ecuaciones ni demostrar la generalización completa del recurso externo. Hojas, lápiz y rectángulos de papel opcionales para representar filas. La exploración No Matter está en inglés y dirigida a 11–14 años; traduzca las primeras instrucciones y represéntelas con bloques. La demostración completa queda como ampliación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el plano ficticio de una Sala de Clases hay tres filas con n asientos cada una y 8 asientos adicionales separados de esas filas. De los 8 adicionales, 4 quedan bloqueados para colocar equipo y no están disponibles. Se compara la tarjeta A: 3n+4, la B: 3(n+4) y la C: n+12. En el montaje previsto n=6. Se necesitan al menos 22 asientos disponibles. Representa las tres filas y los asientos adicionales. ¿Qué tarjeta describe los asientos disponibles para cualquier n permitido? Explica por qué las otras dos no corresponden. En la tarjeta correcta, identifica variable, coeficiente, término constante y términos. Explica qué representa cada parte. Clasifica 3n+4, 3n+4=22 y 3n+4≥22 como expresión, ecuación o desigualdad. Traduce los dos últimos enunciados a palabras. Con n=6, ¿cumple el montaje la necesidad de al menos 22 asientos? Comprueba mediante sustitución.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Corresponde A: 3n+4, porque 3n+8−4=3n+4. B equivale a 3n+12 y añade cuatro en cada fila; C representa una sola fila y doce adicionales. Variable: n, asientos por fila; coeficiente: 3, número de filas; constante: 4, asientos adicionales utilizables; términos: 3n y 4. 3n+4 es expresión. 3n+4=22 es ecuación: hay exactamente 22 asientos disponibles. 3n+4≥22 es desigualdad: hay al menos 22 disponibles. 3×6+4=18+4=22. Sí cumple, porque 22≥22; no quedan asientos disponibles por encima de la necesidad indicada.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Corresponde A: 3n+4, porque 3n+8−4=3n+4. B equivale a 3n+12 y añade cuatro en cada fila; C representa una sola fila y doce adicionales. Variable: n, asientos por fila; coeficiente: 3, número de filas; constante: 4, asientos adicionales utilizables; términos: 3n y 4. 3n+4 es expresión. 3n+4=22 es ecuación: hay exactamente 22 asientos disponibles. 3n+4≥22 es desigualdad: hay al menos 22 disponibles. 3×6+4=18+4=22. Sí cumple, porque 22≥22; no quedan asientos disponibles por encima de la necesidad indicada.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interpreta n como el total de asientos, coloque la misma etiqueta n dentro de cada una de las tres filas y pregunte qué cuenta cada grupo. Si elige 3(n+4), abra los tres paréntesis con dibujos: produciría doce asientos adicionales utilizables, aunque solo quedan cuatro. Si llama coeficiente al 4 de 3n+4, señale el factor que multiplica directamente a n; el 4 es el término constante. Si llama ecuación a 3n+4, solicite localizar un signo de igualdad. La expresión representa una cantidad sin afirmar una igualdad. Si escribe 90−4t&gt;40, pruebe un caso con exactamente 40 s: «al menos» permite la igualdad, por lo que corresponde ≥.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Dos sobres contienen k tarjetas cada uno y hay 7 tarjetas sueltas: k+k+7=2k+7. La variable es k, el coeficiente es 2, la constante es 7 y los términos son 2k y 7. Para k=5: 2×5+7=17. La expresión 2k+7 representa el total; 2k+7=17 afirma una igualdad; 2k+7≥15 expresa una condición. Extensión: ## Complemento original: diez diapositivas</a:t>
            </a:r>
          </a:p>
          <a:p>
            <a:r>
              <a:t>1. **Una tarjeta para el montaje.** Presente las tres filas, los 8 asientos adicionales y los 4 bloqueados. Solicite una representación antes de escoger tarjeta.</a:t>
            </a:r>
          </a:p>
          <a:p>
            <a:r>
              <a:t>2. **Una letra con significado.** n representa los asientos de cada fila, no el número de filas ni el total de personas.</a:t>
            </a:r>
          </a:p>
          <a:p>
            <a:r>
              <a:t>3. **Partes del modelo.** Relacione tres rectángulos n con 3n; coloque aparte 8 asientos y tache 4. Escriba 3n+8−4.</a:t>
            </a:r>
          </a:p>
          <a:p>
            <a:r>
              <a:t>4. **Elegir una expresión.** Compare A, B y C. Pregunte dónde aparecen las tres filas y cuántos asientos adicionales quedan en cada tarjeta.</a:t>
            </a:r>
          </a:p>
          <a:p>
            <a:r>
              <a:t>5. **Nombrar las partes.** En 3n+4, identifique variable n, coeficiente 3, término constante 4 y términos 3n y 4.</a:t>
            </a:r>
          </a:p>
          <a:p>
            <a:r>
              <a:t>6. **Ejemplo distinto.** Dos sobres contienen k tarjetas cada uno y hay 7 sueltas: 2k+7. Para k=5, el total es 17; la letra no significa un objeto nuevo.</a:t>
            </a:r>
          </a:p>
          <a:p>
            <a:r>
              <a:t>7. **Expresión, ecuación y desigualdad.** Compare 3n+4; 3n+4=22; 3n+4≥22. Explique la función de cada enunciado y el significado de «al menos».</a:t>
            </a:r>
          </a:p>
          <a:p>
            <a:r>
              <a:t>8. **Comprobar el montaje.** Después de escuchar argumentos, sustituya n=6: 3×6+4=22. La condición se cumple exactamente.</a:t>
            </a:r>
          </a:p>
          <a:p>
            <a:r>
              <a:t>9. **Tiempo restante individual.** Presente la grabación de 90 s y las tarjetas propuestas. Solicite elegir, identificar partes y verificar las 12 repeticiones.</a:t>
            </a:r>
          </a:p>
          <a:p>
            <a:r>
              <a:t>10. **Lenguaje que representa.** Pida explicar con palabras la tarjeta correcta. Explore las primeras instrucciones de No Matter para conectar operaciones verbales, bloques y una expresión.</a:t>
            </a:r>
          </a:p>
          <a:p/>
          <a:p>
            <a:r>
              <a:t>## Guía docente separada</a:t>
            </a:r>
          </a:p>
          <a:p>
            <a:r>
              <a:t>Objetivo: usar el vocabulario algebraico con significado y distinguir una expresión de un enunciado de igualdad o desigualdad. Mantenga visibles tres grupos iguales y una colección separada; los cuatro asientos bloqueados pertenecen a los ocho adicionales. En la Sala de Clases, pida justificar cada símbolo con el plano. Reserve solution y transfer_solution para la guía. Evalúe correspondencia entre contexto y variable, identificación de partes, clasificación de enunciados y comprobación de la decisión. En la transferencia acepte describir −4 como coeficiente del término −4t; no lo confunda con la constante 90. Los valores de n y t son cardinales según sus contextos.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https://nrich.maths.org/problems/no-matter 7.A.7.1: variable, expresión, términos, coeficiente, constante, ecuación y desigualdad en un contexto. La evaluación numérica comprueba el significado; no se exige resolver ecuaciones ni demostrar la generalización completa del recurso externo.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Hojas, lápiz y rectángulos de papel opcionales para representar filas. La exploración No Matter está en inglés y dirigida a 11–14 años; traduzca las primeras instrucciones y represéntelas con bloques. La demostración completa queda como ampliación docente. Dos sesiones de 30 minutos durante el 2–6 de noviembre, ajustables a EPA/CAF. Primera: modelo, vocabulario y elección de tarjeta. Segunda: clasificación de enunciados y transferencia individual.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A: 90−4t. t es el número de repeticiones; 90 es el tiempo inicial y −4t representa el tiempo que se resta por las repeticiones. B multiplica también los 90 segundos por cuatro; C multiplica el tiempo inicial por las repeticiones. Coeficiente de t: −4; constante: 90. La condición es 90−4t≥40. 90−4×12=90−48=42 s. Sí queda tiempo suficiente: 42≥40 y el margen es 2 s. Si interpreta n como el total de asientos, coloque la misma etiqueta n dentro de cada una de las tres filas y pregunte qué cuenta cada grupo. Si elige 3(n+4), abra los tres paréntesis con dibujos: produciría doce asientos adicionales utilizables, aunque solo quedan cuatro. Si llama coeficiente al 4 de 3n+4, señale el factor que multiplica directamente a n; el 4 es el término constante. Si llama ecuación a 3n+4, solicite localizar un signo de igualdad. La expresión representa una cantidad sin afirmar una igualdad. Si escribe 90−4t&gt;40, pruebe un caso con exactamente 40 s: «al menos» permite la igualdad, por lo que corresponde 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7.3.1.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problems/no-matter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tarjeta-algebraica-de-asientos/estudiante.pdf" TargetMode="External"/><Relationship Id="rId3" Type="http://schemas.openxmlformats.org/officeDocument/2006/relationships/hyperlink" Target="https://pam.bonillaapps.com/actividades-semiconcretas/tarjeta-algebraica-de-asientos/docente.pdf" TargetMode="External"/><Relationship Id="rId4" Type="http://schemas.openxmlformats.org/officeDocument/2006/relationships/hyperlink" Target="https://pam.bonillaapps.com/recursos-por-semana/7mo/unidad-3/semana-1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tarjeta que describe los asientos disponibles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7.A.7.1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el plano ficticio de una Sala de Clases hay tres filas con 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asientos cada una y 8 asientos adicionales separados de esas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filas. De los 8 adicionales, 4 quedan bloqueados para colocar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equipo y no están disponibles. Se compara la tarjeta A: 3n+4,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B: 3(n+4) y la C: n+12. En el montaje previsto n=6. 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necesitan al menos 22 asientos disponibles.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1120" y="179222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2554"/>
                </a:solidFill>
                <a:latin typeface="DejaVu Sans"/>
              </a:rPr>
              <a:t>Plano ficticio: grupos iguales y asientos adicionales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63040" y="2218944"/>
            <a:ext cx="2926080" cy="487680"/>
          </a:xfrm>
          <a:prstGeom prst="rect">
            <a:avLst/>
          </a:prstGeom>
          <a:solidFill>
            <a:srgbClr val="DBEA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463040" y="2889504"/>
            <a:ext cx="2926080" cy="487680"/>
          </a:xfrm>
          <a:prstGeom prst="rect">
            <a:avLst/>
          </a:prstGeom>
          <a:solidFill>
            <a:srgbClr val="DBEA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463040" y="3560064"/>
            <a:ext cx="2926080" cy="487680"/>
          </a:xfrm>
          <a:prstGeom prst="rect">
            <a:avLst/>
          </a:prstGeom>
          <a:solidFill>
            <a:srgbClr val="DBEA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72640" y="2340864"/>
            <a:ext cx="6156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Fila 1: n asientos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72640" y="3011424"/>
            <a:ext cx="6156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Fila 2: n asientos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72640" y="3681984"/>
            <a:ext cx="6156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Fila 3: n asientos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37760" y="2401824"/>
            <a:ext cx="2621280" cy="1341120"/>
          </a:xfrm>
          <a:prstGeom prst="rect">
            <a:avLst/>
          </a:prstGeom>
          <a:solidFill>
            <a:srgbClr val="FEF3C7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20640" y="2828544"/>
            <a:ext cx="3108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8 asientos adicionales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316224"/>
            <a:ext cx="3108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4 están bloqueados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474464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2554"/>
                </a:solidFill>
                <a:latin typeface="DejaVu Sans"/>
              </a:rPr>
              <a:t>Representa primero; después compara las tres tarjetas.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Representa las tres filas y los asientos adicionales. ¿Qué tarjeta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describe los asientos disponibles para cualquier n permitido?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Explica por qué las otras dos no corresponden.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En la tarjeta correcta, identifica variable, coeficiente, término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constante y términos. Explica qué representa cada parte.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Clasifica 3n+4, 3n+4=22 y 3n+4≥22 como expresión, ecuación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o desigualdad. Traduce los dos últimos enunciados a palabras.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4. Con n=6, ¿cumple el montaje la necesidad de al menos 22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asientos? Comprueba mediante sustitución.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2080" y="185318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920">
                <a:solidFill>
                  <a:srgbClr val="172554"/>
                </a:solidFill>
                <a:latin typeface="DejaVu Sans"/>
              </a:rPr>
              <a:t>Tarjeta A: 3n + 4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84960" y="2340864"/>
            <a:ext cx="2560320" cy="853440"/>
          </a:xfrm>
          <a:prstGeom prst="rect">
            <a:avLst/>
          </a:prstGeom>
          <a:solidFill>
            <a:srgbClr val="BFDBFE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54880" y="2340864"/>
            <a:ext cx="2560320" cy="853440"/>
          </a:xfrm>
          <a:prstGeom prst="rect">
            <a:avLst/>
          </a:prstGeom>
          <a:solidFill>
            <a:srgbClr val="FEF3C7"/>
          </a:solidFill>
          <a:ln w="10160">
            <a:solidFill>
              <a:srgbClr val="1725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2828544"/>
            <a:ext cx="6400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2554"/>
                </a:solidFill>
                <a:latin typeface="DejaVu Sans"/>
              </a:rPr>
              <a:t>3n: tres filas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8720" y="2828544"/>
            <a:ext cx="3230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2554"/>
                </a:solidFill>
                <a:latin typeface="DejaVu Sans"/>
              </a:rPr>
              <a:t>4: adicionales útiles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4960" y="3681984"/>
            <a:ext cx="66446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2554"/>
                </a:solidFill>
                <a:latin typeface="DejaVu Sans"/>
              </a:rPr>
              <a:t>n = 6: 3 × 6 + 4 = 22 asientos.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4960" y="4230624"/>
            <a:ext cx="66446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66534"/>
                </a:solidFill>
                <a:latin typeface="DejaVu Sans"/>
              </a:rPr>
              <a:t>22 ≥ 22: la condición se cumple.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interpreta n como el total de asientos, coloque la misma etiqueta 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dentro de cada una de las tres filas y pregunte qué cuenta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grupo.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elige 3(n+4), abra los tres paréntesis con dibujos: produciría doce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asientos adicionales utilizables, aunque solo quedan cuatro.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Dos sobres contienen k tarjetas cada uno y hay 7 tarjetas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sueltas: k+k+7=2k+7.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La variable es k, el coeficiente es 2, la constante es 7 y los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términos son 2k y 7.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Para k=5: 2×5+7=17. La expresión 2k+7 representa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total; 2k+7=17 afirma una igualdad; 2k+7≥15 expresa una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condición.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No Matter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Una grabación ficticia dispone de 90 segundos. Se repite t veces un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segmento de 4 segundos y el resto queda para una presentación final.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Las tarjetas propuestas para el tiempo restante son A: 90−4t, B: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4(90−t) y C: 90t−4. Se prevén 12 repeticiones y la presentación final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necesita al menos 40 segundos.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Elige la tarjeta que representa el tiempo restante para cualquier número permitido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repeticiones. Explica el significado de la variable y de los términos.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Identifica el coeficiente de t y la constante. Escribe una desigualdad que exprese la necesidad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la presentación final.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Con 12 repeticiones, ¿queda tiempo suficiente? Comprueba y expresa el margen en segundos.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7.3.1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7.3.1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7.A.7.1: variable, expresión, términos, coeficiente, constante, ecuación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desigualdad en un contexto. La evaluación numérica comprueba el significado;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no se exige resolver ecuaciones ni demostrar la generalización completa del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recurso externo.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