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calcular, pida una predicción de la decisión. 7.N.4.4: proporciones y porcentajes en interés simple, conversión de meses a fracción de año y comparación del costo total con cargos explícitos. No se desarrolla interés compuesto ni todo el repaso de 7.2.6. Hojas del estudiante, lápiz, regla y calculadora para comprobación. Tabla de meses y años incluida en los modelos. No requiere cuentas financieras ni datos personales.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Este modelo no sustituye la construcción del estudiante. En una simulación educativa se necesitan $600 para reparar un instrumento. Se devolverá todo al final de cuatro meses, sin pagos intermedios. El acuerdo A aplica interés simple de 9% anual, sin cargo fijo. El acuerdo B aplica interés simple de 6% anual y un cargo fijo de $8 pagadero al final. El cargo no genera intereses. Se dispone de hasta $619 para devolver principal, interés y cargos. Son acuerdos, tasas y cantidades ficticios; no corresponden a ofertas financieras reales. Expresa cuatro meses en años y establece una proporción para hallar el interés simple de cada acuerdo. Calcula interés, cargo y devolución total. ¿Qué acuerdo cumple el límite de $619? Si el plazo cambiara a ocho meses y se conservaran las demás condiciones, ¿cuál acuerdo costaría menos? Explica el cambio.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Recoja ideas antes de mostrar respuestas. Cuatro meses=4/12=1/3 de año. A genera $54 en un año, por lo que I_A/54=4/12 y obtiene $18. B genera $36 en un año, por lo que I_B/36=4/12 y obtiene $12. A: 600+18+0=$618. B: 600+12+8=$620. Solo A cumple $619; queda $1 disponible. B excede el límite por $1. A ocho meses, A genera 600×0.09×8/12=$36 y devuelve $636. B genera $24 y devuelve 600+24+8=$632. B cuesta $4 menos. La diferencia de intereses aumenta con el tiempo mientras el cargo permanece en $8.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Guía para el docente: Cuatro meses=4/12=1/3 de año. A genera $54 en un año, por lo que I_A/54=4/12 y obtiene $18. B genera $36 en un año, por lo que I_B/36=4/12 y obtiene $12. A: 600+18+0=$618. B: 600+12+8=$620. Solo A cumple $619; queda $1 disponible. B excede el límite por $1. A ocho meses, A genera 600×0.09×8/12=$36 y devuelve $636. B genera $24 y devuelve 600+24+8=$632. B cuesta $4 menos. La diferencia de intereses aumenta con el tiempo mientras el cargo permanece en $8.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Apoyos específicos, no una receta única. Si multiplica la tasa anual por cuatro como si fueran años, escriba 4 meses×1 año/12 meses y cancele las unidades. Si calcula interés sobre $608 en B, vuelva a la condición: el cargo se paga al final y no genera intereses; la base es $600. Si decide por 6% sin sumar el cargo, construya tres columnas obligatorias: principal, interés y cargo. Si capitaliza intereses mensuales, marque que el modelo es simple: cada mes se calcula sobre el mismo principal original. Si escoge el mes 6 en la transferencia, ordene las revisiones y compruebe primero la igualdad $30≥$30 del mes 5. Evidencia individual: use la segunda hoja para decidir el apoyo siguiente.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ejemplo es original de PAM y se distingue de la tarea. Un acuerdo ficticio presta $400 a interés simple de 12% anual durante cinco meses. Un año genera 400×0.12=$48; cinco meses generan 48×5/12=$20. Con un cargo fijo de $3, la devolución es 400+20+3=$423. La tasa anual y el tiempo en años son compatibles. Extensión: Diez diapositivas originales con notas docentes y soluciones separadas.</a:t>
            </a:r>
          </a:p>
          <a:p/>
          <a:p>
            <a:r>
              <a:t>1. Decisión inicial. Presentar los dos acuerdos para $600 durante cuatro meses. Pedir que expliquen si basta comparar 9% y 6% para decidir.</a:t>
            </a:r>
          </a:p>
          <a:p>
            <a:r>
              <a:t>2. Leer las unidades. La tasa es anual y el plazo está en meses. Un año equivale a doce meses; cuatro meses son 4/12 de año. El interés simple usa siempre el principal original.</a:t>
            </a:r>
          </a:p>
          <a:p>
            <a:r>
              <a:t>3. Construir la proporción. Para A, el interés de un año es 600×0.09. El interés de cuatro meses cumple I/54=4/12. Conectar esta proporción con I=P×r×t.</a:t>
            </a:r>
          </a:p>
          <a:p>
            <a:r>
              <a:t>4. Ejemplo distinto. Para $400 a 12% anual durante cinco meses, un año genera $48 y cinco meses generan 48×5/12=$20. Si hay un cargo fijo de $3, el total a devolver es $423.</a:t>
            </a:r>
          </a:p>
          <a:p>
            <a:r>
              <a:t>5. Primera hoja. Calcular por separado interés, cargo y devolución de cada acuerdo. Mantener el cargo fuera de la base del interés, según las condiciones ficticias.</a:t>
            </a:r>
          </a:p>
          <a:p>
            <a:r>
              <a:t>6. Comparar con el límite. No confundir interés con devolución total. Dibujar tres componentes: principal, interés y cargo. Comparar el resultado completo con $619.</a:t>
            </a:r>
          </a:p>
          <a:p>
            <a:r>
              <a:t>7. Error para discutir. Presentar «600×0.09×4=$216». Preguntar qué unidad tendría que tener la tasa para que ese producto representara cuatro meses. Notas: con tasa anual, t debe ser 4/12 de año.</a:t>
            </a:r>
          </a:p>
          <a:p>
            <a:r>
              <a:t>8. Comprobación y cambio de plazo. A cuesta $618 y B $620 a cuatro meses. Si el plazo fuera ocho meses, A costaría $636 y B $632. La ventaja cambia porque el cargo fijo pesa de manera distinta al aumentar el tiempo.</a:t>
            </a:r>
          </a:p>
          <a:p>
            <a:r>
              <a:t>9. Segunda hoja individual. Presentar el fondo de $900 al 8% anual y los controles de meses 3, 5 y 6. Determinar la primera revisión que permite disponer de $30 de interés sin tocar el principal.</a:t>
            </a:r>
          </a:p>
          <a:p>
            <a:r>
              <a:t>10. Cierre y exploración. Pedir una explicación con principal, tasa, tiempo e importe total. Ofrecer Lincoln's math problem como exploración adicional de interés simple. Traducir su enunciado y explicitar el modelo simple; mantener las soluciones históricas y del editor para consulta docente.</a:t>
            </a:r>
          </a:p>
          <a:p/>
          <a:p>
            <a:r>
              <a:t>Guía docente separada: objetivo: establecer proporciones de interés simple con unidades compatibles y justificar una decisión considerando cargos. Primera sesión: modelo temporal, ejemplo distinto y hoja en parejas. Segunda: discusión de la comparación a ocho meses y transferencia individual. Criterios: convierte meses a años; representa la proporción; conserva el principal como base; suma cargo una sola vez; compara devoluciones; identifica la primera revisión elegible. Respuestas verificadas en solution y transfer_solution. El recurso externo es una tarea libre de séptimo grado en inglés, imprimible y sin cuenta; requiere traducción y explicación de su notación monetaria. No se reproduce su problema ni sus ilustraciones.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https://tasks.illustrativemathematics.org/content-standards/7/RP/A/3/tasks/1550 7.N.4.4: proporciones y porcentajes en interés simple, conversión de meses a fracción de año y comparación del costo total con cargos explícitos. No se desarrolla interés compuesto ni todo el repaso de 7.2.6. Acceso y pertinencia deben revisarse de nuevo antes de reutilizar en otro año.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Hojas del estudiante, lápiz, regla y calculadora para comprobación. Tabla de meses y años incluida en los modelos. No requiere cuentas financieras ni datos personales. Dos sesiones de 30 minutos durante el 26–30 de octubre, ajustables al horario institucional de evaluaciones. Los enlaces de descarga web requieren internet; el ZIP conserva copias locales.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mostrar estas respuestas al recoger la producción: Interés anual: 900×0.08=$72. Interés mensual simple: 72÷12=$6. Mes 3: interés $18, saldo $918. Mes 5: interés $30, saldo $930. Mes 6: interés $36, saldo $936. La primera revisión elegible es el mes 5: 900×0.08×5/12=$30; al usar $30 de $930 permanecen $900. En el mes 3 solo hay $18 de interés. Si multiplica la tasa anual por cuatro como si fueran años, escriba 4 meses×1 año/12 meses y cancele las unidades. Si calcula interés sobre $608 en B, vuelva a la condición: el cargo se paga al final y no genera intereses; la base es $600. Si decide por 6% sin sumar el cargo, construya tres columnas obligatorias: principal, interés y cargo. Si capitaliza intereses mensuales, marque que el modelo es simple: cada mes se calcula sobre el mismo principal original. Si escoge el mes 6 en la transferencia, ordene las revisiones y compruebe primero la igualdad $30≥$30 del mes 5.</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Creado por Prof. Jesús J. Bonilla López - Facilitador Docente de Matemáticas. Plan de consulta: 7.2.6. Las fechas del plan están en blanco. No se afirma una fecha oficial. Los complementos permanecen separados del original del 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asks.illustrativemathematics.org/content-standards/7/RP/A/3/tasks/1550" TargetMode="Externa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am.bonillaapps.com/actividades-semiconcretas/interes-y-cargo-fijo/estudiante.pdf" TargetMode="External"/><Relationship Id="rId3" Type="http://schemas.openxmlformats.org/officeDocument/2006/relationships/hyperlink" Target="https://pam.bonillaapps.com/actividades-semiconcretas/interes-y-cargo-fijo/docente.pdf" TargetMode="External"/><Relationship Id="rId4" Type="http://schemas.openxmlformats.org/officeDocument/2006/relationships/hyperlink" Target="https://pam.bonillaapps.com/recursos-por-semana/7mo/unidad-2/semana-6/" TargetMode="Externa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prgov.sharepoint.com/:f:/s/Currculo-ServiciosAcadmicos-365Group/IgBWOfgW1TDfTJcvW0OEb1H8AX3WT4CH7WZovjR2iylKl-s?e=HEY0Kc" TargetMode="External"/><Relationship Id="rId3"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La tasa menor no siempre cuesta menos</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Problema contextualizado · 7.N.4.4</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a:t>
            </a:r>
          </a:p>
        </p:txBody>
      </p:sp>
      <p:sp>
        <p:nvSpPr>
          <p:cNvPr id="9" name="TextBox 8"/>
          <p:cNvSpPr txBox="1"/>
          <p:nvPr/>
        </p:nvSpPr>
        <p:spPr>
          <a:xfrm>
            <a:off x="457200" y="1600200"/>
            <a:ext cx="8229600" cy="2377440"/>
          </a:xfrm>
          <a:prstGeom prst="rect">
            <a:avLst/>
          </a:prstGeom>
          <a:noFill/>
        </p:spPr>
        <p:txBody>
          <a:bodyPr wrap="none" lIns="0" rIns="0" tIns="0" bIns="0">
            <a:spAutoFit/>
          </a:bodyPr>
          <a:lstStyle/>
          <a:p>
            <a:pPr>
              <a:lnSpc>
                <a:spcPct val="115000"/>
              </a:lnSpc>
              <a:spcBef>
                <a:spcPts val="0"/>
              </a:spcBef>
              <a:spcAft>
                <a:spcPts val="0"/>
              </a:spcAft>
            </a:pPr>
            <a:r>
              <a:rPr sz="2000" b="0">
                <a:solidFill>
                  <a:srgbClr val="103B52"/>
                </a:solidFill>
                <a:latin typeface="DejaVu Sans"/>
              </a:rPr>
              <a:t>En una simulación educativa se necesitan $600 para reparar un</a:t>
            </a:r>
          </a:p>
          <a:p>
            <a:pPr>
              <a:lnSpc>
                <a:spcPct val="115000"/>
              </a:lnSpc>
              <a:spcBef>
                <a:spcPts val="0"/>
              </a:spcBef>
              <a:spcAft>
                <a:spcPts val="0"/>
              </a:spcAft>
            </a:pPr>
            <a:r>
              <a:rPr sz="2000" b="0">
                <a:solidFill>
                  <a:srgbClr val="103B52"/>
                </a:solidFill>
                <a:latin typeface="DejaVu Sans"/>
              </a:rPr>
              <a:t>instrumento. Se devolverá todo al final de cuatro meses, sin</a:t>
            </a:r>
          </a:p>
          <a:p>
            <a:pPr>
              <a:lnSpc>
                <a:spcPct val="115000"/>
              </a:lnSpc>
              <a:spcBef>
                <a:spcPts val="0"/>
              </a:spcBef>
              <a:spcAft>
                <a:spcPts val="0"/>
              </a:spcAft>
            </a:pPr>
            <a:r>
              <a:rPr sz="2000" b="0">
                <a:solidFill>
                  <a:srgbClr val="103B52"/>
                </a:solidFill>
                <a:latin typeface="DejaVu Sans"/>
              </a:rPr>
              <a:t>pagos intermedios. El acuerdo A aplica interés simple de 9%</a:t>
            </a:r>
          </a:p>
          <a:p>
            <a:pPr>
              <a:lnSpc>
                <a:spcPct val="115000"/>
              </a:lnSpc>
              <a:spcBef>
                <a:spcPts val="0"/>
              </a:spcBef>
              <a:spcAft>
                <a:spcPts val="0"/>
              </a:spcAft>
            </a:pPr>
            <a:r>
              <a:rPr sz="2000" b="0">
                <a:solidFill>
                  <a:srgbClr val="103B52"/>
                </a:solidFill>
                <a:latin typeface="DejaVu Sans"/>
              </a:rPr>
              <a:t>anual, sin cargo fijo. El acuerdo B aplica interés simple de 6%</a:t>
            </a:r>
          </a:p>
          <a:p>
            <a:pPr>
              <a:lnSpc>
                <a:spcPct val="115000"/>
              </a:lnSpc>
              <a:spcBef>
                <a:spcPts val="0"/>
              </a:spcBef>
              <a:spcAft>
                <a:spcPts val="0"/>
              </a:spcAft>
            </a:pPr>
            <a:r>
              <a:rPr sz="2000" b="0">
                <a:solidFill>
                  <a:srgbClr val="103B52"/>
                </a:solidFill>
                <a:latin typeface="DejaVu Sans"/>
              </a:rPr>
              <a:t>anual y un cargo fijo de $8 pagadero al final. El cargo no genera</a:t>
            </a:r>
          </a:p>
          <a:p>
            <a:pPr>
              <a:lnSpc>
                <a:spcPct val="115000"/>
              </a:lnSpc>
              <a:spcBef>
                <a:spcPts val="0"/>
              </a:spcBef>
              <a:spcAft>
                <a:spcPts val="0"/>
              </a:spcAft>
            </a:pPr>
            <a:r>
              <a:rPr sz="2000" b="0">
                <a:solidFill>
                  <a:srgbClr val="103B52"/>
                </a:solidFill>
                <a:latin typeface="DejaVu Sans"/>
              </a:rPr>
              <a:t>intereses. Se dispone de hasta $619 para devolver principal,</a:t>
            </a:r>
          </a:p>
          <a:p>
            <a:pPr>
              <a:lnSpc>
                <a:spcPct val="115000"/>
              </a:lnSpc>
              <a:spcBef>
                <a:spcPts val="0"/>
              </a:spcBef>
              <a:spcAft>
                <a:spcPts val="0"/>
              </a:spcAft>
            </a:pPr>
            <a:r>
              <a:rPr sz="2000" b="0">
                <a:solidFill>
                  <a:srgbClr val="103B52"/>
                </a:solidFill>
                <a:latin typeface="DejaVu Sans"/>
              </a:rPr>
              <a:t>interés y cargos. Son acuerdos, tasas y cantidades ficticios; no</a:t>
            </a:r>
          </a:p>
          <a:p>
            <a:pPr>
              <a:lnSpc>
                <a:spcPct val="115000"/>
              </a:lnSpc>
              <a:spcBef>
                <a:spcPts val="0"/>
              </a:spcBef>
              <a:spcAft>
                <a:spcPts val="0"/>
              </a:spcAft>
            </a:pPr>
            <a:r>
              <a:rPr sz="2000" b="0">
                <a:solidFill>
                  <a:srgbClr val="103B52"/>
                </a:solidFill>
                <a:latin typeface="DejaVu Sans"/>
              </a:rPr>
              <a:t>corresponden a ofertas financieras reales.</a:t>
            </a:r>
          </a:p>
        </p:txBody>
      </p:sp>
      <p:sp>
        <p:nvSpPr>
          <p:cNvPr id="10" name="TextBox 9"/>
          <p:cNvSpPr txBox="1"/>
          <p:nvPr/>
        </p:nvSpPr>
        <p:spPr>
          <a:xfrm>
            <a:off x="457200" y="4233672"/>
            <a:ext cx="8229600" cy="384048"/>
          </a:xfrm>
          <a:prstGeom prst="rect">
            <a:avLst/>
          </a:prstGeom>
          <a:noFill/>
        </p:spPr>
        <p:txBody>
          <a:bodyPr wrap="none" lIns="0" rIns="0" tIns="0" bIns="0">
            <a:spAutoFit/>
          </a:bodyPr>
          <a:lstStyle/>
          <a:p>
            <a:pPr>
              <a:lnSpc>
                <a:spcPct val="115000"/>
              </a:lnSpc>
              <a:spcBef>
                <a:spcPts val="0"/>
              </a:spcBef>
              <a:spcAft>
                <a:spcPts val="0"/>
              </a:spcAft>
            </a:pPr>
            <a:r>
              <a:rPr sz="1500" b="1">
                <a:solidFill>
                  <a:srgbClr val="103B52"/>
                </a:solidFill>
                <a:latin typeface="DejaVu Sans"/>
              </a:rPr>
              <a:t>Representar → decidir → justificar → comprobar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modelo para explorar la situación</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Use la primera hoja del estudiante; identifique magnitudes y unidades.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2</a:t>
            </a:r>
          </a:p>
        </p:txBody>
      </p:sp>
      <p:sp>
        <p:nvSpPr>
          <p:cNvPr id="9" name="TextBox 8"/>
          <p:cNvSpPr txBox="1"/>
          <p:nvPr/>
        </p:nvSpPr>
        <p:spPr>
          <a:xfrm>
            <a:off x="1219200" y="1548384"/>
            <a:ext cx="7010400" cy="274320"/>
          </a:xfrm>
          <a:prstGeom prst="rect">
            <a:avLst/>
          </a:prstGeom>
          <a:noFill/>
        </p:spPr>
        <p:txBody>
          <a:bodyPr wrap="none" lIns="0" rIns="0" tIns="0" bIns="0">
            <a:spAutoFit/>
          </a:bodyPr>
          <a:lstStyle/>
          <a:p>
            <a:r>
              <a:rPr sz="1728">
                <a:solidFill>
                  <a:srgbClr val="17324D"/>
                </a:solidFill>
                <a:latin typeface="DejaVu Sans"/>
              </a:rPr>
              <a:t>Primero compatibiliza tasa anual y plazo</a:t>
            </a:r>
          </a:p>
        </p:txBody>
      </p:sp>
      <p:cxnSp>
        <p:nvCxnSpPr>
          <p:cNvPr id="10" name="Connector 9"/>
          <p:cNvCxnSpPr/>
          <p:nvPr/>
        </p:nvCxnSpPr>
        <p:spPr>
          <a:xfrm>
            <a:off x="1645920" y="2706624"/>
            <a:ext cx="5852159" cy="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1645920" y="258470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3596640" y="258470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5547360" y="258470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7498079" y="258470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524000" y="2279904"/>
            <a:ext cx="6705600" cy="274320"/>
          </a:xfrm>
          <a:prstGeom prst="rect">
            <a:avLst/>
          </a:prstGeom>
          <a:noFill/>
        </p:spPr>
        <p:txBody>
          <a:bodyPr wrap="none" lIns="0" rIns="0" tIns="0" bIns="0">
            <a:spAutoFit/>
          </a:bodyPr>
          <a:lstStyle/>
          <a:p>
            <a:r>
              <a:rPr sz="1440">
                <a:solidFill>
                  <a:srgbClr val="17324D"/>
                </a:solidFill>
                <a:latin typeface="DejaVu Sans"/>
              </a:rPr>
              <a:t>0</a:t>
            </a:r>
          </a:p>
        </p:txBody>
      </p:sp>
      <p:sp>
        <p:nvSpPr>
          <p:cNvPr id="16" name="TextBox 15"/>
          <p:cNvSpPr txBox="1"/>
          <p:nvPr/>
        </p:nvSpPr>
        <p:spPr>
          <a:xfrm>
            <a:off x="3230880" y="2279904"/>
            <a:ext cx="4998720" cy="274320"/>
          </a:xfrm>
          <a:prstGeom prst="rect">
            <a:avLst/>
          </a:prstGeom>
          <a:noFill/>
        </p:spPr>
        <p:txBody>
          <a:bodyPr wrap="none" lIns="0" rIns="0" tIns="0" bIns="0">
            <a:spAutoFit/>
          </a:bodyPr>
          <a:lstStyle/>
          <a:p>
            <a:r>
              <a:rPr sz="1440">
                <a:solidFill>
                  <a:srgbClr val="17324D"/>
                </a:solidFill>
                <a:latin typeface="DejaVu Sans"/>
              </a:rPr>
              <a:t>4 meses</a:t>
            </a:r>
          </a:p>
        </p:txBody>
      </p:sp>
      <p:sp>
        <p:nvSpPr>
          <p:cNvPr id="17" name="TextBox 16"/>
          <p:cNvSpPr txBox="1"/>
          <p:nvPr/>
        </p:nvSpPr>
        <p:spPr>
          <a:xfrm>
            <a:off x="5181600" y="2279904"/>
            <a:ext cx="3048000" cy="274320"/>
          </a:xfrm>
          <a:prstGeom prst="rect">
            <a:avLst/>
          </a:prstGeom>
          <a:noFill/>
        </p:spPr>
        <p:txBody>
          <a:bodyPr wrap="none" lIns="0" rIns="0" tIns="0" bIns="0">
            <a:spAutoFit/>
          </a:bodyPr>
          <a:lstStyle/>
          <a:p>
            <a:r>
              <a:rPr sz="1440">
                <a:solidFill>
                  <a:srgbClr val="17324D"/>
                </a:solidFill>
                <a:latin typeface="DejaVu Sans"/>
              </a:rPr>
              <a:t>8 meses</a:t>
            </a:r>
          </a:p>
        </p:txBody>
      </p:sp>
      <p:sp>
        <p:nvSpPr>
          <p:cNvPr id="18" name="TextBox 17"/>
          <p:cNvSpPr txBox="1"/>
          <p:nvPr/>
        </p:nvSpPr>
        <p:spPr>
          <a:xfrm>
            <a:off x="7132320" y="2304288"/>
            <a:ext cx="1097280" cy="274320"/>
          </a:xfrm>
          <a:prstGeom prst="rect">
            <a:avLst/>
          </a:prstGeom>
          <a:noFill/>
        </p:spPr>
        <p:txBody>
          <a:bodyPr wrap="none" lIns="0" rIns="0" tIns="0" bIns="0">
            <a:spAutoFit/>
          </a:bodyPr>
          <a:lstStyle/>
          <a:p>
            <a:r>
              <a:rPr sz="1248">
                <a:solidFill>
                  <a:srgbClr val="17324D"/>
                </a:solidFill>
                <a:latin typeface="DejaVu Sans"/>
              </a:rPr>
              <a:t>12 meses</a:t>
            </a:r>
          </a:p>
        </p:txBody>
      </p:sp>
      <p:sp>
        <p:nvSpPr>
          <p:cNvPr id="19" name="TextBox 18"/>
          <p:cNvSpPr txBox="1"/>
          <p:nvPr/>
        </p:nvSpPr>
        <p:spPr>
          <a:xfrm>
            <a:off x="6766560" y="2950464"/>
            <a:ext cx="1463040" cy="274320"/>
          </a:xfrm>
          <a:prstGeom prst="rect">
            <a:avLst/>
          </a:prstGeom>
          <a:noFill/>
        </p:spPr>
        <p:txBody>
          <a:bodyPr wrap="none" lIns="0" rIns="0" tIns="0" bIns="0">
            <a:spAutoFit/>
          </a:bodyPr>
          <a:lstStyle/>
          <a:p>
            <a:r>
              <a:rPr sz="1440">
                <a:solidFill>
                  <a:srgbClr val="17324D"/>
                </a:solidFill>
                <a:latin typeface="DejaVu Sans"/>
              </a:rPr>
              <a:t>1 año</a:t>
            </a:r>
          </a:p>
        </p:txBody>
      </p:sp>
      <p:sp>
        <p:nvSpPr>
          <p:cNvPr id="20" name="Rectangle 19"/>
          <p:cNvSpPr/>
          <p:nvPr/>
        </p:nvSpPr>
        <p:spPr>
          <a:xfrm>
            <a:off x="1645920" y="3560064"/>
            <a:ext cx="2438400" cy="609600"/>
          </a:xfrm>
          <a:prstGeom prst="rect">
            <a:avLst/>
          </a:prstGeom>
          <a:no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3742944"/>
            <a:ext cx="6400800" cy="274320"/>
          </a:xfrm>
          <a:prstGeom prst="rect">
            <a:avLst/>
          </a:prstGeom>
          <a:noFill/>
        </p:spPr>
        <p:txBody>
          <a:bodyPr wrap="none" lIns="0" rIns="0" tIns="0" bIns="0">
            <a:spAutoFit/>
          </a:bodyPr>
          <a:lstStyle/>
          <a:p>
            <a:r>
              <a:rPr sz="1440">
                <a:solidFill>
                  <a:srgbClr val="17324D"/>
                </a:solidFill>
                <a:latin typeface="DejaVu Sans"/>
              </a:rPr>
              <a:t>A: principal + interés</a:t>
            </a:r>
          </a:p>
        </p:txBody>
      </p:sp>
      <p:sp>
        <p:nvSpPr>
          <p:cNvPr id="22" name="Rectangle 21"/>
          <p:cNvSpPr/>
          <p:nvPr/>
        </p:nvSpPr>
        <p:spPr>
          <a:xfrm>
            <a:off x="4572000" y="3560064"/>
            <a:ext cx="3048000" cy="609600"/>
          </a:xfrm>
          <a:prstGeom prst="rect">
            <a:avLst/>
          </a:prstGeom>
          <a:no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718304" y="3742944"/>
            <a:ext cx="3511296" cy="274320"/>
          </a:xfrm>
          <a:prstGeom prst="rect">
            <a:avLst/>
          </a:prstGeom>
          <a:noFill/>
        </p:spPr>
        <p:txBody>
          <a:bodyPr wrap="none" lIns="0" rIns="0" tIns="0" bIns="0">
            <a:spAutoFit/>
          </a:bodyPr>
          <a:lstStyle/>
          <a:p>
            <a:r>
              <a:rPr sz="1440">
                <a:solidFill>
                  <a:srgbClr val="17324D"/>
                </a:solidFill>
                <a:latin typeface="DejaVu Sans"/>
              </a:rPr>
              <a:t>B: principal + interés + $8</a:t>
            </a:r>
          </a:p>
        </p:txBody>
      </p:sp>
      <p:sp>
        <p:nvSpPr>
          <p:cNvPr id="24" name="TextBox 23"/>
          <p:cNvSpPr txBox="1"/>
          <p:nvPr/>
        </p:nvSpPr>
        <p:spPr>
          <a:xfrm>
            <a:off x="1645920" y="4340352"/>
            <a:ext cx="6583680" cy="274320"/>
          </a:xfrm>
          <a:prstGeom prst="rect">
            <a:avLst/>
          </a:prstGeom>
          <a:noFill/>
        </p:spPr>
        <p:txBody>
          <a:bodyPr wrap="none" lIns="0" rIns="0" tIns="0" bIns="0">
            <a:spAutoFit/>
          </a:bodyPr>
          <a:lstStyle/>
          <a:p>
            <a:r>
              <a:rPr sz="1536">
                <a:solidFill>
                  <a:srgbClr val="17324D"/>
                </a:solidFill>
                <a:latin typeface="DejaVu Sans"/>
              </a:rPr>
              <a:t>Compara las devoluciones completas con $619.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La decisión del equipo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Explique con un modelo y compruebe todas las condiciones del reto.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3</a:t>
            </a:r>
          </a:p>
        </p:txBody>
      </p:sp>
      <p:sp>
        <p:nvSpPr>
          <p:cNvPr id="9" name="TextBox 8"/>
          <p:cNvSpPr txBox="1"/>
          <p:nvPr/>
        </p:nvSpPr>
        <p:spPr>
          <a:xfrm>
            <a:off x="502920" y="1490472"/>
            <a:ext cx="8138160" cy="30632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1. Expresa cuatro meses en años y establece una proporción para</a:t>
            </a:r>
          </a:p>
          <a:p>
            <a:pPr>
              <a:lnSpc>
                <a:spcPct val="115000"/>
              </a:lnSpc>
              <a:spcBef>
                <a:spcPts val="0"/>
              </a:spcBef>
              <a:spcAft>
                <a:spcPts val="0"/>
              </a:spcAft>
            </a:pPr>
            <a:r>
              <a:rPr sz="1900" b="0">
                <a:solidFill>
                  <a:srgbClr val="103B52"/>
                </a:solidFill>
                <a:latin typeface="DejaVu Sans"/>
              </a:rPr>
              <a:t>hallar el interés simple de cada acuerdo.</a:t>
            </a:r>
          </a:p>
          <a:p>
            <a:pPr>
              <a:lnSpc>
                <a:spcPct val="115000"/>
              </a:lnSpc>
              <a:spcBef>
                <a:spcPts val="0"/>
              </a:spcBef>
              <a:spcAft>
                <a:spcPts val="0"/>
              </a:spcAft>
            </a:pPr>
            <a:r>
              <a:rPr sz="1900" b="0">
                <a:solidFill>
                  <a:srgbClr val="103B52"/>
                </a:solidFill>
                <a:latin typeface="DejaVu Sans"/>
              </a:rPr>
              <a:t>2. Calcula interés, cargo y devolución total. ¿Qué acuerdo cumple</a:t>
            </a:r>
          </a:p>
          <a:p>
            <a:pPr>
              <a:lnSpc>
                <a:spcPct val="115000"/>
              </a:lnSpc>
              <a:spcBef>
                <a:spcPts val="0"/>
              </a:spcBef>
              <a:spcAft>
                <a:spcPts val="0"/>
              </a:spcAft>
            </a:pPr>
            <a:r>
              <a:rPr sz="1900" b="0">
                <a:solidFill>
                  <a:srgbClr val="103B52"/>
                </a:solidFill>
                <a:latin typeface="DejaVu Sans"/>
              </a:rPr>
              <a:t>el límite de $619?</a:t>
            </a:r>
          </a:p>
          <a:p>
            <a:pPr>
              <a:lnSpc>
                <a:spcPct val="115000"/>
              </a:lnSpc>
              <a:spcBef>
                <a:spcPts val="0"/>
              </a:spcBef>
              <a:spcAft>
                <a:spcPts val="0"/>
              </a:spcAft>
            </a:pPr>
            <a:r>
              <a:rPr sz="1900" b="0">
                <a:solidFill>
                  <a:srgbClr val="103B52"/>
                </a:solidFill>
                <a:latin typeface="DejaVu Sans"/>
              </a:rPr>
              <a:t>3. Si el plazo cambiara a ocho meses y se conservaran las demás</a:t>
            </a:r>
          </a:p>
          <a:p>
            <a:pPr>
              <a:lnSpc>
                <a:spcPct val="115000"/>
              </a:lnSpc>
              <a:spcBef>
                <a:spcPts val="0"/>
              </a:spcBef>
              <a:spcAft>
                <a:spcPts val="0"/>
              </a:spcAft>
            </a:pPr>
            <a:r>
              <a:rPr sz="1900" b="0">
                <a:solidFill>
                  <a:srgbClr val="103B52"/>
                </a:solidFill>
                <a:latin typeface="DejaVu Sans"/>
              </a:rPr>
              <a:t>condiciones, ¿cuál acuerdo costaría menos? Explica el cambio.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Representación de referencia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Mostrar después de recoger las decisiones y argumentos del grupo.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4</a:t>
            </a:r>
          </a:p>
        </p:txBody>
      </p:sp>
      <p:sp>
        <p:nvSpPr>
          <p:cNvPr id="9" name="TextBox 8"/>
          <p:cNvSpPr txBox="1"/>
          <p:nvPr/>
        </p:nvSpPr>
        <p:spPr>
          <a:xfrm>
            <a:off x="1219200" y="1548384"/>
            <a:ext cx="7010400" cy="274320"/>
          </a:xfrm>
          <a:prstGeom prst="rect">
            <a:avLst/>
          </a:prstGeom>
          <a:noFill/>
        </p:spPr>
        <p:txBody>
          <a:bodyPr wrap="none" lIns="0" rIns="0" tIns="0" bIns="0">
            <a:spAutoFit/>
          </a:bodyPr>
          <a:lstStyle/>
          <a:p>
            <a:r>
              <a:rPr sz="1728">
                <a:solidFill>
                  <a:srgbClr val="17324D"/>
                </a:solidFill>
                <a:latin typeface="DejaVu Sans"/>
              </a:rPr>
              <a:t>Costo adicional al principal de $600</a:t>
            </a:r>
          </a:p>
        </p:txBody>
      </p:sp>
      <p:sp>
        <p:nvSpPr>
          <p:cNvPr id="10" name="TextBox 9"/>
          <p:cNvSpPr txBox="1"/>
          <p:nvPr/>
        </p:nvSpPr>
        <p:spPr>
          <a:xfrm>
            <a:off x="1219200" y="2206752"/>
            <a:ext cx="7010400" cy="274320"/>
          </a:xfrm>
          <a:prstGeom prst="rect">
            <a:avLst/>
          </a:prstGeom>
          <a:noFill/>
        </p:spPr>
        <p:txBody>
          <a:bodyPr wrap="none" lIns="0" rIns="0" tIns="0" bIns="0">
            <a:spAutoFit/>
          </a:bodyPr>
          <a:lstStyle/>
          <a:p>
            <a:r>
              <a:rPr sz="1536">
                <a:solidFill>
                  <a:srgbClr val="17324D"/>
                </a:solidFill>
                <a:latin typeface="DejaVu Sans"/>
              </a:rPr>
              <a:t>A</a:t>
            </a:r>
          </a:p>
        </p:txBody>
      </p:sp>
      <p:sp>
        <p:nvSpPr>
          <p:cNvPr id="11" name="Rectangle 10"/>
          <p:cNvSpPr/>
          <p:nvPr/>
        </p:nvSpPr>
        <p:spPr>
          <a:xfrm>
            <a:off x="1889759" y="2097024"/>
            <a:ext cx="3950208" cy="487680"/>
          </a:xfrm>
          <a:prstGeom prst="rect">
            <a:avLst/>
          </a:prstGeom>
          <a:solidFill>
            <a:srgbClr val="A7D8F0"/>
          </a:solid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743200" y="2218944"/>
            <a:ext cx="5486400" cy="274320"/>
          </a:xfrm>
          <a:prstGeom prst="rect">
            <a:avLst/>
          </a:prstGeom>
          <a:noFill/>
        </p:spPr>
        <p:txBody>
          <a:bodyPr wrap="none" lIns="0" rIns="0" tIns="0" bIns="0">
            <a:spAutoFit/>
          </a:bodyPr>
          <a:lstStyle/>
          <a:p>
            <a:r>
              <a:rPr sz="1536">
                <a:solidFill>
                  <a:srgbClr val="17324D"/>
                </a:solidFill>
                <a:latin typeface="DejaVu Sans"/>
              </a:rPr>
              <a:t>Interés $18</a:t>
            </a:r>
          </a:p>
        </p:txBody>
      </p:sp>
      <p:sp>
        <p:nvSpPr>
          <p:cNvPr id="13" name="TextBox 12"/>
          <p:cNvSpPr txBox="1"/>
          <p:nvPr/>
        </p:nvSpPr>
        <p:spPr>
          <a:xfrm>
            <a:off x="1219200" y="2999232"/>
            <a:ext cx="7010400" cy="274320"/>
          </a:xfrm>
          <a:prstGeom prst="rect">
            <a:avLst/>
          </a:prstGeom>
          <a:noFill/>
        </p:spPr>
        <p:txBody>
          <a:bodyPr wrap="none" lIns="0" rIns="0" tIns="0" bIns="0">
            <a:spAutoFit/>
          </a:bodyPr>
          <a:lstStyle/>
          <a:p>
            <a:r>
              <a:rPr sz="1536">
                <a:solidFill>
                  <a:srgbClr val="17324D"/>
                </a:solidFill>
                <a:latin typeface="DejaVu Sans"/>
              </a:rPr>
              <a:t>B</a:t>
            </a:r>
          </a:p>
        </p:txBody>
      </p:sp>
      <p:sp>
        <p:nvSpPr>
          <p:cNvPr id="14" name="Rectangle 13"/>
          <p:cNvSpPr/>
          <p:nvPr/>
        </p:nvSpPr>
        <p:spPr>
          <a:xfrm>
            <a:off x="1889759" y="2889504"/>
            <a:ext cx="2633472" cy="487680"/>
          </a:xfrm>
          <a:prstGeom prst="rect">
            <a:avLst/>
          </a:prstGeom>
          <a:solidFill>
            <a:srgbClr val="A7D8F0"/>
          </a:solid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523232" y="2889504"/>
            <a:ext cx="1755648" cy="487680"/>
          </a:xfrm>
          <a:prstGeom prst="rect">
            <a:avLst/>
          </a:prstGeom>
          <a:solidFill>
            <a:srgbClr val="F8D47B"/>
          </a:solid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438400" y="3011424"/>
            <a:ext cx="5791200" cy="274320"/>
          </a:xfrm>
          <a:prstGeom prst="rect">
            <a:avLst/>
          </a:prstGeom>
          <a:noFill/>
        </p:spPr>
        <p:txBody>
          <a:bodyPr wrap="none" lIns="0" rIns="0" tIns="0" bIns="0">
            <a:spAutoFit/>
          </a:bodyPr>
          <a:lstStyle/>
          <a:p>
            <a:r>
              <a:rPr sz="1536">
                <a:solidFill>
                  <a:srgbClr val="17324D"/>
                </a:solidFill>
                <a:latin typeface="DejaVu Sans"/>
              </a:rPr>
              <a:t>Interés $12</a:t>
            </a:r>
          </a:p>
        </p:txBody>
      </p:sp>
      <p:sp>
        <p:nvSpPr>
          <p:cNvPr id="17" name="TextBox 16"/>
          <p:cNvSpPr txBox="1"/>
          <p:nvPr/>
        </p:nvSpPr>
        <p:spPr>
          <a:xfrm>
            <a:off x="4876800" y="3023616"/>
            <a:ext cx="3352800" cy="274320"/>
          </a:xfrm>
          <a:prstGeom prst="rect">
            <a:avLst/>
          </a:prstGeom>
          <a:noFill/>
        </p:spPr>
        <p:txBody>
          <a:bodyPr wrap="none" lIns="0" rIns="0" tIns="0" bIns="0">
            <a:spAutoFit/>
          </a:bodyPr>
          <a:lstStyle/>
          <a:p>
            <a:r>
              <a:rPr sz="1440">
                <a:solidFill>
                  <a:srgbClr val="17324D"/>
                </a:solidFill>
                <a:latin typeface="DejaVu Sans"/>
              </a:rPr>
              <a:t>Cargo $8</a:t>
            </a:r>
          </a:p>
        </p:txBody>
      </p:sp>
      <p:cxnSp>
        <p:nvCxnSpPr>
          <p:cNvPr id="18" name="Connector 17"/>
          <p:cNvCxnSpPr/>
          <p:nvPr/>
        </p:nvCxnSpPr>
        <p:spPr>
          <a:xfrm>
            <a:off x="6059424" y="1975104"/>
            <a:ext cx="0" cy="1645920"/>
          </a:xfrm>
          <a:prstGeom prst="line">
            <a:avLst/>
          </a:prstGeom>
          <a:ln w="10160">
            <a:solidFill>
              <a:srgbClr val="B22222"/>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303520" y="3742944"/>
            <a:ext cx="2926080" cy="274320"/>
          </a:xfrm>
          <a:prstGeom prst="rect">
            <a:avLst/>
          </a:prstGeom>
          <a:noFill/>
        </p:spPr>
        <p:txBody>
          <a:bodyPr wrap="none" lIns="0" rIns="0" tIns="0" bIns="0">
            <a:spAutoFit/>
          </a:bodyPr>
          <a:lstStyle/>
          <a:p>
            <a:r>
              <a:rPr sz="1440">
                <a:solidFill>
                  <a:srgbClr val="B22222"/>
                </a:solidFill>
                <a:latin typeface="DejaVu Sans"/>
              </a:rPr>
              <a:t>Máximo adicional: $19</a:t>
            </a:r>
          </a:p>
        </p:txBody>
      </p:sp>
      <p:sp>
        <p:nvSpPr>
          <p:cNvPr id="20" name="TextBox 19"/>
          <p:cNvSpPr txBox="1"/>
          <p:nvPr/>
        </p:nvSpPr>
        <p:spPr>
          <a:xfrm>
            <a:off x="1219200" y="4230624"/>
            <a:ext cx="7010400" cy="274320"/>
          </a:xfrm>
          <a:prstGeom prst="rect">
            <a:avLst/>
          </a:prstGeom>
          <a:noFill/>
        </p:spPr>
        <p:txBody>
          <a:bodyPr wrap="none" lIns="0" rIns="0" tIns="0" bIns="0">
            <a:spAutoFit/>
          </a:bodyPr>
          <a:lstStyle/>
          <a:p>
            <a:r>
              <a:rPr sz="1440">
                <a:solidFill>
                  <a:srgbClr val="17324D"/>
                </a:solidFill>
                <a:latin typeface="DejaVu Sans"/>
              </a:rPr>
              <a:t>A devuelve $618. B devuelve $620. Escoger A a cuatro meses.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Construye, comprueba y explica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En pares: quien construye el modelo y quien comprueba; cambien roles.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5</a:t>
            </a:r>
          </a:p>
        </p:txBody>
      </p:sp>
      <p:sp>
        <p:nvSpPr>
          <p:cNvPr id="9" name="TextBox 8"/>
          <p:cNvSpPr txBox="1"/>
          <p:nvPr/>
        </p:nvSpPr>
        <p:spPr>
          <a:xfrm>
            <a:off x="502920" y="1481328"/>
            <a:ext cx="8138160" cy="3081528"/>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Si multiplica la tasa anual por cuatro como si fueran años, escriba 4</a:t>
            </a:r>
          </a:p>
          <a:p>
            <a:pPr>
              <a:lnSpc>
                <a:spcPct val="115000"/>
              </a:lnSpc>
              <a:spcBef>
                <a:spcPts val="0"/>
              </a:spcBef>
              <a:spcAft>
                <a:spcPts val="0"/>
              </a:spcAft>
            </a:pPr>
            <a:r>
              <a:rPr sz="1800" b="0">
                <a:solidFill>
                  <a:srgbClr val="103B52"/>
                </a:solidFill>
                <a:latin typeface="DejaVu Sans"/>
              </a:rPr>
              <a:t>meses×1 año/12 meses y cancele las unidades.</a:t>
            </a:r>
          </a:p>
          <a:p>
            <a:pPr>
              <a:lnSpc>
                <a:spcPct val="115000"/>
              </a:lnSpc>
              <a:spcBef>
                <a:spcPts val="0"/>
              </a:spcBef>
              <a:spcAft>
                <a:spcPts val="0"/>
              </a:spcAft>
            </a:pPr>
            <a:r>
              <a:rPr sz="1800" b="0">
                <a:solidFill>
                  <a:srgbClr val="103B52"/>
                </a:solidFill>
                <a:latin typeface="DejaVu Sans"/>
              </a:rPr>
              <a:t>Si calcula interés sobre $608 en B, vuelva a la condición: el cargo se</a:t>
            </a:r>
          </a:p>
          <a:p>
            <a:pPr>
              <a:lnSpc>
                <a:spcPct val="115000"/>
              </a:lnSpc>
              <a:spcBef>
                <a:spcPts val="0"/>
              </a:spcBef>
              <a:spcAft>
                <a:spcPts val="0"/>
              </a:spcAft>
            </a:pPr>
            <a:r>
              <a:rPr sz="1800" b="0">
                <a:solidFill>
                  <a:srgbClr val="103B52"/>
                </a:solidFill>
                <a:latin typeface="DejaVu Sans"/>
              </a:rPr>
              <a:t>paga al final y no genera intereses; la base es $600.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ejemplo distinto para pensar el método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Conecte la representación con la operación o la regla.</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6</a:t>
            </a:r>
          </a:p>
        </p:txBody>
      </p:sp>
      <p:sp>
        <p:nvSpPr>
          <p:cNvPr id="9" name="TextBox 8"/>
          <p:cNvSpPr txBox="1"/>
          <p:nvPr/>
        </p:nvSpPr>
        <p:spPr>
          <a:xfrm>
            <a:off x="502920" y="1554480"/>
            <a:ext cx="8138160" cy="2926080"/>
          </a:xfrm>
          <a:prstGeom prst="rect">
            <a:avLst/>
          </a:prstGeom>
          <a:noFill/>
        </p:spPr>
        <p:txBody>
          <a:bodyPr wrap="none" lIns="0" rIns="0" tIns="0" bIns="0">
            <a:spAutoFit/>
          </a:bodyPr>
          <a:lstStyle/>
          <a:p>
            <a:pPr>
              <a:lnSpc>
                <a:spcPct val="115000"/>
              </a:lnSpc>
              <a:spcBef>
                <a:spcPts val="0"/>
              </a:spcBef>
              <a:spcAft>
                <a:spcPts val="0"/>
              </a:spcAft>
            </a:pPr>
            <a:r>
              <a:rPr sz="2100" b="0">
                <a:solidFill>
                  <a:srgbClr val="103B52"/>
                </a:solidFill>
                <a:latin typeface="DejaVu Sans"/>
              </a:rPr>
              <a:t>Un acuerdo ficticio presta $400 a interés simple de 12%</a:t>
            </a:r>
          </a:p>
          <a:p>
            <a:pPr>
              <a:lnSpc>
                <a:spcPct val="115000"/>
              </a:lnSpc>
              <a:spcBef>
                <a:spcPts val="0"/>
              </a:spcBef>
              <a:spcAft>
                <a:spcPts val="0"/>
              </a:spcAft>
            </a:pPr>
            <a:r>
              <a:rPr sz="2100" b="0">
                <a:solidFill>
                  <a:srgbClr val="103B52"/>
                </a:solidFill>
                <a:latin typeface="DejaVu Sans"/>
              </a:rPr>
              <a:t>anual durante cinco meses.</a:t>
            </a:r>
          </a:p>
          <a:p>
            <a:pPr>
              <a:lnSpc>
                <a:spcPct val="115000"/>
              </a:lnSpc>
              <a:spcBef>
                <a:spcPts val="0"/>
              </a:spcBef>
              <a:spcAft>
                <a:spcPts val="0"/>
              </a:spcAft>
            </a:pPr>
            <a:r>
              <a:rPr sz="2100" b="0">
                <a:solidFill>
                  <a:srgbClr val="103B52"/>
                </a:solidFill>
                <a:latin typeface="DejaVu Sans"/>
              </a:rPr>
              <a:t>Un año genera 400×0.12=$48; cinco meses generan</a:t>
            </a:r>
          </a:p>
          <a:p>
            <a:pPr>
              <a:lnSpc>
                <a:spcPct val="115000"/>
              </a:lnSpc>
              <a:spcBef>
                <a:spcPts val="0"/>
              </a:spcBef>
              <a:spcAft>
                <a:spcPts val="0"/>
              </a:spcAft>
            </a:pPr>
            <a:r>
              <a:rPr sz="2100" b="0">
                <a:solidFill>
                  <a:srgbClr val="103B52"/>
                </a:solidFill>
                <a:latin typeface="DejaVu Sans"/>
              </a:rPr>
              <a:t>48×5/12=$20.</a:t>
            </a:r>
          </a:p>
          <a:p>
            <a:pPr>
              <a:lnSpc>
                <a:spcPct val="115000"/>
              </a:lnSpc>
              <a:spcBef>
                <a:spcPts val="0"/>
              </a:spcBef>
              <a:spcAft>
                <a:spcPts val="0"/>
              </a:spcAft>
            </a:pPr>
            <a:r>
              <a:rPr sz="2100" b="0">
                <a:solidFill>
                  <a:srgbClr val="103B52"/>
                </a:solidFill>
                <a:latin typeface="DejaVu Sans"/>
              </a:rPr>
              <a:t>Con un cargo fijo de $3, la devolución es 400+20+3=$423.</a:t>
            </a:r>
          </a:p>
          <a:p>
            <a:pPr>
              <a:lnSpc>
                <a:spcPct val="115000"/>
              </a:lnSpc>
              <a:spcBef>
                <a:spcPts val="0"/>
              </a:spcBef>
              <a:spcAft>
                <a:spcPts val="0"/>
              </a:spcAft>
            </a:pPr>
            <a:r>
              <a:rPr sz="2100" b="0">
                <a:solidFill>
                  <a:srgbClr val="103B52"/>
                </a:solidFill>
                <a:latin typeface="DejaVu Sans"/>
              </a:rPr>
              <a:t>La tasa anual y el tiempo en años son compatibles.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Exploración complementaria verificada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Recurso externo; no reemplaza la actividad original del Handout.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7</a:t>
            </a:r>
          </a:p>
        </p:txBody>
      </p:sp>
      <p:sp>
        <p:nvSpPr>
          <p:cNvPr id="9" name="TextBox 8"/>
          <p:cNvSpPr txBox="1"/>
          <p:nvPr/>
        </p:nvSpPr>
        <p:spPr>
          <a:xfrm>
            <a:off x="502920" y="1554480"/>
            <a:ext cx="8138160" cy="731520"/>
          </a:xfrm>
          <a:prstGeom prst="rect">
            <a:avLst/>
          </a:prstGeom>
          <a:noFill/>
        </p:spPr>
        <p:txBody>
          <a:bodyPr wrap="none" lIns="0" rIns="0" tIns="0" bIns="0">
            <a:spAutoFit/>
          </a:bodyPr>
          <a:lstStyle/>
          <a:p>
            <a:pPr>
              <a:lnSpc>
                <a:spcPct val="115000"/>
              </a:lnSpc>
              <a:spcBef>
                <a:spcPts val="0"/>
              </a:spcBef>
              <a:spcAft>
                <a:spcPts val="0"/>
              </a:spcAft>
            </a:pPr>
            <a:r>
              <a:rPr sz="2300" b="1">
                <a:solidFill>
                  <a:srgbClr val="103B52"/>
                </a:solidFill>
                <a:latin typeface="DejaVu Sans"/>
              </a:rPr>
              <a:t>Lincoln's math problem · Illustrative</a:t>
            </a:r>
          </a:p>
          <a:p>
            <a:pPr>
              <a:lnSpc>
                <a:spcPct val="115000"/>
              </a:lnSpc>
              <a:spcBef>
                <a:spcPts val="0"/>
              </a:spcBef>
              <a:spcAft>
                <a:spcPts val="0"/>
              </a:spcAft>
            </a:pPr>
            <a:r>
              <a:rPr sz="2300" b="1">
                <a:solidFill>
                  <a:srgbClr val="103B52"/>
                </a:solidFill>
                <a:latin typeface="DejaVu Sans"/>
              </a:rPr>
              <a:t>Mathematics</a:t>
            </a:r>
          </a:p>
        </p:txBody>
      </p:sp>
      <p:sp>
        <p:nvSpPr>
          <p:cNvPr id="10" name="TextBox 9"/>
          <p:cNvSpPr txBox="1"/>
          <p:nvPr/>
        </p:nvSpPr>
        <p:spPr>
          <a:xfrm>
            <a:off x="502920" y="2468880"/>
            <a:ext cx="8138160" cy="1325880"/>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Seleccione el contenido relacionado con este indicador. Si está en</a:t>
            </a:r>
          </a:p>
          <a:p>
            <a:pPr>
              <a:lnSpc>
                <a:spcPct val="115000"/>
              </a:lnSpc>
              <a:spcBef>
                <a:spcPts val="0"/>
              </a:spcBef>
              <a:spcAft>
                <a:spcPts val="0"/>
              </a:spcAft>
            </a:pPr>
            <a:r>
              <a:rPr sz="1800" b="0">
                <a:solidFill>
                  <a:srgbClr val="103B52"/>
                </a:solidFill>
                <a:latin typeface="DejaVu Sans"/>
              </a:rPr>
              <a:t>inglés, adapte las consignas y reserve las soluciones para el maestro.</a:t>
            </a:r>
          </a:p>
        </p:txBody>
      </p:sp>
      <p:sp>
        <p:nvSpPr>
          <p:cNvPr id="11" name="Rectangle 10">
            <a:hlinkClick r:id="rId2"/>
          </p:cNvPr>
          <p:cNvSpPr/>
          <p:nvPr/>
        </p:nvSpPr>
        <p:spPr>
          <a:xfrm>
            <a:off x="548640" y="3995928"/>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 y="4087368"/>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Abrir recurso complementario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Descargar, imprimir y utilizar</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Hojas del estudiante y guía docente separadas; los botones web necesitan internet.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8</a:t>
            </a:r>
          </a:p>
        </p:txBody>
      </p:sp>
      <p:sp>
        <p:nvSpPr>
          <p:cNvPr id="9" name="Rectangle 8">
            <a:hlinkClick r:id="rId2"/>
          </p:cNvPr>
          <p:cNvSpPr/>
          <p:nvPr/>
        </p:nvSpPr>
        <p:spPr>
          <a:xfrm>
            <a:off x="502920" y="1581912"/>
            <a:ext cx="3867912"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12648" y="1673352"/>
            <a:ext cx="3648456"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PDF del estudiante · 4 páginas</a:t>
            </a:r>
          </a:p>
        </p:txBody>
      </p:sp>
      <p:sp>
        <p:nvSpPr>
          <p:cNvPr id="11" name="Rectangle 10">
            <a:hlinkClick r:id="rId3"/>
          </p:cNvPr>
          <p:cNvSpPr/>
          <p:nvPr/>
        </p:nvSpPr>
        <p:spPr>
          <a:xfrm>
            <a:off x="4617720" y="1581912"/>
            <a:ext cx="393192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727448" y="1673352"/>
            <a:ext cx="3712463"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3"/>
              </a:rPr>
              <a:t>Guía docente · 3 páginas</a:t>
            </a:r>
          </a:p>
        </p:txBody>
      </p:sp>
      <p:sp>
        <p:nvSpPr>
          <p:cNvPr id="13" name="TextBox 12"/>
          <p:cNvSpPr txBox="1"/>
          <p:nvPr/>
        </p:nvSpPr>
        <p:spPr>
          <a:xfrm>
            <a:off x="548640" y="2487168"/>
            <a:ext cx="8046720" cy="14630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Imprima una copia por estudiante. Mantenga las respuestas en la</a:t>
            </a:r>
          </a:p>
          <a:p>
            <a:pPr>
              <a:lnSpc>
                <a:spcPct val="115000"/>
              </a:lnSpc>
              <a:spcBef>
                <a:spcPts val="0"/>
              </a:spcBef>
              <a:spcAft>
                <a:spcPts val="0"/>
              </a:spcAft>
            </a:pPr>
            <a:r>
              <a:rPr sz="1900" b="0">
                <a:solidFill>
                  <a:srgbClr val="103B52"/>
                </a:solidFill>
                <a:latin typeface="DejaVu Sans"/>
              </a:rPr>
              <a:t>guía del maestro. Para trabajar sin conexión, extraiga el paquete</a:t>
            </a:r>
          </a:p>
          <a:p>
            <a:pPr>
              <a:lnSpc>
                <a:spcPct val="115000"/>
              </a:lnSpc>
              <a:spcBef>
                <a:spcPts val="0"/>
              </a:spcBef>
              <a:spcAft>
                <a:spcPts val="0"/>
              </a:spcAft>
            </a:pPr>
            <a:r>
              <a:rPr sz="1900" b="0">
                <a:solidFill>
                  <a:srgbClr val="103B52"/>
                </a:solidFill>
                <a:latin typeface="DejaVu Sans"/>
              </a:rPr>
              <a:t>y abra directamente los PDF.</a:t>
            </a:r>
          </a:p>
        </p:txBody>
      </p:sp>
      <p:sp>
        <p:nvSpPr>
          <p:cNvPr id="14" name="Rectangle 13">
            <a:hlinkClick r:id="rId4"/>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4"/>
              </a:rPr>
              <a:t>Abrir recursos de esta unidad y semana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Una situación nueva: respuesta individual</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Utilice la segunda hoja; compare el razonamiento con la primera producción.</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9</a:t>
            </a:r>
          </a:p>
        </p:txBody>
      </p:sp>
      <p:sp>
        <p:nvSpPr>
          <p:cNvPr id="9" name="TextBox 8"/>
          <p:cNvSpPr txBox="1"/>
          <p:nvPr/>
        </p:nvSpPr>
        <p:spPr>
          <a:xfrm>
            <a:off x="502920" y="1508760"/>
            <a:ext cx="8138160" cy="1783080"/>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Un fondo ficticio comienza con $900 y recibe interés simple de 8%</a:t>
            </a:r>
          </a:p>
          <a:p>
            <a:pPr>
              <a:lnSpc>
                <a:spcPct val="115000"/>
              </a:lnSpc>
              <a:spcBef>
                <a:spcPts val="0"/>
              </a:spcBef>
              <a:spcAft>
                <a:spcPts val="0"/>
              </a:spcAft>
            </a:pPr>
            <a:r>
              <a:rPr sz="1800" b="0">
                <a:solidFill>
                  <a:srgbClr val="103B52"/>
                </a:solidFill>
                <a:latin typeface="DejaVu Sans"/>
              </a:rPr>
              <a:t>anual, sin cargos ni depósitos adicionales. Solo se revisará al terminar</a:t>
            </a:r>
          </a:p>
          <a:p>
            <a:pPr>
              <a:lnSpc>
                <a:spcPct val="115000"/>
              </a:lnSpc>
              <a:spcBef>
                <a:spcPts val="0"/>
              </a:spcBef>
              <a:spcAft>
                <a:spcPts val="0"/>
              </a:spcAft>
            </a:pPr>
            <a:r>
              <a:rPr sz="1800" b="0">
                <a:solidFill>
                  <a:srgbClr val="103B52"/>
                </a:solidFill>
                <a:latin typeface="DejaVu Sans"/>
              </a:rPr>
              <a:t>los meses 3, 5 y 6. El proyecto requiere conservar los $900 y haber</a:t>
            </a:r>
          </a:p>
          <a:p>
            <a:pPr>
              <a:lnSpc>
                <a:spcPct val="115000"/>
              </a:lnSpc>
              <a:spcBef>
                <a:spcPts val="0"/>
              </a:spcBef>
              <a:spcAft>
                <a:spcPts val="0"/>
              </a:spcAft>
            </a:pPr>
            <a:r>
              <a:rPr sz="1800" b="0">
                <a:solidFill>
                  <a:srgbClr val="103B52"/>
                </a:solidFill>
                <a:latin typeface="DejaVu Sans"/>
              </a:rPr>
              <a:t>ganado por lo menos $30 de interés. El interés se calcula</a:t>
            </a:r>
          </a:p>
          <a:p>
            <a:pPr>
              <a:lnSpc>
                <a:spcPct val="115000"/>
              </a:lnSpc>
              <a:spcBef>
                <a:spcPts val="0"/>
              </a:spcBef>
              <a:spcAft>
                <a:spcPts val="0"/>
              </a:spcAft>
            </a:pPr>
            <a:r>
              <a:rPr sz="1800" b="0">
                <a:solidFill>
                  <a:srgbClr val="103B52"/>
                </a:solidFill>
                <a:latin typeface="DejaVu Sans"/>
              </a:rPr>
              <a:t>proporcionalmente al tiempo transcurrido, sin capitalización.</a:t>
            </a:r>
          </a:p>
        </p:txBody>
      </p:sp>
      <p:sp>
        <p:nvSpPr>
          <p:cNvPr id="10" name="TextBox 9"/>
          <p:cNvSpPr txBox="1"/>
          <p:nvPr/>
        </p:nvSpPr>
        <p:spPr>
          <a:xfrm>
            <a:off x="502920" y="3474720"/>
            <a:ext cx="8138160" cy="1097280"/>
          </a:xfrm>
          <a:prstGeom prst="rect">
            <a:avLst/>
          </a:prstGeom>
          <a:noFill/>
        </p:spPr>
        <p:txBody>
          <a:bodyPr wrap="none" lIns="0" rIns="0" tIns="0" bIns="0">
            <a:spAutoFit/>
          </a:bodyPr>
          <a:lstStyle/>
          <a:p>
            <a:pPr>
              <a:lnSpc>
                <a:spcPct val="115000"/>
              </a:lnSpc>
              <a:spcBef>
                <a:spcPts val="0"/>
              </a:spcBef>
              <a:spcAft>
                <a:spcPts val="0"/>
              </a:spcAft>
            </a:pPr>
            <a:r>
              <a:rPr sz="1500" b="0">
                <a:solidFill>
                  <a:srgbClr val="103B52"/>
                </a:solidFill>
                <a:latin typeface="DejaVu Sans"/>
              </a:rPr>
              <a:t>Determina el interés de un año y el de un mes del fondo, explicando la proporción</a:t>
            </a:r>
          </a:p>
          <a:p>
            <a:pPr>
              <a:lnSpc>
                <a:spcPct val="115000"/>
              </a:lnSpc>
              <a:spcBef>
                <a:spcPts val="0"/>
              </a:spcBef>
              <a:spcAft>
                <a:spcPts val="0"/>
              </a:spcAft>
            </a:pPr>
            <a:r>
              <a:rPr sz="1500" b="0">
                <a:solidFill>
                  <a:srgbClr val="103B52"/>
                </a:solidFill>
                <a:latin typeface="DejaVu Sans"/>
              </a:rPr>
              <a:t>temporal.</a:t>
            </a:r>
          </a:p>
          <a:p>
            <a:pPr>
              <a:lnSpc>
                <a:spcPct val="115000"/>
              </a:lnSpc>
              <a:spcBef>
                <a:spcPts val="0"/>
              </a:spcBef>
              <a:spcAft>
                <a:spcPts val="0"/>
              </a:spcAft>
            </a:pPr>
            <a:r>
              <a:rPr sz="1500" b="0">
                <a:solidFill>
                  <a:srgbClr val="103B52"/>
                </a:solidFill>
                <a:latin typeface="DejaVu Sans"/>
              </a:rPr>
              <a:t>Completa para los meses 3, 5 y 6 el interés acumulado y el saldo total.</a:t>
            </a:r>
          </a:p>
          <a:p>
            <a:pPr>
              <a:lnSpc>
                <a:spcPct val="115000"/>
              </a:lnSpc>
              <a:spcBef>
                <a:spcPts val="0"/>
              </a:spcBef>
              <a:spcAft>
                <a:spcPts val="0"/>
              </a:spcAft>
            </a:pPr>
            <a:r>
              <a:rPr sz="1500" b="0">
                <a:solidFill>
                  <a:srgbClr val="103B52"/>
                </a:solidFill>
                <a:latin typeface="DejaVu Sans"/>
              </a:rPr>
              <a:t>¿Cuál es la primera revisión en que puede usarse $30 de interés conservando los</a:t>
            </a:r>
          </a:p>
          <a:p>
            <a:pPr>
              <a:lnSpc>
                <a:spcPct val="115000"/>
              </a:lnSpc>
              <a:spcBef>
                <a:spcPts val="0"/>
              </a:spcBef>
              <a:spcAft>
                <a:spcPts val="0"/>
              </a:spcAft>
            </a:pPr>
            <a:r>
              <a:rPr sz="1500" b="0">
                <a:solidFill>
                  <a:srgbClr val="103B52"/>
                </a:solidFill>
                <a:latin typeface="DejaVu Sans"/>
              </a:rPr>
              <a:t>$900? Justifica y comprueba.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Fuentes, alcance y revisión docente</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Plan 7.2.6 · Autoría del complemento: PAM</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7.º · Plan 7.2.6</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10</a:t>
            </a:r>
          </a:p>
        </p:txBody>
      </p:sp>
      <p:sp>
        <p:nvSpPr>
          <p:cNvPr id="9" name="TextBox 8"/>
          <p:cNvSpPr txBox="1"/>
          <p:nvPr/>
        </p:nvSpPr>
        <p:spPr>
          <a:xfrm>
            <a:off x="502920" y="1499616"/>
            <a:ext cx="8138160" cy="2651760"/>
          </a:xfrm>
          <a:prstGeom prst="rect">
            <a:avLst/>
          </a:prstGeom>
          <a:noFill/>
        </p:spPr>
        <p:txBody>
          <a:bodyPr wrap="none" lIns="0" rIns="0" tIns="0" bIns="0">
            <a:spAutoFit/>
          </a:bodyPr>
          <a:lstStyle/>
          <a:p>
            <a:pPr>
              <a:lnSpc>
                <a:spcPct val="115000"/>
              </a:lnSpc>
              <a:spcBef>
                <a:spcPts val="0"/>
              </a:spcBef>
              <a:spcAft>
                <a:spcPts val="0"/>
              </a:spcAft>
            </a:pPr>
            <a:r>
              <a:rPr sz="1600" b="0">
                <a:solidFill>
                  <a:srgbClr val="103B52"/>
                </a:solidFill>
                <a:latin typeface="DejaVu Sans"/>
              </a:rPr>
              <a:t>7.N.4.4: proporciones y porcentajes en interés simple, conversión de meses a</a:t>
            </a:r>
          </a:p>
          <a:p>
            <a:pPr>
              <a:lnSpc>
                <a:spcPct val="115000"/>
              </a:lnSpc>
              <a:spcBef>
                <a:spcPts val="0"/>
              </a:spcBef>
              <a:spcAft>
                <a:spcPts val="0"/>
              </a:spcAft>
            </a:pPr>
            <a:r>
              <a:rPr sz="1600" b="0">
                <a:solidFill>
                  <a:srgbClr val="103B52"/>
                </a:solidFill>
                <a:latin typeface="DejaVu Sans"/>
              </a:rPr>
              <a:t>fracción de año y comparación del costo total con cargos explícitos. No se</a:t>
            </a:r>
          </a:p>
          <a:p>
            <a:pPr>
              <a:lnSpc>
                <a:spcPct val="115000"/>
              </a:lnSpc>
              <a:spcBef>
                <a:spcPts val="0"/>
              </a:spcBef>
              <a:spcAft>
                <a:spcPts val="0"/>
              </a:spcAft>
            </a:pPr>
            <a:r>
              <a:rPr sz="1600" b="0">
                <a:solidFill>
                  <a:srgbClr val="103B52"/>
                </a:solidFill>
                <a:latin typeface="DejaVu Sans"/>
              </a:rPr>
              <a:t>desarrolla interés compuesto ni todo el repaso de 7.2.6.</a:t>
            </a:r>
          </a:p>
          <a:p>
            <a:pPr>
              <a:lnSpc>
                <a:spcPct val="115000"/>
              </a:lnSpc>
              <a:spcBef>
                <a:spcPts val="0"/>
              </a:spcBef>
              <a:spcAft>
                <a:spcPts val="0"/>
              </a:spcAft>
            </a:pPr>
            <a:r>
              <a:rPr sz="1600" b="0">
                <a:solidFill>
                  <a:srgbClr val="103B52"/>
                </a:solidFill>
                <a:latin typeface="DejaVu Sans"/>
              </a:rPr>
              <a:t>Los datos del reto y sus modelos son ficticios y originales de PAM. El material</a:t>
            </a:r>
          </a:p>
          <a:p>
            <a:pPr>
              <a:lnSpc>
                <a:spcPct val="115000"/>
              </a:lnSpc>
              <a:spcBef>
                <a:spcPts val="0"/>
              </a:spcBef>
              <a:spcAft>
                <a:spcPts val="0"/>
              </a:spcAft>
            </a:pPr>
            <a:r>
              <a:rPr sz="1600" b="0">
                <a:solidFill>
                  <a:srgbClr val="103B52"/>
                </a:solidFill>
                <a:latin typeface="DejaVu Sans"/>
              </a:rPr>
              <a:t>oficial del DE se consulta por separado. Ajuste al avance del grupo.</a:t>
            </a:r>
          </a:p>
        </p:txBody>
      </p:sp>
      <p:sp>
        <p:nvSpPr>
          <p:cNvPr id="10" name="Rectangle 9">
            <a:hlinkClick r:id="rId2"/>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Carpeta oficial del 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