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6.N.5.5: velocidad constante como tasa unitaria, cálculo de distancia y tiempo, y distinción entre tiempo de movimiento y tiempo detenido. No desarrolla precio unitario. Hojas, lápiz y regla. Calculadora opcional después de plantear las relaciones. No se necesitan carros ni elevadores reales. NRICH está en inglés, para 11–14 años; traduzca la sección de velocidades y use sus preguntas sobre unidades y evidencia, sin convertir estimaciones de la fuente en mediciones reales del grupo.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una maqueta ficticia, un carro transporta una pieza desde una estación hasta una exhibición situada a 120 m y regresa por el mismo recorrido. En una prueba recorre 32 m en 40 s y otra confirma 64 m en 80 s. Se supone que mantiene esa velocidad constante durante ambos trayectos, sin tiempo adicional de giro. La descarga dura 35 s. El carro debe salir y regresar dentro de un intervalo de 330 s. Se permite reducir la descarga, pero no cambiar la velocidad ni la distancia. Calcula la velocidad en m/s con cada prueba. ¿Son compatibles los dos registros con la velocidad constante supuesta? Representa el recorrido completo. ¿Cuántos metros recorre y cuántos segundos permanece en movimiento? ¿Cumple el límite de 330 s incluyendo la descarga? Propón la reducción mínima de la descarga y comprueba el nuevo total. A esa misma velocidad, ¿cuántos metros recorre en 150 s de movimiento? Explica qué parte del viaje representa.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32÷40=0.8 m/s y 64÷80=0.8 m/s. Ambos registros tienen la misma tasa, compatible con el supuesto del modelo. Distancia total: 120+120=240 m. Tiempo en movimiento: 240÷0.8=300 s; cada trayecto dura 150 s. Tiempo total: 300+35=335 s; excede el límite en 5 s. La reducción mínima es 5 s: descarga de 30 s y total de 330 s. 0.8×150=120 m. Representa un trayecto, de la estación a la exhibición o el regreso, sin incluir la descarga.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32÷40=0.8 m/s y 64÷80=0.8 m/s. Ambos registros tienen la misma tasa, compatible con el supuesto del modelo. Distancia total: 120+120=240 m. Tiempo en movimiento: 240÷0.8=300 s; cada trayecto dura 150 s. Tiempo total: 300+35=335 s; excede el límite en 5 s. La reducción mínima es 5 s: descarga de 30 s y total de 330 s. 0.8×150=120 m. Representa un trayecto, de la estación a la exhibición o el regreso, sin incluir la descarga.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calcula 40÷32=1.25 y lo llama m/s, escriba las unidades: ese cociente es s/m. Pida metros recorridos durante un segundo. Si usa solo 120 m, trace una flecha de ida y otra de vuelta y ubique el punto donde debe estar el carro al terminar. Si divide 240 entre 335 para hallar la velocidad de movimiento, separe la descarga: durante esos 35 s el carro no avanza. Si afirma que 300 s cumple y omite la descarga, coloque el bloque de 35 s después del primer trayecto antes de comparar con 330. Si propone reducir 4 s, sustituya: 300+31=331 s. La comprobación muestra que todavía falta reducir un segundo.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Un móvil distinto recorre 27 m en 45 s: v=27÷45=0.6 m/s. Para recorrer 54 m a esa velocidad: t=54÷0.6=90 s. Comprobación: 0.6×90=54 m. Si se detiene 12 s, la duración total es 90+12=102 s. La detención aumenta el tiempo total, pero no cambia la velocidad durante el movimiento. Extensión: ## Complemento original: diez diapositivas</a:t>
            </a:r>
          </a:p>
          <a:p>
            <a:r>
              <a:t>1. **Regresar a tiempo.** Presente el recorrido de ida y vuelta, la descarga y el límite de 330 s. Recoja una estimación.</a:t>
            </a:r>
          </a:p>
          <a:p>
            <a:r>
              <a:t>2. **Qué mide cada dato.** Separe metros, segundos de movimiento y segundos de descarga. El regreso también consume tiempo.</a:t>
            </a:r>
          </a:p>
          <a:p>
            <a:r>
              <a:t>3. **Hallar una unidad.** Plantee 32 m÷40 s. Pida explicar qué significa el cociente en metros por segundo.</a:t>
            </a:r>
          </a:p>
          <a:p>
            <a:r>
              <a:t>4. **Comprobar la velocidad.** Compare 32/40 y 64/80. Ambos registros son compatibles con la velocidad constante supuesta en el modelo.</a:t>
            </a:r>
          </a:p>
          <a:p>
            <a:r>
              <a:t>5. **Representar el viaje.** Dibuje 120 m de ida y 120 m de vuelta; añada un bloque separado para los 35 s detenidos.</a:t>
            </a:r>
          </a:p>
          <a:p>
            <a:r>
              <a:t>6. **Ejemplo distinto.** Un móvil recorre 27 m en 45 s: 0.6 m/s. Para 54 m necesita 90 s; con 12 s detenidos suma 102 s.</a:t>
            </a:r>
          </a:p>
          <a:p>
            <a:r>
              <a:t>7. **Elegir la operación.** Explique d=v×t y t=d÷v con unidades. Pregunte por qué dividir tiempo entre distancia no produce m/s.</a:t>
            </a:r>
          </a:p>
          <a:p>
            <a:r>
              <a:t>8. **Decisión comprobada.** Revele 240 m, 300 s en movimiento y 335 s totales. La descarga debe bajar a 30 s o menos.</a:t>
            </a:r>
          </a:p>
          <a:p>
            <a:r>
              <a:t>9. **Elevador individual.** Presente la altura, la prueba y la preparación de la segunda situación. Solicite decidir y proponer el ajuste mínimo.</a:t>
            </a:r>
          </a:p>
          <a:p>
            <a:r>
              <a:t>10. **Argumentar con unidades.** Compare las comprobaciones individuales. Explore Place Your Orders para discutir cómo ordenar velocidades exige unidades comparables y evidencia.</a:t>
            </a:r>
          </a:p>
          <a:p/>
          <a:p>
            <a:r>
              <a:t>## Guía docente separada</a:t>
            </a:r>
          </a:p>
          <a:p>
            <a:r>
              <a:t>Objetivo: usar una tasa en m/s para determinar tiempos y revisar una condición temporal. Modele primero una barra para cada trayecto y otra para la detención; no incluya los 35 s en el cálculo de la velocidad de movimiento. El modelo supone rapidez constante y omite aceleración y giro; no constituye una prueba de funcionamiento de un equipo real. Reserve las respuestas de solution y transfer_solution para la guía docente. Criterios: tasa con unidades correctas, recorrido completo, inclusión de la detención y ajuste que satisfaga el límite. La segunda situación se resuelve individualmente y considera únicamente la subida.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https://nrich.maths.org/problems/place-your-orders 6.N.5.5: velocidad constante como tasa unitaria, cálculo de distancia y tiempo, y distinción entre tiempo de movimiento y tiempo detenido. No desarrolla precio unitario.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Hojas, lápiz y regla. Calculadora opcional después de plantear las relaciones. No se necesitan carros ni elevadores reales. NRICH está en inglés, para 11–14 años; traduzca la sección de velocidades y use sus preguntas sobre unidades y evidencia, sin convertir estimaciones de la fuente en mediciones reales del grupo. Dos sesiones de 30 minutos durante el 2–6 de noviembre, ajustadas a EPA/CAF. Primera: tasa, recorrido completo y propuesta de ajuste. Segunda: comprobación y situación individual.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Velocidad: 1.8÷6=0.3 m/s. Tiempo de subida: 12.6÷0.3=42 s. 42+8=50 s; no cumple. Excede el límite en 2 s. Reducir la preparación al menos 2 s, de 8 a 6 s. Entonces 42+6=48 s y se cumple exactamente el límite. Si calcula 40÷32=1.25 y lo llama m/s, escriba las unidades: ese cociente es s/m. Pida metros recorridos durante un segundo. Si usa solo 120 m, trace una flecha de ida y otra de vuelta y ubique el punto donde debe estar el carro al terminar. Si divide 240 entre 335 para hallar la velocidad de movimiento, separe la descarga: durante esos 35 s el carro no avanza. Si afirma que 300 s cumple y omite la descarga, coloque el bloque de 35 s después del primer trayecto antes de comparar con 330. Si propone reducir 4 s, sustituya: 300+31=331 s. La comprobación muestra que todavía falta reducir un segundo.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6.2.5.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problems/place-your-order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carro-regreso-y-velocidad-constante/estudiante.pdf" TargetMode="External"/><Relationship Id="rId3" Type="http://schemas.openxmlformats.org/officeDocument/2006/relationships/hyperlink" Target="https://pam.bonillaapps.com/actividades-semiconcretas/carro-regreso-y-velocidad-constante/docente.pdf" TargetMode="External"/><Relationship Id="rId4" Type="http://schemas.openxmlformats.org/officeDocument/2006/relationships/hyperlink" Target="https://pam.bonillaapps.com/recursos-por-semana/6t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¿Puede el carro regresar antes del cierre?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6.N.5.5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una maqueta ficticia, un carro transporta una pieza desde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una estación hasta una exhibición situada a 120 m y regresa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por el mismo recorrido. En una prueba recorre 32 m en 40 s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otra confirma 64 m en 80 s. Se supone que mantiene esa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velocidad constante durante ambos trayectos, sin tiempo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adicional de giro. La descarga dura 35 s. El carro debe salir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regresar dentro de un intervalo de 330 s. Se permite reducir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descarga, pero no cambiar la velocidad ni la distancia.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1120" y="179222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2554"/>
                </a:solidFill>
                <a:latin typeface="DejaVu Sans"/>
              </a:rPr>
              <a:t>Recorrido del carro: modelo ficticio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1120" y="2401824"/>
            <a:ext cx="1219200" cy="853440"/>
          </a:xfrm>
          <a:prstGeom prst="rect">
            <a:avLst/>
          </a:prstGeom>
          <a:solidFill>
            <a:srgbClr val="DBEA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78880" y="2401824"/>
            <a:ext cx="1463040" cy="853440"/>
          </a:xfrm>
          <a:prstGeom prst="rect">
            <a:avLst/>
          </a:prstGeom>
          <a:solidFill>
            <a:srgbClr val="FEF3C7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2889504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Estación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889504"/>
            <a:ext cx="1828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Exhibición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621280" y="2523744"/>
            <a:ext cx="3596640" cy="0"/>
          </a:xfrm>
          <a:prstGeom prst="line">
            <a:avLst/>
          </a:prstGeom>
          <a:ln w="1016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6096000" y="2450592"/>
            <a:ext cx="121920" cy="146304"/>
          </a:xfrm>
          <a:custGeom>
            <a:avLst/>
            <a:gdLst/>
            <a:ahLst/>
            <a:cxnLst/>
            <a:rect l="l" t="t" r="r" b="b"/>
            <a:pathLst>
              <a:path w="121920" h="146304">
                <a:moveTo>
                  <a:pt x="121920" y="73152"/>
                </a:move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2563EB"/>
          </a:solidFill>
          <a:ln w="1016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6640" y="2340864"/>
            <a:ext cx="4632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Ida: 120 m</a:t>
            </a:r>
          </a:p>
        </p:txBody>
      </p:sp>
      <p:cxnSp>
        <p:nvCxnSpPr>
          <p:cNvPr id="17" name="Connector 16"/>
          <p:cNvCxnSpPr/>
          <p:nvPr/>
        </p:nvCxnSpPr>
        <p:spPr>
          <a:xfrm flipH="1">
            <a:off x="2621280" y="3316224"/>
            <a:ext cx="3596640" cy="0"/>
          </a:xfrm>
          <a:prstGeom prst="line">
            <a:avLst/>
          </a:prstGeom>
          <a:ln w="10160">
            <a:solidFill>
              <a:srgbClr val="166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2621280" y="3243072"/>
            <a:ext cx="121920" cy="146304"/>
          </a:xfrm>
          <a:custGeom>
            <a:avLst/>
            <a:gdLst/>
            <a:ahLst/>
            <a:cxnLst/>
            <a:rect l="l" t="t" r="r" b="b"/>
            <a:pathLst>
              <a:path w="121920" h="146304">
                <a:moveTo>
                  <a:pt x="0" y="73152"/>
                </a:moveTo>
                <a:lnTo>
                  <a:pt x="121920" y="0"/>
                </a:lnTo>
                <a:lnTo>
                  <a:pt x="121920" y="146304"/>
                </a:lnTo>
                <a:close/>
              </a:path>
            </a:pathLst>
          </a:custGeom>
          <a:solidFill>
            <a:srgbClr val="166534"/>
          </a:solidFill>
          <a:ln w="10160">
            <a:solidFill>
              <a:srgbClr val="1665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13760" y="3681984"/>
            <a:ext cx="48158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Regreso: 120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1120" y="423062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Descarga en la exhibición: 35 s sin movimiento.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Calcula la velocidad en m/s con cada prueba. ¿Son compatibles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los dos registros con la velocidad constante supuesta?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Representa el recorrido completo. ¿Cuántos metros recorre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cuántos segundos permanece en movimiento?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¿Cumple el límite de 330 s incluyendo la descarga? Propón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reducción mínima de la descarga y comprueba el nuevo total.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4. A esa misma velocidad, ¿cuántos metros recorre en 150 s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movimiento? Explica qué parte del viaje representa.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1120" y="179222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2554"/>
                </a:solidFill>
                <a:latin typeface="DejaVu Sans"/>
              </a:rPr>
              <a:t>Tiempo del viaje completo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2080" y="2401824"/>
            <a:ext cx="2194560" cy="792480"/>
          </a:xfrm>
          <a:prstGeom prst="rect">
            <a:avLst/>
          </a:prstGeom>
          <a:solidFill>
            <a:srgbClr val="BFDB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96640" y="2401824"/>
            <a:ext cx="512064" cy="792480"/>
          </a:xfrm>
          <a:prstGeom prst="rect">
            <a:avLst/>
          </a:prstGeom>
          <a:solidFill>
            <a:srgbClr val="FDE68A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108704" y="2401824"/>
            <a:ext cx="2194560" cy="792480"/>
          </a:xfrm>
          <a:prstGeom prst="rect">
            <a:avLst/>
          </a:prstGeom>
          <a:solidFill>
            <a:srgbClr val="BBF7D0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89759" y="2828544"/>
            <a:ext cx="63398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Ida: 150 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2828544"/>
            <a:ext cx="3718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Vuelta: 150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5680" y="3499104"/>
            <a:ext cx="4693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2554"/>
                </a:solidFill>
                <a:latin typeface="DejaVu Sans"/>
              </a:rPr>
              <a:t>Descarga: 35 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986784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991B1B"/>
                </a:solidFill>
                <a:latin typeface="DejaVu Sans"/>
              </a:rPr>
              <a:t>150 + 35 + 150 = 335 s: excede por 5 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413504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66534"/>
                </a:solidFill>
                <a:latin typeface="DejaVu Sans"/>
              </a:rPr>
              <a:t>Con descarga de 30 s: total = 330 s. Cumple.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calcula 40÷32=1.25 y lo llama m/s, escriba las unidades: ese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cociente es s/m. Pida metros recorridos durante un segundo.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solo 120 m, trace una flecha de ida y otra de vuelta y ubique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punto donde debe estar el carro al terminar.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 móvil distinto recorre 27 m en 45 s: v=27÷45=0.6 m/s.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Para recorrer 54 m a esa velocidad: t=54÷0.6=90 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Comprobación: 0.6×90=54 m.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Si se detiene 12 s, la duración total es 90+12=102 s.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detención aumenta el tiempo total, pero no cambia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velocidad durante el movimiento.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Place Your 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Un elevador de una simulación ficticia debe subir una pieza 12.6 m.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En una prueba asciende 1.8 m en 6 s y mantiene esa velocidad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constante durante toda la subida. Antes de moverse requiere una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preparación de 8 s. La entrega debe completarse en 48 s. Se permite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reducir la preparación; la velocidad y la altura permanecen iguales.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No se requiere calcular el regreso.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Calcula la velocidad del elevador en m/s y el tiempo necesario para subir 12.6 m.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¿La entrega cumple los 48 s cuando se incluyen los 8 s de preparación?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Determina la reducción mínima de la preparación y comprueba el tiempo total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resultante.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6.2.5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6.N.5.5: velocidad constante como tasa unitaria, cálculo de distancia y tiempo,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y distinción entre tiempo de movimiento y tiempo detenido. No desarrolla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precio unitario.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