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Antes de calcular, pida una predicción de la decisión. 6.N.5.4: interpretar porcentajes como razones de 100 y hallar el porcentaje de un total. Se aplica a descuento e impuesto, identificando la base de cada cálculo según el plan 6.2.4. No se enseñan tasas tributarias vigentes. Hojas del estudiante, lápiz, regla y colores. Calculadora opcional para verificar. Copia o proyección del recibo incluido; no se necesitan compras ni recibos personales.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Este modelo no sustituye la construcción del estudiante. Una Sala de Clases compara ofertas ficticias para un juego de herramientas de modelado y dispone de $67. La oferta A anuncia un precio original de $80, descuento de 25% y un impuesto didáctico de 10% aplicado al precio después del descuento. Su recibo preliminar indica descuento de $20, impuesto de $8 y total de $68. La oferta B cuesta $68 en total, con todos sus cargos incluidos. No hay otros gastos. La tasa de 10% es una condición ficticia del reto y no una afirmación sobre el IVU vigente. Reconstruye el recibo de A: descuento, precio rebajado, impuesto y total. Identifica la base de cada porcentaje. ¿Qué renglón del recibo preliminar está equivocado? Explica la causa y determina la corrección monetaria. ¿Qué oferta debe escogerse con $67? Justifica comparando ambos totales y calcula el dinero disponible después de la compra.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Recoja ideas antes de mostrar respuestas. Descuento: 0.25×80=$20. Precio rebajado: 80−20=$60. Impuesto: 0.10×60=$6. Total: 60+6=$66. Las bases son $80 para el descuento y $60 para el impuesto. El impuesto de $8 se calculó indebidamente sobre $80. Debe ser $6; el total preliminar de $68 debe reducirse $2 y quedar en $66. Se escoge A con el recibo corregido: $66≤$67 y es $2 más económica que B. Queda $1 del presupuesto. B excede el presupuesto por $1.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Guía para el docente: Descuento: 0.25×80=$20. Precio rebajado: 80−20=$60. Impuesto: 0.10×60=$6. Total: 60+6=$66. Las bases son $80 para el descuento y $60 para el impuesto. El impuesto de $8 se calculó indebidamente sobre $80. Debe ser $6; el total preliminar de $68 debe reducirse $2 y quedar en $66. Se escoge A con el recibo corregido: $66≤$67 y es $2 más económica que B. Queda $1 del presupuesto. B excede el presupuesto por $1.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Apoyos específicos, no una receta única. Si multiplica 80×25, escriba 25%=25/100 y use 0.25; contraste el descuento con el precio completo. Si obtiene $8 de impuesto, haga encerrar «después del descuento» y sustituir la base de $80 por el subtotal de $60. Si combina 25%−10%=15% para calcular todo, dibuje dos cajas distintas para los totales de referencia y pida nombrarlos. Si aprueba $55.08 por redondear a dólares, compare centavos: el presupuesto permite 5,500 centavos y se requieren 5,508. Evidencia individual: use la segunda hoja para decidir el apoyo siguiente.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 ejemplo es original de PAM y se distingue de la tarea. Precio ficticio de $40 con 20% de descuento: 0.20×40=$8; subtotal $32. Impuesto didáctico de 5% sobre $32: 0.05×32=$1.60. Total $33.60. El impuesto no es $2, porque su base es el subtotal y no el precio original. Extensión: Diez diapositivas originales; notas y soluciones separadas de las hojas del estudiante.</a:t>
            </a:r>
          </a:p>
          <a:p/>
          <a:p>
            <a:r>
              <a:t>1. Decisión. Mostrar el presupuesto de $67, el recibo preliminar de A y el total de B. Preguntar si debe aprobarse el recibo o solicitarse una corrección antes de escoger.</a:t>
            </a:r>
          </a:p>
          <a:p>
            <a:r>
              <a:t>2. Leer la regla. El descuento se calcula sobre el precio original; el impuesto ficticio se calcula sobre el precio rebajado. Dibujar la secuencia precio original → descuento → subtotal → impuesto → total.</a:t>
            </a:r>
          </a:p>
          <a:p>
            <a:r>
              <a:t>3. Por cada cien. Representar 25%=25/100=0.25 y 10%=10/100=0.10. Explicar que el decimal es un factor y necesita una cantidad de referencia.</a:t>
            </a:r>
          </a:p>
          <a:p>
            <a:r>
              <a:t>4. Ejemplo distinto. Un material de $40 tiene 20% de descuento: se descuentan $8 y quedan $32. Con un impuesto ficticio de 5%, se añaden $1.60; total $33.60. Verificar que 5% de $32 es menor que 5% de $40.</a:t>
            </a:r>
          </a:p>
          <a:p>
            <a:r>
              <a:t>5. Primera hoja. En parejas, reconstruir el recibo de A desde los datos originales. Encerrar la base utilizada en cada porcentaje antes de multiplicar.</a:t>
            </a:r>
          </a:p>
          <a:p>
            <a:r>
              <a:t>6. Auditar. Comparar cada renglón calculado con el recibo preliminar. Pedir que identifiquen cuál renglón necesita corrección y cuánto cambia el total.</a:t>
            </a:r>
          </a:p>
          <a:p>
            <a:r>
              <a:t>7. Error para discutir. Presentar «25% de rebaja y 10% de impuesto equivalen a restar 15% del precio original». Preguntar si ambos porcentajes tienen la misma base. Notas: esa operación daría $68 y no respeta la regla del reto.</a:t>
            </a:r>
          </a:p>
          <a:p>
            <a:r>
              <a:t>8. Comprobación docente. A: descuento $20, subtotal $60, impuesto $6 y total $66. El recibo preliminar cobra $2 de más. A corregida cumple el presupuesto y cuesta $2 menos que B.</a:t>
            </a:r>
          </a:p>
          <a:p>
            <a:r>
              <a:t>9. Transferencia individual. Resolver la compra del soporte con $60, 15% de descuento y 8% de impuesto ficticio. Mantener oculta la respuesta y exigir el desglose.</a:t>
            </a:r>
          </a:p>
          <a:p>
            <a:r>
              <a:t>10. Cierre y exploración. Pedir una oración que nombre la base del descuento y la del impuesto. Taxes and Sales se ofrece como exploración opcional; traducir y seleccionar cálculos numéricos. Su generalización algebraica corresponde a un nivel posterior.</a:t>
            </a:r>
          </a:p>
          <a:p/>
          <a:p>
            <a:r>
              <a:t>Guía docente separada: objetivo: determinar porcentajes de cantidades y revisar un recibo mediante las bases correctas. Primera sesión: lectura, ejemplo y auditoría en parejas. Segunda: defensa de la corrección, comparación y transferencia individual. Criterios: convierte tasas a decimales; calcula partes del total correcto; distingue subtotal de total; revisa el recibo y justifica la compra con el presupuesto. Las soluciones comprobadas están en los campos de respuestas. El recurso externo es gratuito, en inglés y alineado por su editor a álgebra de escuela superior; para sexto se adapta mediante barras, razones de 100 y cálculos concretos, sin exigir demostración algebraica. La tarea original del paquete no reproduce sus datos ni su controversia sobre cambiar el orden de operaciones.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https://tasks.illustrativemathematics.org/content-standards/tasks/677 6.N.5.4: interpretar porcentajes como razones de 100 y hallar el porcentaje de un total. Se aplica a descuento e impuesto, identificando la base de cada cálculo según el plan 6.2.4. No se enseñan tasas tributarias vigentes. Acceso y pertinencia deben revisarse de nuevo antes de reutilizar en otro año.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Hojas del estudiante, lápiz, regla y colores. Calculadora opcional para verificar. Copia o proyección del recibo incluido; no se necesitan compras ni recibos personales. Dos sesiones de 30 minutos durante el 26–30 de octubre, ajustables a Pruebas de Lectura y EPA/CAF. Los enlaces de descarga web requieren internet; el ZIP conserva copias locales.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 mostrar estas respuestas al recoger la producción: El 100% inicial es $60. El descuento es 0.15×60=$9; el precio rebajado es $51. El impuesto se aplica a $51: 0.08×51=$4.08. El costo final es $55.08. No alcanza: faltan $0.08. El límite de $55 no permite aprobar $55.08. Si multiplica 80×25, escriba 25%=25/100 y use 0.25; contraste el descuento con el precio completo. Si obtiene $8 de impuesto, haga encerrar «después del descuento» y sustituir la base de $80 por el subtotal de $60. Si combina 25%−10%=15% para calcular todo, dibuje dos cajas distintas para los totales de referencia y pida nombrarlos. Si aprueba $55.08 por redondear a dólares, compare centavos: el presupuesto permite 5,500 centavos y se requieren 5,508.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© Creado por Prof. Jesús J. Bonilla López - Facilitador Docente de Matemáticas. Plan de consulta: 6.2.4. Las fechas del plan están en blanco. No se afirma una fecha oficial. Los complementos permanecen separados del original del 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tasks.illustrativemathematics.org/content-standards/tasks/677" TargetMode="External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pam.bonillaapps.com/actividades-semiconcretas/revision-del-recibo/estudiante.pdf" TargetMode="External"/><Relationship Id="rId3" Type="http://schemas.openxmlformats.org/officeDocument/2006/relationships/hyperlink" Target="https://pam.bonillaapps.com/actividades-semiconcretas/revision-del-recibo/docente.pdf" TargetMode="External"/><Relationship Id="rId4" Type="http://schemas.openxmlformats.org/officeDocument/2006/relationships/hyperlink" Target="https://pam.bonillaapps.com/recursos-por-semana/6to/unidad-2/semana-4/" TargetMode="External"/><Relationship Id="rId5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deprgov.sharepoint.com/:f:/s/Currculo-ServiciosAcadmicos-365Group/IgBWOfgW1TDfTJcvW0OEb1H8AX3WT4CH7WZovjR2iylKl-s?e=HEY0Kc" TargetMode="Externa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 recibo que necesita revisión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Problema contextualizado · 6.N.5.4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6.º · Plan 6.2.4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600200"/>
            <a:ext cx="8229600" cy="237744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50" b="0">
                <a:solidFill>
                  <a:srgbClr val="103B52"/>
                </a:solidFill>
                <a:latin typeface="DejaVu Sans"/>
              </a:rPr>
              <a:t>Una Sala de Clases compara ofertas ficticias para un juego de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50" b="0">
                <a:solidFill>
                  <a:srgbClr val="103B52"/>
                </a:solidFill>
                <a:latin typeface="DejaVu Sans"/>
              </a:rPr>
              <a:t>herramientas de modelado y dispone de $67. La oferta A anuncia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50" b="0">
                <a:solidFill>
                  <a:srgbClr val="103B52"/>
                </a:solidFill>
                <a:latin typeface="DejaVu Sans"/>
              </a:rPr>
              <a:t>un precio original de $80, descuento de 25% y un impuesto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50" b="0">
                <a:solidFill>
                  <a:srgbClr val="103B52"/>
                </a:solidFill>
                <a:latin typeface="DejaVu Sans"/>
              </a:rPr>
              <a:t>didáctico de 10% aplicado al precio después del descuento. Su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50" b="0">
                <a:solidFill>
                  <a:srgbClr val="103B52"/>
                </a:solidFill>
                <a:latin typeface="DejaVu Sans"/>
              </a:rPr>
              <a:t>recibo preliminar indica descuento de $20, impuesto de $8 y total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50" b="0">
                <a:solidFill>
                  <a:srgbClr val="103B52"/>
                </a:solidFill>
                <a:latin typeface="DejaVu Sans"/>
              </a:rPr>
              <a:t>de $68. La oferta B cuesta $68 en total, con todos sus cargos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50" b="0">
                <a:solidFill>
                  <a:srgbClr val="103B52"/>
                </a:solidFill>
                <a:latin typeface="DejaVu Sans"/>
              </a:rPr>
              <a:t>incluidos. No hay otros gastos. La tasa de 10% es una condición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50" b="0">
                <a:solidFill>
                  <a:srgbClr val="103B52"/>
                </a:solidFill>
                <a:latin typeface="DejaVu Sans"/>
              </a:rPr>
              <a:t>ficticia del reto y no una afirmación sobre el IVU vigente.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4233672"/>
            <a:ext cx="8229600" cy="38404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103B52"/>
                </a:solidFill>
                <a:latin typeface="DejaVu Sans"/>
              </a:rPr>
              <a:t>Representar → decidir → justificar → comprobar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 modelo para explorar la situación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Use la primera hoja del estudiante; identifique magnitudes y unidades.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6.º · Plan 6.2.4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19200" y="1548384"/>
            <a:ext cx="70104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728">
                <a:solidFill>
                  <a:srgbClr val="17324D"/>
                </a:solidFill>
                <a:latin typeface="DejaVu Sans"/>
              </a:rPr>
              <a:t>Auditoría del recibo: identifica las bases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1219200" y="2218944"/>
            <a:ext cx="1828800" cy="792480"/>
          </a:xfrm>
          <a:prstGeom prst="rect">
            <a:avLst/>
          </a:prstGeom>
          <a:solidFill>
            <a:srgbClr val="E4F1F8"/>
          </a:solidFill>
          <a:ln w="1016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402080" y="2328672"/>
            <a:ext cx="682752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536">
                <a:solidFill>
                  <a:srgbClr val="17324D"/>
                </a:solidFill>
                <a:latin typeface="DejaVu Sans"/>
              </a:rPr>
              <a:t>Original: $80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02080" y="2645664"/>
            <a:ext cx="682752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440">
                <a:solidFill>
                  <a:srgbClr val="17324D"/>
                </a:solidFill>
                <a:latin typeface="DejaVu Sans"/>
              </a:rPr>
              <a:t>Descuento: 25%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048000" y="2584704"/>
            <a:ext cx="487680" cy="0"/>
          </a:xfrm>
          <a:prstGeom prst="line">
            <a:avLst/>
          </a:prstGeom>
          <a:ln w="10160">
            <a:solidFill>
              <a:srgbClr val="1732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3535680" y="2218944"/>
            <a:ext cx="1889760" cy="792480"/>
          </a:xfrm>
          <a:prstGeom prst="rect">
            <a:avLst/>
          </a:prstGeom>
          <a:noFill/>
          <a:ln w="1016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718560" y="2340864"/>
            <a:ext cx="451104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440">
                <a:solidFill>
                  <a:srgbClr val="17324D"/>
                </a:solidFill>
                <a:latin typeface="DejaVu Sans"/>
              </a:rPr>
              <a:t>Precio rebajado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18560" y="2645664"/>
            <a:ext cx="451104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440">
                <a:solidFill>
                  <a:srgbClr val="17324D"/>
                </a:solidFill>
                <a:latin typeface="DejaVu Sans"/>
              </a:rPr>
              <a:t>Impuesto: 10%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5425440" y="2584704"/>
            <a:ext cx="487680" cy="0"/>
          </a:xfrm>
          <a:prstGeom prst="line">
            <a:avLst/>
          </a:prstGeom>
          <a:ln w="10160">
            <a:solidFill>
              <a:srgbClr val="1732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5913120" y="2218944"/>
            <a:ext cx="1828800" cy="792480"/>
          </a:xfrm>
          <a:prstGeom prst="rect">
            <a:avLst/>
          </a:prstGeom>
          <a:noFill/>
          <a:ln w="1016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156960" y="2462784"/>
            <a:ext cx="207264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440">
                <a:solidFill>
                  <a:srgbClr val="17324D"/>
                </a:solidFill>
                <a:latin typeface="DejaVu Sans"/>
              </a:rPr>
              <a:t>Total revisado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19200" y="3438144"/>
            <a:ext cx="70104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440">
                <a:solidFill>
                  <a:srgbClr val="17324D"/>
                </a:solidFill>
                <a:latin typeface="DejaVu Sans"/>
              </a:rPr>
              <a:t>Recibo preliminar: descuento $20; impuesto $8; total $68.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19200" y="3986784"/>
            <a:ext cx="70104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440">
                <a:solidFill>
                  <a:srgbClr val="17324D"/>
                </a:solidFill>
                <a:latin typeface="DejaVu Sans"/>
              </a:rPr>
              <a:t>Presupuesto: $67. Todas las tasas del reto son ficticias.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La decisión del equipo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Explique con un modelo y compruebe todas las condiciones del reto.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6.º · Plan 6.2.4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90472"/>
            <a:ext cx="8138160" cy="306324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1. Reconstruye el recibo de A: descuento, precio rebajado,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impuesto y total. Identifica la base de cada porcentaje.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2. ¿Qué renglón del recibo preliminar está equivocado? Explica la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causa y determina la corrección monetaria.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3. ¿Qué oferta debe escogerse con $67? Justifica comparando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ambos totales y calcula el dinero disponible después de la compra.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Representación de referencia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Mostrar después de recoger las decisiones y argumentos del grupo.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6.º · Plan 6.2.4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19200" y="1548384"/>
            <a:ext cx="70104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728">
                <a:solidFill>
                  <a:srgbClr val="17324D"/>
                </a:solidFill>
                <a:latin typeface="DejaVu Sans"/>
              </a:rPr>
              <a:t>Recibo corregido de A</a:t>
            </a:r>
          </a:p>
        </p:txBody>
      </p:sp>
      <p:sp>
        <p:nvSpPr>
          <p:cNvPr id="10" name="Rectangle 9"/>
          <p:cNvSpPr/>
          <p:nvPr/>
        </p:nvSpPr>
        <p:spPr>
          <a:xfrm>
            <a:off x="1463040" y="2218944"/>
            <a:ext cx="3657600" cy="548640"/>
          </a:xfrm>
          <a:prstGeom prst="rect">
            <a:avLst/>
          </a:prstGeom>
          <a:solidFill>
            <a:srgbClr val="A9D5AE"/>
          </a:solidFill>
          <a:ln w="1016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120640" y="2218944"/>
            <a:ext cx="1219200" cy="548640"/>
          </a:xfrm>
          <a:prstGeom prst="rect">
            <a:avLst/>
          </a:prstGeom>
          <a:solidFill>
            <a:srgbClr val="F0B3B3"/>
          </a:solidFill>
          <a:ln w="1016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133600" y="2377440"/>
            <a:ext cx="60960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536">
                <a:solidFill>
                  <a:srgbClr val="17324D"/>
                </a:solidFill>
                <a:latin typeface="DejaVu Sans"/>
              </a:rPr>
              <a:t>Se pagan $60 de $80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66944" y="2414016"/>
            <a:ext cx="2962656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248">
                <a:solidFill>
                  <a:srgbClr val="17324D"/>
                </a:solidFill>
                <a:latin typeface="DejaVu Sans"/>
              </a:rPr>
              <a:t>Rebaja $20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463040" y="3194304"/>
            <a:ext cx="3657600" cy="487680"/>
          </a:xfrm>
          <a:prstGeom prst="rect">
            <a:avLst/>
          </a:prstGeom>
          <a:solidFill>
            <a:srgbClr val="A9D5AE"/>
          </a:solidFill>
          <a:ln w="1016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120640" y="3194304"/>
            <a:ext cx="365760" cy="487680"/>
          </a:xfrm>
          <a:prstGeom prst="rect">
            <a:avLst/>
          </a:prstGeom>
          <a:solidFill>
            <a:srgbClr val="A7D8F0"/>
          </a:solidFill>
          <a:ln w="1016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255520" y="3328416"/>
            <a:ext cx="597408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536">
                <a:solidFill>
                  <a:srgbClr val="17324D"/>
                </a:solidFill>
                <a:latin typeface="DejaVu Sans"/>
              </a:rPr>
              <a:t>Subtotal $60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69280" y="3340608"/>
            <a:ext cx="256032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440">
                <a:solidFill>
                  <a:srgbClr val="17324D"/>
                </a:solidFill>
                <a:latin typeface="DejaVu Sans"/>
              </a:rPr>
              <a:t>+$6 de impuesto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63040" y="4023360"/>
            <a:ext cx="67665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632">
                <a:solidFill>
                  <a:srgbClr val="17324D"/>
                </a:solidFill>
                <a:latin typeface="DejaVu Sans"/>
              </a:rPr>
              <a:t>Total $66; corrección −$2; queda $1 del presupuesto.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Construye, comprueba y explica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En pares: quien construye el modelo y quien comprueba; cambien roles.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6.º · Plan 6.2.4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81328"/>
            <a:ext cx="8138160" cy="308152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Si multiplica 80×25, escriba 25%=25/100 y use 0.25; contraste el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descuento con el precio completo.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Si obtiene $8 de impuesto, haga encerrar «después del descuento» y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sustituir la base de $80 por el subtotal de $60.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 ejemplo distinto para pensar el método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Conecte la representación con la operación o la regla.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6.º · Plan 6.2.4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54480"/>
            <a:ext cx="8138160" cy="2926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Precio ficticio de $40 con 20% de descuento: 0.20×40=$8;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subtotal $32.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Impuesto didáctico de 5% sobre $32: 0.05×32=$1.60.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Total $33.60. El impuesto no es $2, porque su base es el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subtotal y no el precio original.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Exploración complementaria verificada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Recurso externo; no reemplaza la actividad original del Handout.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6.º · Plan 6.2.4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54480"/>
            <a:ext cx="8138160" cy="7315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103B52"/>
                </a:solidFill>
                <a:latin typeface="DejaVu Sans"/>
              </a:rPr>
              <a:t>Taxes and Sales · Illustrative Mathematics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468880"/>
            <a:ext cx="8138160" cy="1325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Seleccione el contenido relacionado con este indicador. Si está en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inglés, adapte las consignas y reserve las soluciones para el maestro.</a:t>
            </a:r>
          </a:p>
        </p:txBody>
      </p:sp>
      <p:sp>
        <p:nvSpPr>
          <p:cNvPr id="11" name="Rectangle 10">
            <a:hlinkClick r:id="rId2"/>
          </p:cNvPr>
          <p:cNvSpPr/>
          <p:nvPr/>
        </p:nvSpPr>
        <p:spPr>
          <a:xfrm>
            <a:off x="548640" y="3995928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8368" y="4087368"/>
            <a:ext cx="7552944" cy="32918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Abrir recurso complementario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Descargar, imprimir y utilizar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Hojas del estudiante y guía docente separadas; los botones web necesitan internet.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6.º · Plan 6.2.4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8</a:t>
            </a:r>
          </a:p>
        </p:txBody>
      </p:sp>
      <p:sp>
        <p:nvSpPr>
          <p:cNvPr id="9" name="Rectangle 8">
            <a:hlinkClick r:id="rId2"/>
          </p:cNvPr>
          <p:cNvSpPr/>
          <p:nvPr/>
        </p:nvSpPr>
        <p:spPr>
          <a:xfrm>
            <a:off x="502920" y="1581912"/>
            <a:ext cx="3867912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12648" y="1673352"/>
            <a:ext cx="3648456" cy="32918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PDF del estudiante · 4 páginas</a:t>
            </a:r>
          </a:p>
        </p:txBody>
      </p:sp>
      <p:sp>
        <p:nvSpPr>
          <p:cNvPr id="11" name="Rectangle 10">
            <a:hlinkClick r:id="rId3"/>
          </p:cNvPr>
          <p:cNvSpPr/>
          <p:nvPr/>
        </p:nvSpPr>
        <p:spPr>
          <a:xfrm>
            <a:off x="4617720" y="1581912"/>
            <a:ext cx="393192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727448" y="1673352"/>
            <a:ext cx="3712463" cy="32918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3"/>
              </a:rPr>
              <a:t>Guía docente · 3 páginas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487168"/>
            <a:ext cx="8046720" cy="146304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Imprima una copia por estudiante. Mantenga las respuestas en la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guía del maestro. Para trabajar sin conexión, extraiga el paquete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y abra directamente los PDF.</a:t>
            </a:r>
          </a:p>
        </p:txBody>
      </p:sp>
      <p:sp>
        <p:nvSpPr>
          <p:cNvPr id="14" name="Rectangle 13">
            <a:hlinkClick r:id="rId4"/>
          </p:cNvPr>
          <p:cNvSpPr/>
          <p:nvPr/>
        </p:nvSpPr>
        <p:spPr>
          <a:xfrm>
            <a:off x="548640" y="4133087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8368" y="4224527"/>
            <a:ext cx="7552944" cy="32918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4"/>
              </a:rPr>
              <a:t>Abrir recursos de esta unidad y semana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Una situación nueva: respuesta individual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Utilice la segunda hoja; compare el razonamiento con la primera producción.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6.º · Plan 6.2.4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08760"/>
            <a:ext cx="8138160" cy="1783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Para otra compra ficticia, un soporte tiene precio original de $60 y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descuento de 15%. Se aplica después un impuesto didáctico de 8% al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precio rebajado. El presupuesto es de $55 y no hay otros cargos. Las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cantidades y la tasa son ficticias.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3474720"/>
            <a:ext cx="8138160" cy="10972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103B52"/>
                </a:solidFill>
                <a:latin typeface="DejaVu Sans"/>
              </a:rPr>
              <a:t>Calcula el descuento y el precio rebajado del soporte. Explica qué cantidad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103B52"/>
                </a:solidFill>
                <a:latin typeface="DejaVu Sans"/>
              </a:rPr>
              <a:t>representa el 100% en ese cálculo.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103B52"/>
                </a:solidFill>
                <a:latin typeface="DejaVu Sans"/>
              </a:rPr>
              <a:t>Calcula el impuesto ficticio y el costo final. ¿Sobre qué cantidad se aplica el 8%?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103B52"/>
                </a:solidFill>
                <a:latin typeface="DejaVu Sans"/>
              </a:rPr>
              <a:t>¿Alcanza el presupuesto de $55? Determina exactamente cuánto sobra o falta.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Fuentes, alcance y revisión docente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Plan 6.2.4 · Autoría del complemento: PAM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6.º · Plan 6.2.4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99616"/>
            <a:ext cx="8138160" cy="26517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6.N.5.4: interpretar porcentajes como razones de 100 y hallar el porcentaje de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un total. Se aplica a descuento e impuesto, identificando la base de cada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cálculo según el plan 6.2.4. No se enseñan tasas tributarias vigentes.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Los datos del reto y sus modelos son ficticios y originales de PAM. El material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oficial del DE se consulta por separado. Ajuste al avance del grupo.</a:t>
            </a:r>
          </a:p>
        </p:txBody>
      </p:sp>
      <p:sp>
        <p:nvSpPr>
          <p:cNvPr id="10" name="Rectangle 9">
            <a:hlinkClick r:id="rId2"/>
          </p:cNvPr>
          <p:cNvSpPr/>
          <p:nvPr/>
        </p:nvSpPr>
        <p:spPr>
          <a:xfrm>
            <a:off x="548640" y="4133087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4224527"/>
            <a:ext cx="7552944" cy="32918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Carpeta oficial del DE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