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Lst>
  <p:sldSz cx="9144000" cy="51435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Antes de calcular, pida una predicción de la decisión. 6.N.5.3: demostrar y convertir equivalencias entre fracción, decimal y porciento en un contexto. Incluye un decimal finito de tres posiciones en la transferencia para evitar redondeos prematuros. No se atribuye al paquete cobertura de todos los problemas de porcentaje. Dos hojas, lápiz y regla. Calculadora opcional después de establecer la fracción como división. Recurso externo libre en inglés, para edades de 7–14 años, con tarjetas imprimibles y juego; el docente traduce consignas y selecciona equivalencias de decimales finitos. Las hojas originales funcionan sin dispositivos.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Este modelo no sustituye la construcción del estudiante. Hoja 1 · Nombre: __________________ Grupo: ______ Fecha: ______</a:t>
            </a:r>
          </a:p>
          <a:p>
            <a:r>
              <a:t>Datos ficticios de un archivo digital, sin relación con resultados académicos. Antes de transferir un lote, debe haberse revisado al menos 3/4 de sus archivos. El registro A informa 18 archivos revisados de 24; B informa 0.70 del lote revisado; C informa 72% del lote revisado. Los lotes pueden tener tamaños distintos: la condición se refiere a la fracción revisada de cada lote. Decide cuáles están autorizados para transferirse según esta regla ficticia.</a:t>
            </a:r>
          </a:p>
          <a:p>
            <a:r>
              <a:t>Tabla de equivalencias y representación: ___________________________________________</a:t>
            </a:r>
          </a:p>
          <a:p>
            <a:r>
              <a:t>Decisión y justificación: _________________________________________________________ Completa para A, B, C y el umbral las formas fraccionaria, decimal y porcentual. Muestra cómo obtuviste dos conversiones. Trabajo: ____________________ Representa las proporciones en la escala común y marca el umbral. Explica qué punto corresponde a cada registro. Trabajo: ____________________ ¿Qué lotes cumplen la regla de transferencia? Justifica cada caso e indica si estar exactamente en el umbral permite transferir. Respuesta: ____________________</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Recoja ideas antes de mostrar respuestas. Guía docente separada. Objetivo: comparar una condición y sus registros mediante representaciones equivalentes. Primera sesión: 5 minutos para identificar el entero, 15 para conversiones y 10 para representación y decisión. Segunda: 10 minutos de discusión de errores, 15 de transferencia y 5 de cierre. Reservar soluciones y gráfico de referencia para después del trabajo. 1. A: 18/24=3/4=75/100=0.75=75%. B: 0.70=70/100=7/10=70%. C: 72%=72/100=18/25=0.72. Umbral: 3/4=0.75=75%. 2. Orden en la escala: B en 0.70; C en 0.72; A y umbral en 0.75. A coincide con el umbral; B y C están a la izquierda. 3. Solo A cumple: 0.75≥0.75. B y C no cumplen: 0.70&lt;0.75 y 0.72&lt;0.75. «Al menos» incluye la igualdad. Criterios, 0–2 cada uno: equivalencias comprobadas; ubicación y escala coherentes; decisión que interpreta la condición. Aceptar fracciones equivalentes sin simplificar si son correctas. No interpretar estos datos ficticios como evidencia de aprendizaje o desempeño real.</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Guía para el docente: Guía docente separada. Objetivo: comparar una condición y sus registros mediante representaciones equivalentes. Primera sesión: 5 minutos para identificar el entero, 15 para conversiones y 10 para representación y decisión. Segunda: 10 minutos de discusión de errores, 15 de transferencia y 5 de cierre. Reservar soluciones y gráfico de referencia para después del trabajo. 1. A: 18/24=3/4=75/100=0.75=75%. B: 0.70=70/100=7/10=70%. C: 72%=72/100=18/25=0.72. Umbral: 3/4=0.75=75%. 2. Orden en la escala: B en 0.70; C en 0.72; A y umbral en 0.75. A coincide con el umbral; B y C están a la izquierda. 3. Solo A cumple: 0.75≥0.75. B y C no cumplen: 0.70&lt;0.75 y 0.72&lt;0.75. «Al menos» incluye la igualdad. Criterios, 0–2 cada uno: equivalencias comprobadas; ubicación y escala coherentes; decisión que interpreta la condición. Aceptar fracciones equivalentes sin simplificar si son correctas. No interpretar estos datos ficticios como evidencia de aprendizaje o desempeño real.</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Apoyos específicos, no una receta única. Si convierte 18/24 en 18%, pedir que identifique el todo de 24 y simplifique a 3/4 antes de expresar partes por cien. Si escribe 72%=0.072, leer «72 de cada 100» y efectuar 72÷100; contrastar con 7.2%. Si excluye A por estar exactamente en 3/4, representar el punto del umbral y leer «al menos» como «igual o mayor». Si aprueba D tras redondear 0.675, escribir 0.680 y comparar milésimas; conservar la precisión del dato durante la decisión. Evidencia individual: use la segunda hoja para decidir el apoyo siguiente.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El ejemplo es original de PAM y se distingue de la tarea. Ejemplo distinto: 7 de 20 tarjetas están clasificadas. La proporción es 7/20. Multiplicar numerador y denominador por 5: 7/20=35/100=0.35=35%. La división 7÷20 confirma 0.35. Ante una condición de al menos 30%, sí cumple: 35%≥30%. El denominador original no necesita ser 100 para representar un porciento. Extensión: Presentación complementaria original · Diez diapositivas, con notas docentes separadas de las hojas.</a:t>
            </a:r>
          </a:p>
          <a:p>
            <a:r>
              <a:t>1. Regla del archivo: al menos 3/4 revisados. Mostrar los tres registros originales y pedir una predicción.</a:t>
            </a:r>
          </a:p>
          <a:p>
            <a:r>
              <a:t>2. Nombrar el entero: cada lote completo es una unidad. Consigna: explicar por qué no necesitamos que los lotes tengan igual número de archivos para comparar sus fracciones revisadas.</a:t>
            </a:r>
          </a:p>
          <a:p>
            <a:r>
              <a:t>3. Tres escrituras: fracción, decimal y porciento describen una misma proporción. Ejemplo distinto: iniciar 7/20; completar el desarrollo de la guía.</a:t>
            </a:r>
          </a:p>
          <a:p>
            <a:r>
              <a:t>4. La fracción es división: consigna: escribir numerador ÷ denominador y comprobar con una fracción equivalente cuyo denominador sea 100 cuando resulte conveniente.</a:t>
            </a:r>
          </a:p>
          <a:p>
            <a:r>
              <a:t>5. Tabla del reto: convertir A, B, C y el umbral a las tres formas. Consigna: mostrar un procedimiento por fila, no solo respuestas.</a:t>
            </a:r>
          </a:p>
          <a:p>
            <a:r>
              <a:t>6. Representar: colocar las tres proporciones en la escala común de la hoja y señalar el umbral. Consigna: explicar el significado de «al menos».</a:t>
            </a:r>
          </a:p>
          <a:p>
            <a:r>
              <a:t>7. Revisar un error: «72% es mayor que 3/4 porque 72 es mayor que 3». Consigna: expresar ambas cantidades en una misma representación antes de evaluar la afirmación.</a:t>
            </a:r>
          </a:p>
          <a:p>
            <a:r>
              <a:t>8. Decidir: presentar argumentos. Nota docente: A=75%, B=70%, C=72%; solo A cumple. Mostrar solution_visual después de la discusión.</a:t>
            </a:r>
          </a:p>
          <a:p>
            <a:r>
              <a:t>9. Transferencia individual: nueva regla 0.68; conservar 27/40 sin redondear. Consigna: resolver la Hoja 2 y justificar el caso de igualdad.</a:t>
            </a:r>
          </a:p>
          <a:p>
            <a:r>
              <a:t>10. Cierre: explicar una conversión y una decisión. Nota docente: evaluar por separado conversión, representación y uso del umbral. Ofrecer las tarjetas de NRICH como exploración complementaria, con justificación matemática de las parejas.</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https://nrich.maths.org/problems/matching-fractions-decimals-and-percentages 6.N.5.3: demostrar y convertir equivalencias entre fracción, decimal y porciento en un contexto. Incluye un decimal finito de tres posiciones en la transferencia para evitar redondeos prematuros. No se atribuye al paquete cobertura de todos los problemas de porcentaje. Acceso y pertinencia deben revisarse de nuevo antes de reutilizar en otro año.</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Dos hojas, lápiz y regla. Calculadora opcional después de establecer la fracción como división. Recurso externo libre en inglés, para edades de 7–14 años, con tarjetas imprimibles y juego; el docente traduce consignas y selecciona equivalencias de decimales finitos. Las hojas originales funcionan sin dispositivos. Dos sesiones de 30 minutos entre el 19 y el 22; ajustar a Pruebas de Lectura y a la entrega institucional del informe del viernes 23. Los enlaces de descarga web requieren internet; el ZIP conserva copias locales.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No mostrar estas respuestas al recoger la producción: D: 27/40=0.675=67.5%. E: 0.70=7/10=70%. F: 68%=68/100=17/25=0.68. Umbral: 0.68=17/25=68%. Orden: D en 0.675, F y umbral en 0.68, E en 0.70. F coincide con el umbral. E y F cumplen: 0.70≥0.68 y 0.68≥0.68. D no cumple: 0.675&lt;0.680. Redondear D a 0.68 antes de decidir produciría una aprobación incorrecta. Si convierte 18/24 en 18%, pedir que identifique el todo de 24 y simplifique a 3/4 antes de expresar partes por cien. Si escribe 72%=0.072, leer «72 de cada 100» y efectuar 72÷100; contrastar con 7.2%. Si excluye A por estar exactamente en 3/4, representar el punto del umbral y leer «al menos» como «igual o mayor». Si aprueba D tras redondear 0.675, escribir 0.680 y comparar milésimas; conservar la precisión del dato durante la decisión.</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 Creado por Prof. Jesús J. Bonilla López - Facilitador Docente de Matemáticas. Plan de consulta: 6.2.3. Las fechas del plan están en blanco. No se afirma una fecha oficial. Los complementos permanecen separados del original del DE.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nrich.maths.org/problems/matching-fractions-decimals-and-percentages" TargetMode="Externa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pam.bonillaapps.com/actividades-semiconcretas/registros-del-archivo/estudiante.pdf" TargetMode="External"/><Relationship Id="rId3" Type="http://schemas.openxmlformats.org/officeDocument/2006/relationships/hyperlink" Target="https://pam.bonillaapps.com/actividades-semiconcretas/registros-del-archivo/docente.pdf" TargetMode="External"/><Relationship Id="rId4" Type="http://schemas.openxmlformats.org/officeDocument/2006/relationships/hyperlink" Target="https://pam.bonillaapps.com/recursos-por-semana/6to/unidad-2/semana-3/" TargetMode="Externa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eprgov.sharepoint.com/:f:/s/Currculo-ServiciosAcadmicos-365Group/IgBWOfgW1TDfTJcvW0OEb1H8AX3WT4CH7WZovjR2iylKl-s?e=HEY0Kc" TargetMode="External"/><Relationship Id="rId3"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Tres registros para una misma condición</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Problema contextualizado · 6.N.5.3</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6.º · Plan 6.2.3</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1</a:t>
            </a:r>
          </a:p>
        </p:txBody>
      </p:sp>
      <p:sp>
        <p:nvSpPr>
          <p:cNvPr id="9" name="TextBox 8"/>
          <p:cNvSpPr txBox="1"/>
          <p:nvPr/>
        </p:nvSpPr>
        <p:spPr>
          <a:xfrm>
            <a:off x="457200" y="1600200"/>
            <a:ext cx="8229600" cy="2377440"/>
          </a:xfrm>
          <a:prstGeom prst="rect">
            <a:avLst/>
          </a:prstGeom>
          <a:noFill/>
        </p:spPr>
        <p:txBody>
          <a:bodyPr wrap="none" lIns="0" rIns="0" tIns="0" bIns="0">
            <a:spAutoFit/>
          </a:bodyPr>
          <a:lstStyle/>
          <a:p>
            <a:pPr>
              <a:lnSpc>
                <a:spcPct val="115000"/>
              </a:lnSpc>
              <a:spcBef>
                <a:spcPts val="0"/>
              </a:spcBef>
              <a:spcAft>
                <a:spcPts val="0"/>
              </a:spcAft>
            </a:pPr>
            <a:r>
              <a:rPr sz="1550" b="0">
                <a:solidFill>
                  <a:srgbClr val="103B52"/>
                </a:solidFill>
                <a:latin typeface="DejaVu Sans"/>
              </a:rPr>
              <a:t>Hoja 1 · Nombre: __________________ Grupo: ______ Fecha: ______</a:t>
            </a:r>
          </a:p>
          <a:p>
            <a:pPr>
              <a:lnSpc>
                <a:spcPct val="115000"/>
              </a:lnSpc>
              <a:spcBef>
                <a:spcPts val="0"/>
              </a:spcBef>
              <a:spcAft>
                <a:spcPts val="0"/>
              </a:spcAft>
            </a:pPr>
            <a:r>
              <a:rPr sz="1550" b="0">
                <a:solidFill>
                  <a:srgbClr val="103B52"/>
                </a:solidFill>
                <a:latin typeface="DejaVu Sans"/>
              </a:rPr>
              <a:t>Datos ficticios de un archivo digital, sin relación con resultados académicos. Antes</a:t>
            </a:r>
          </a:p>
          <a:p>
            <a:pPr>
              <a:lnSpc>
                <a:spcPct val="115000"/>
              </a:lnSpc>
              <a:spcBef>
                <a:spcPts val="0"/>
              </a:spcBef>
              <a:spcAft>
                <a:spcPts val="0"/>
              </a:spcAft>
            </a:pPr>
            <a:r>
              <a:rPr sz="1550" b="0">
                <a:solidFill>
                  <a:srgbClr val="103B52"/>
                </a:solidFill>
                <a:latin typeface="DejaVu Sans"/>
              </a:rPr>
              <a:t>de transferir un lote, debe haberse revisado al menos 3/4 de sus archivos. El</a:t>
            </a:r>
          </a:p>
          <a:p>
            <a:pPr>
              <a:lnSpc>
                <a:spcPct val="115000"/>
              </a:lnSpc>
              <a:spcBef>
                <a:spcPts val="0"/>
              </a:spcBef>
              <a:spcAft>
                <a:spcPts val="0"/>
              </a:spcAft>
            </a:pPr>
            <a:r>
              <a:rPr sz="1550" b="0">
                <a:solidFill>
                  <a:srgbClr val="103B52"/>
                </a:solidFill>
                <a:latin typeface="DejaVu Sans"/>
              </a:rPr>
              <a:t>registro A informa 18 archivos revisados de 24; B informa 0.70 del lote revisado; C</a:t>
            </a:r>
          </a:p>
          <a:p>
            <a:pPr>
              <a:lnSpc>
                <a:spcPct val="115000"/>
              </a:lnSpc>
              <a:spcBef>
                <a:spcPts val="0"/>
              </a:spcBef>
              <a:spcAft>
                <a:spcPts val="0"/>
              </a:spcAft>
            </a:pPr>
            <a:r>
              <a:rPr sz="1550" b="0">
                <a:solidFill>
                  <a:srgbClr val="103B52"/>
                </a:solidFill>
                <a:latin typeface="DejaVu Sans"/>
              </a:rPr>
              <a:t>informa 72% del lote revisado. Los lotes pueden tener tamaños distintos: la</a:t>
            </a:r>
          </a:p>
          <a:p>
            <a:pPr>
              <a:lnSpc>
                <a:spcPct val="115000"/>
              </a:lnSpc>
              <a:spcBef>
                <a:spcPts val="0"/>
              </a:spcBef>
              <a:spcAft>
                <a:spcPts val="0"/>
              </a:spcAft>
            </a:pPr>
            <a:r>
              <a:rPr sz="1550" b="0">
                <a:solidFill>
                  <a:srgbClr val="103B52"/>
                </a:solidFill>
                <a:latin typeface="DejaVu Sans"/>
              </a:rPr>
              <a:t>condición se refiere a la fracción revisada de cada lote. Decide cuáles están</a:t>
            </a:r>
          </a:p>
          <a:p>
            <a:pPr>
              <a:lnSpc>
                <a:spcPct val="115000"/>
              </a:lnSpc>
              <a:spcBef>
                <a:spcPts val="0"/>
              </a:spcBef>
              <a:spcAft>
                <a:spcPts val="0"/>
              </a:spcAft>
            </a:pPr>
            <a:r>
              <a:rPr sz="1550" b="0">
                <a:solidFill>
                  <a:srgbClr val="103B52"/>
                </a:solidFill>
                <a:latin typeface="DejaVu Sans"/>
              </a:rPr>
              <a:t>autorizados para transferirse según esta regla ficticia.</a:t>
            </a:r>
          </a:p>
          <a:p>
            <a:pPr>
              <a:lnSpc>
                <a:spcPct val="115000"/>
              </a:lnSpc>
              <a:spcBef>
                <a:spcPts val="0"/>
              </a:spcBef>
              <a:spcAft>
                <a:spcPts val="0"/>
              </a:spcAft>
            </a:pPr>
            <a:r>
              <a:rPr sz="1550" b="0">
                <a:solidFill>
                  <a:srgbClr val="103B52"/>
                </a:solidFill>
                <a:latin typeface="DejaVu Sans"/>
              </a:rPr>
              <a:t>Tabla de equivalencias y representación:</a:t>
            </a:r>
          </a:p>
          <a:p>
            <a:pPr>
              <a:lnSpc>
                <a:spcPct val="115000"/>
              </a:lnSpc>
              <a:spcBef>
                <a:spcPts val="0"/>
              </a:spcBef>
              <a:spcAft>
                <a:spcPts val="0"/>
              </a:spcAft>
            </a:pPr>
            <a:r>
              <a:rPr sz="1550" b="0">
                <a:solidFill>
                  <a:srgbClr val="103B52"/>
                </a:solidFill>
                <a:latin typeface="DejaVu Sans"/>
              </a:rPr>
              <a:t>___________________________________________</a:t>
            </a:r>
          </a:p>
          <a:p>
            <a:pPr>
              <a:lnSpc>
                <a:spcPct val="115000"/>
              </a:lnSpc>
              <a:spcBef>
                <a:spcPts val="0"/>
              </a:spcBef>
              <a:spcAft>
                <a:spcPts val="0"/>
              </a:spcAft>
            </a:pPr>
            <a:r>
              <a:rPr sz="1550" b="0">
                <a:solidFill>
                  <a:srgbClr val="103B52"/>
                </a:solidFill>
                <a:latin typeface="DejaVu Sans"/>
              </a:rPr>
              <a:t>Decisión y justificación: _________________________________________________________</a:t>
            </a:r>
          </a:p>
        </p:txBody>
      </p:sp>
      <p:sp>
        <p:nvSpPr>
          <p:cNvPr id="10" name="TextBox 9"/>
          <p:cNvSpPr txBox="1"/>
          <p:nvPr/>
        </p:nvSpPr>
        <p:spPr>
          <a:xfrm>
            <a:off x="457200" y="4233672"/>
            <a:ext cx="8229600" cy="384048"/>
          </a:xfrm>
          <a:prstGeom prst="rect">
            <a:avLst/>
          </a:prstGeom>
          <a:noFill/>
        </p:spPr>
        <p:txBody>
          <a:bodyPr wrap="none" lIns="0" rIns="0" tIns="0" bIns="0">
            <a:spAutoFit/>
          </a:bodyPr>
          <a:lstStyle/>
          <a:p>
            <a:pPr>
              <a:lnSpc>
                <a:spcPct val="115000"/>
              </a:lnSpc>
              <a:spcBef>
                <a:spcPts val="0"/>
              </a:spcBef>
              <a:spcAft>
                <a:spcPts val="0"/>
              </a:spcAft>
            </a:pPr>
            <a:r>
              <a:rPr sz="1500" b="1">
                <a:solidFill>
                  <a:srgbClr val="103B52"/>
                </a:solidFill>
                <a:latin typeface="DejaVu Sans"/>
              </a:rPr>
              <a:t>Representar → decidir → justificar → comprobar</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Un modelo para explorar la situación</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Use la primera hoja del estudiante; identifique magnitudes y unidades.</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6.º · Plan 6.2.3</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2</a:t>
            </a:r>
          </a:p>
        </p:txBody>
      </p:sp>
      <p:sp>
        <p:nvSpPr>
          <p:cNvPr id="9" name="TextBox 8"/>
          <p:cNvSpPr txBox="1"/>
          <p:nvPr/>
        </p:nvSpPr>
        <p:spPr>
          <a:xfrm>
            <a:off x="1158240" y="1731264"/>
            <a:ext cx="7071360" cy="274320"/>
          </a:xfrm>
          <a:prstGeom prst="rect">
            <a:avLst/>
          </a:prstGeom>
          <a:noFill/>
        </p:spPr>
        <p:txBody>
          <a:bodyPr wrap="none" lIns="0" rIns="0" tIns="0" bIns="0">
            <a:spAutoFit/>
          </a:bodyPr>
          <a:lstStyle/>
          <a:p>
            <a:r>
              <a:rPr sz="1632">
                <a:solidFill>
                  <a:srgbClr val="17324D"/>
                </a:solidFill>
                <a:latin typeface="DejaVu Sans"/>
              </a:rPr>
              <a:t>Proporción revisada · Ubica registros y umbral</a:t>
            </a:r>
          </a:p>
        </p:txBody>
      </p:sp>
      <p:cxnSp>
        <p:nvCxnSpPr>
          <p:cNvPr id="10" name="Connector 9"/>
          <p:cNvCxnSpPr/>
          <p:nvPr/>
        </p:nvCxnSpPr>
        <p:spPr>
          <a:xfrm>
            <a:off x="1645920" y="3072384"/>
            <a:ext cx="5852159" cy="0"/>
          </a:xfrm>
          <a:prstGeom prst="line">
            <a:avLst/>
          </a:prstGeom>
          <a:ln w="10160">
            <a:solidFill>
              <a:srgbClr val="17324D"/>
            </a:solidFill>
          </a:ln>
        </p:spPr>
        <p:style>
          <a:lnRef idx="2">
            <a:schemeClr val="accent1"/>
          </a:lnRef>
          <a:fillRef idx="0">
            <a:schemeClr val="accent1"/>
          </a:fillRef>
          <a:effectRef idx="1">
            <a:schemeClr val="accent1"/>
          </a:effectRef>
          <a:fontRef idx="minor">
            <a:schemeClr val="tx1"/>
          </a:fontRef>
        </p:style>
      </p:cxnSp>
      <p:cxnSp>
        <p:nvCxnSpPr>
          <p:cNvPr id="11" name="Connector 10"/>
          <p:cNvCxnSpPr/>
          <p:nvPr/>
        </p:nvCxnSpPr>
        <p:spPr>
          <a:xfrm>
            <a:off x="1645920" y="2950464"/>
            <a:ext cx="0" cy="243840"/>
          </a:xfrm>
          <a:prstGeom prst="line">
            <a:avLst/>
          </a:prstGeom>
          <a:ln w="10160">
            <a:solidFill>
              <a:srgbClr val="17324D"/>
            </a:solidFill>
          </a:ln>
        </p:spPr>
        <p:style>
          <a:lnRef idx="2">
            <a:schemeClr val="accent1"/>
          </a:lnRef>
          <a:fillRef idx="0">
            <a:schemeClr val="accent1"/>
          </a:fillRef>
          <a:effectRef idx="1">
            <a:schemeClr val="accent1"/>
          </a:effectRef>
          <a:fontRef idx="minor">
            <a:schemeClr val="tx1"/>
          </a:fontRef>
        </p:style>
      </p:cxnSp>
      <p:cxnSp>
        <p:nvCxnSpPr>
          <p:cNvPr id="12" name="Connector 11"/>
          <p:cNvCxnSpPr/>
          <p:nvPr/>
        </p:nvCxnSpPr>
        <p:spPr>
          <a:xfrm>
            <a:off x="3108960" y="2950464"/>
            <a:ext cx="0" cy="243840"/>
          </a:xfrm>
          <a:prstGeom prst="line">
            <a:avLst/>
          </a:prstGeom>
          <a:ln w="10160">
            <a:solidFill>
              <a:srgbClr val="17324D"/>
            </a:solidFill>
          </a:ln>
        </p:spPr>
        <p:style>
          <a:lnRef idx="2">
            <a:schemeClr val="accent1"/>
          </a:lnRef>
          <a:fillRef idx="0">
            <a:schemeClr val="accent1"/>
          </a:fillRef>
          <a:effectRef idx="1">
            <a:schemeClr val="accent1"/>
          </a:effectRef>
          <a:fontRef idx="minor">
            <a:schemeClr val="tx1"/>
          </a:fontRef>
        </p:style>
      </p:cxnSp>
      <p:cxnSp>
        <p:nvCxnSpPr>
          <p:cNvPr id="13" name="Connector 12"/>
          <p:cNvCxnSpPr/>
          <p:nvPr/>
        </p:nvCxnSpPr>
        <p:spPr>
          <a:xfrm>
            <a:off x="4572000" y="2950464"/>
            <a:ext cx="0" cy="243840"/>
          </a:xfrm>
          <a:prstGeom prst="line">
            <a:avLst/>
          </a:prstGeom>
          <a:ln w="10160">
            <a:solidFill>
              <a:srgbClr val="17324D"/>
            </a:solidFill>
          </a:ln>
        </p:spPr>
        <p:style>
          <a:lnRef idx="2">
            <a:schemeClr val="accent1"/>
          </a:lnRef>
          <a:fillRef idx="0">
            <a:schemeClr val="accent1"/>
          </a:fillRef>
          <a:effectRef idx="1">
            <a:schemeClr val="accent1"/>
          </a:effectRef>
          <a:fontRef idx="minor">
            <a:schemeClr val="tx1"/>
          </a:fontRef>
        </p:style>
      </p:cxnSp>
      <p:cxnSp>
        <p:nvCxnSpPr>
          <p:cNvPr id="14" name="Connector 13"/>
          <p:cNvCxnSpPr/>
          <p:nvPr/>
        </p:nvCxnSpPr>
        <p:spPr>
          <a:xfrm>
            <a:off x="6035040" y="2950464"/>
            <a:ext cx="0" cy="243840"/>
          </a:xfrm>
          <a:prstGeom prst="line">
            <a:avLst/>
          </a:prstGeom>
          <a:ln w="10160">
            <a:solidFill>
              <a:srgbClr val="17324D"/>
            </a:solidFill>
          </a:ln>
        </p:spPr>
        <p:style>
          <a:lnRef idx="2">
            <a:schemeClr val="accent1"/>
          </a:lnRef>
          <a:fillRef idx="0">
            <a:schemeClr val="accent1"/>
          </a:fillRef>
          <a:effectRef idx="1">
            <a:schemeClr val="accent1"/>
          </a:effectRef>
          <a:fontRef idx="minor">
            <a:schemeClr val="tx1"/>
          </a:fontRef>
        </p:style>
      </p:cxnSp>
      <p:cxnSp>
        <p:nvCxnSpPr>
          <p:cNvPr id="15" name="Connector 14"/>
          <p:cNvCxnSpPr/>
          <p:nvPr/>
        </p:nvCxnSpPr>
        <p:spPr>
          <a:xfrm>
            <a:off x="7498079" y="2950464"/>
            <a:ext cx="0" cy="243840"/>
          </a:xfrm>
          <a:prstGeom prst="line">
            <a:avLst/>
          </a:prstGeom>
          <a:ln w="10160">
            <a:solidFill>
              <a:srgbClr val="17324D"/>
            </a:solidFill>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1426464" y="3560064"/>
            <a:ext cx="6803136" cy="274320"/>
          </a:xfrm>
          <a:prstGeom prst="rect">
            <a:avLst/>
          </a:prstGeom>
          <a:noFill/>
        </p:spPr>
        <p:txBody>
          <a:bodyPr wrap="none" lIns="0" rIns="0" tIns="0" bIns="0">
            <a:spAutoFit/>
          </a:bodyPr>
          <a:lstStyle/>
          <a:p>
            <a:r>
              <a:rPr sz="1440">
                <a:solidFill>
                  <a:srgbClr val="17324D"/>
                </a:solidFill>
                <a:latin typeface="DejaVu Sans"/>
              </a:rPr>
              <a:t>0.60</a:t>
            </a:r>
          </a:p>
        </p:txBody>
      </p:sp>
      <p:sp>
        <p:nvSpPr>
          <p:cNvPr id="17" name="TextBox 16"/>
          <p:cNvSpPr txBox="1"/>
          <p:nvPr/>
        </p:nvSpPr>
        <p:spPr>
          <a:xfrm>
            <a:off x="2889504" y="3560064"/>
            <a:ext cx="5340096" cy="274320"/>
          </a:xfrm>
          <a:prstGeom prst="rect">
            <a:avLst/>
          </a:prstGeom>
          <a:noFill/>
        </p:spPr>
        <p:txBody>
          <a:bodyPr wrap="none" lIns="0" rIns="0" tIns="0" bIns="0">
            <a:spAutoFit/>
          </a:bodyPr>
          <a:lstStyle/>
          <a:p>
            <a:r>
              <a:rPr sz="1440">
                <a:solidFill>
                  <a:srgbClr val="17324D"/>
                </a:solidFill>
                <a:latin typeface="DejaVu Sans"/>
              </a:rPr>
              <a:t>0.65</a:t>
            </a:r>
          </a:p>
        </p:txBody>
      </p:sp>
      <p:sp>
        <p:nvSpPr>
          <p:cNvPr id="18" name="TextBox 17"/>
          <p:cNvSpPr txBox="1"/>
          <p:nvPr/>
        </p:nvSpPr>
        <p:spPr>
          <a:xfrm>
            <a:off x="4352544" y="3560064"/>
            <a:ext cx="3877056" cy="274320"/>
          </a:xfrm>
          <a:prstGeom prst="rect">
            <a:avLst/>
          </a:prstGeom>
          <a:noFill/>
        </p:spPr>
        <p:txBody>
          <a:bodyPr wrap="none" lIns="0" rIns="0" tIns="0" bIns="0">
            <a:spAutoFit/>
          </a:bodyPr>
          <a:lstStyle/>
          <a:p>
            <a:r>
              <a:rPr sz="1440">
                <a:solidFill>
                  <a:srgbClr val="17324D"/>
                </a:solidFill>
                <a:latin typeface="DejaVu Sans"/>
              </a:rPr>
              <a:t>0.70</a:t>
            </a:r>
          </a:p>
        </p:txBody>
      </p:sp>
      <p:sp>
        <p:nvSpPr>
          <p:cNvPr id="19" name="TextBox 18"/>
          <p:cNvSpPr txBox="1"/>
          <p:nvPr/>
        </p:nvSpPr>
        <p:spPr>
          <a:xfrm>
            <a:off x="5815584" y="3560064"/>
            <a:ext cx="2414016" cy="274320"/>
          </a:xfrm>
          <a:prstGeom prst="rect">
            <a:avLst/>
          </a:prstGeom>
          <a:noFill/>
        </p:spPr>
        <p:txBody>
          <a:bodyPr wrap="none" lIns="0" rIns="0" tIns="0" bIns="0">
            <a:spAutoFit/>
          </a:bodyPr>
          <a:lstStyle/>
          <a:p>
            <a:r>
              <a:rPr sz="1440">
                <a:solidFill>
                  <a:srgbClr val="17324D"/>
                </a:solidFill>
                <a:latin typeface="DejaVu Sans"/>
              </a:rPr>
              <a:t>0.75</a:t>
            </a:r>
          </a:p>
        </p:txBody>
      </p:sp>
      <p:sp>
        <p:nvSpPr>
          <p:cNvPr id="20" name="TextBox 19"/>
          <p:cNvSpPr txBox="1"/>
          <p:nvPr/>
        </p:nvSpPr>
        <p:spPr>
          <a:xfrm>
            <a:off x="7278624" y="3560064"/>
            <a:ext cx="950976" cy="274320"/>
          </a:xfrm>
          <a:prstGeom prst="rect">
            <a:avLst/>
          </a:prstGeom>
          <a:noFill/>
        </p:spPr>
        <p:txBody>
          <a:bodyPr wrap="none" lIns="0" rIns="0" tIns="0" bIns="0">
            <a:spAutoFit/>
          </a:bodyPr>
          <a:lstStyle/>
          <a:p>
            <a:r>
              <a:rPr sz="1440">
                <a:solidFill>
                  <a:srgbClr val="17324D"/>
                </a:solidFill>
                <a:latin typeface="DejaVu Sans"/>
              </a:rPr>
              <a:t>0.80</a:t>
            </a:r>
          </a:p>
        </p:txBody>
      </p:sp>
      <p:sp>
        <p:nvSpPr>
          <p:cNvPr id="21" name="TextBox 20"/>
          <p:cNvSpPr txBox="1"/>
          <p:nvPr/>
        </p:nvSpPr>
        <p:spPr>
          <a:xfrm>
            <a:off x="1463040" y="4169664"/>
            <a:ext cx="6766560" cy="274320"/>
          </a:xfrm>
          <a:prstGeom prst="rect">
            <a:avLst/>
          </a:prstGeom>
          <a:noFill/>
        </p:spPr>
        <p:txBody>
          <a:bodyPr wrap="none" lIns="0" rIns="0" tIns="0" bIns="0">
            <a:spAutoFit/>
          </a:bodyPr>
          <a:lstStyle/>
          <a:p>
            <a:r>
              <a:rPr sz="1344">
                <a:solidFill>
                  <a:srgbClr val="17324D"/>
                </a:solidFill>
                <a:latin typeface="DejaVu Sans"/>
              </a:rPr>
              <a:t>Escala ampliada: no comienza en cero. Unidad: parte del lote.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La decisión del equipo</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Explique con un modelo y compruebe todas las condiciones del reto.</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6.º · Plan 6.2.3</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3</a:t>
            </a:r>
          </a:p>
        </p:txBody>
      </p:sp>
      <p:sp>
        <p:nvSpPr>
          <p:cNvPr id="9" name="TextBox 8"/>
          <p:cNvSpPr txBox="1"/>
          <p:nvPr/>
        </p:nvSpPr>
        <p:spPr>
          <a:xfrm>
            <a:off x="502920" y="1490472"/>
            <a:ext cx="8138160" cy="3063240"/>
          </a:xfrm>
          <a:prstGeom prst="rect">
            <a:avLst/>
          </a:prstGeom>
          <a:noFill/>
        </p:spPr>
        <p:txBody>
          <a:bodyPr wrap="none" lIns="0" rIns="0" tIns="0" bIns="0">
            <a:spAutoFit/>
          </a:bodyPr>
          <a:lstStyle/>
          <a:p>
            <a:pPr>
              <a:lnSpc>
                <a:spcPct val="115000"/>
              </a:lnSpc>
              <a:spcBef>
                <a:spcPts val="0"/>
              </a:spcBef>
              <a:spcAft>
                <a:spcPts val="0"/>
              </a:spcAft>
            </a:pPr>
            <a:r>
              <a:rPr sz="1900" b="0">
                <a:solidFill>
                  <a:srgbClr val="103B52"/>
                </a:solidFill>
                <a:latin typeface="DejaVu Sans"/>
              </a:rPr>
              <a:t>1. Completa para A, B, C y el umbral las formas fraccionaria,</a:t>
            </a:r>
          </a:p>
          <a:p>
            <a:pPr>
              <a:lnSpc>
                <a:spcPct val="115000"/>
              </a:lnSpc>
              <a:spcBef>
                <a:spcPts val="0"/>
              </a:spcBef>
              <a:spcAft>
                <a:spcPts val="0"/>
              </a:spcAft>
            </a:pPr>
            <a:r>
              <a:rPr sz="1900" b="0">
                <a:solidFill>
                  <a:srgbClr val="103B52"/>
                </a:solidFill>
                <a:latin typeface="DejaVu Sans"/>
              </a:rPr>
              <a:t>decimal y porcentual. Muestra cómo obtuviste dos conversiones.</a:t>
            </a:r>
          </a:p>
          <a:p>
            <a:pPr>
              <a:lnSpc>
                <a:spcPct val="115000"/>
              </a:lnSpc>
              <a:spcBef>
                <a:spcPts val="0"/>
              </a:spcBef>
              <a:spcAft>
                <a:spcPts val="0"/>
              </a:spcAft>
            </a:pPr>
            <a:r>
              <a:rPr sz="1900" b="0">
                <a:solidFill>
                  <a:srgbClr val="103B52"/>
                </a:solidFill>
                <a:latin typeface="DejaVu Sans"/>
              </a:rPr>
              <a:t>Trabajo: ____________________</a:t>
            </a:r>
          </a:p>
          <a:p>
            <a:pPr>
              <a:lnSpc>
                <a:spcPct val="115000"/>
              </a:lnSpc>
              <a:spcBef>
                <a:spcPts val="0"/>
              </a:spcBef>
              <a:spcAft>
                <a:spcPts val="0"/>
              </a:spcAft>
            </a:pPr>
            <a:r>
              <a:rPr sz="1900" b="0">
                <a:solidFill>
                  <a:srgbClr val="103B52"/>
                </a:solidFill>
                <a:latin typeface="DejaVu Sans"/>
              </a:rPr>
              <a:t>2. Representa las proporciones en la escala común y marca el</a:t>
            </a:r>
          </a:p>
          <a:p>
            <a:pPr>
              <a:lnSpc>
                <a:spcPct val="115000"/>
              </a:lnSpc>
              <a:spcBef>
                <a:spcPts val="0"/>
              </a:spcBef>
              <a:spcAft>
                <a:spcPts val="0"/>
              </a:spcAft>
            </a:pPr>
            <a:r>
              <a:rPr sz="1900" b="0">
                <a:solidFill>
                  <a:srgbClr val="103B52"/>
                </a:solidFill>
                <a:latin typeface="DejaVu Sans"/>
              </a:rPr>
              <a:t>umbral. Explica qué punto corresponde a cada registro. Trabajo:</a:t>
            </a:r>
          </a:p>
          <a:p>
            <a:pPr>
              <a:lnSpc>
                <a:spcPct val="115000"/>
              </a:lnSpc>
              <a:spcBef>
                <a:spcPts val="0"/>
              </a:spcBef>
              <a:spcAft>
                <a:spcPts val="0"/>
              </a:spcAft>
            </a:pPr>
            <a:r>
              <a:rPr sz="1900" b="0">
                <a:solidFill>
                  <a:srgbClr val="103B52"/>
                </a:solidFill>
                <a:latin typeface="DejaVu Sans"/>
              </a:rPr>
              <a:t>____________________</a:t>
            </a:r>
          </a:p>
          <a:p>
            <a:pPr>
              <a:lnSpc>
                <a:spcPct val="115000"/>
              </a:lnSpc>
              <a:spcBef>
                <a:spcPts val="0"/>
              </a:spcBef>
              <a:spcAft>
                <a:spcPts val="0"/>
              </a:spcAft>
            </a:pPr>
            <a:r>
              <a:rPr sz="1900" b="0">
                <a:solidFill>
                  <a:srgbClr val="103B52"/>
                </a:solidFill>
                <a:latin typeface="DejaVu Sans"/>
              </a:rPr>
              <a:t>3. ¿Qué lotes cumplen la regla de transferencia? Justifica cada</a:t>
            </a:r>
          </a:p>
          <a:p>
            <a:pPr>
              <a:lnSpc>
                <a:spcPct val="115000"/>
              </a:lnSpc>
              <a:spcBef>
                <a:spcPts val="0"/>
              </a:spcBef>
              <a:spcAft>
                <a:spcPts val="0"/>
              </a:spcAft>
            </a:pPr>
            <a:r>
              <a:rPr sz="1900" b="0">
                <a:solidFill>
                  <a:srgbClr val="103B52"/>
                </a:solidFill>
                <a:latin typeface="DejaVu Sans"/>
              </a:rPr>
              <a:t>caso e indica si estar exactamente en el umbral permite transferir.</a:t>
            </a:r>
          </a:p>
          <a:p>
            <a:pPr>
              <a:lnSpc>
                <a:spcPct val="115000"/>
              </a:lnSpc>
              <a:spcBef>
                <a:spcPts val="0"/>
              </a:spcBef>
              <a:spcAft>
                <a:spcPts val="0"/>
              </a:spcAft>
            </a:pPr>
            <a:r>
              <a:rPr sz="1900" b="0">
                <a:solidFill>
                  <a:srgbClr val="103B52"/>
                </a:solidFill>
                <a:latin typeface="DejaVu Sans"/>
              </a:rPr>
              <a:t>Respuesta: ____________________</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Representación de referencia</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Mostrar después de recoger las decisiones y argumentos del grupo.</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6.º · Plan 6.2.3</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4</a:t>
            </a:r>
          </a:p>
        </p:txBody>
      </p:sp>
      <p:sp>
        <p:nvSpPr>
          <p:cNvPr id="9" name="TextBox 8"/>
          <p:cNvSpPr txBox="1"/>
          <p:nvPr/>
        </p:nvSpPr>
        <p:spPr>
          <a:xfrm>
            <a:off x="1158240" y="1731264"/>
            <a:ext cx="7071360" cy="274320"/>
          </a:xfrm>
          <a:prstGeom prst="rect">
            <a:avLst/>
          </a:prstGeom>
          <a:noFill/>
        </p:spPr>
        <p:txBody>
          <a:bodyPr wrap="none" lIns="0" rIns="0" tIns="0" bIns="0">
            <a:spAutoFit/>
          </a:bodyPr>
          <a:lstStyle/>
          <a:p>
            <a:r>
              <a:rPr sz="1632">
                <a:solidFill>
                  <a:srgbClr val="17324D"/>
                </a:solidFill>
                <a:latin typeface="DejaVu Sans"/>
              </a:rPr>
              <a:t>Referencia docente · Proporción del lote</a:t>
            </a:r>
          </a:p>
        </p:txBody>
      </p:sp>
      <p:cxnSp>
        <p:nvCxnSpPr>
          <p:cNvPr id="10" name="Connector 9"/>
          <p:cNvCxnSpPr/>
          <p:nvPr/>
        </p:nvCxnSpPr>
        <p:spPr>
          <a:xfrm>
            <a:off x="1645920" y="3194304"/>
            <a:ext cx="5852159" cy="0"/>
          </a:xfrm>
          <a:prstGeom prst="line">
            <a:avLst/>
          </a:prstGeom>
          <a:ln w="10160">
            <a:solidFill>
              <a:srgbClr val="17324D"/>
            </a:solidFill>
          </a:ln>
        </p:spPr>
        <p:style>
          <a:lnRef idx="2">
            <a:schemeClr val="accent1"/>
          </a:lnRef>
          <a:fillRef idx="0">
            <a:schemeClr val="accent1"/>
          </a:fillRef>
          <a:effectRef idx="1">
            <a:schemeClr val="accent1"/>
          </a:effectRef>
          <a:fontRef idx="minor">
            <a:schemeClr val="tx1"/>
          </a:fontRef>
        </p:style>
      </p:cxnSp>
      <p:sp>
        <p:nvSpPr>
          <p:cNvPr id="11" name="Oval 10"/>
          <p:cNvSpPr/>
          <p:nvPr/>
        </p:nvSpPr>
        <p:spPr>
          <a:xfrm>
            <a:off x="4498848" y="3121152"/>
            <a:ext cx="146304" cy="146304"/>
          </a:xfrm>
          <a:prstGeom prst="ellipse">
            <a:avLst/>
          </a:prstGeom>
          <a:solidFill>
            <a:srgbClr val="C46924"/>
          </a:solidFill>
          <a:ln w="10160">
            <a:solidFill>
              <a:srgbClr val="17324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5084064" y="3121152"/>
            <a:ext cx="146304" cy="146304"/>
          </a:xfrm>
          <a:prstGeom prst="ellipse">
            <a:avLst/>
          </a:prstGeom>
          <a:solidFill>
            <a:srgbClr val="C46924"/>
          </a:solidFill>
          <a:ln w="10160">
            <a:solidFill>
              <a:srgbClr val="17324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5961888" y="3121152"/>
            <a:ext cx="146304" cy="146304"/>
          </a:xfrm>
          <a:prstGeom prst="ellipse">
            <a:avLst/>
          </a:prstGeom>
          <a:solidFill>
            <a:srgbClr val="167D9A"/>
          </a:solidFill>
          <a:ln w="10160">
            <a:solidFill>
              <a:srgbClr val="17324D"/>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962400" y="2706624"/>
            <a:ext cx="4267200" cy="274320"/>
          </a:xfrm>
          <a:prstGeom prst="rect">
            <a:avLst/>
          </a:prstGeom>
          <a:noFill/>
        </p:spPr>
        <p:txBody>
          <a:bodyPr wrap="none" lIns="0" rIns="0" tIns="0" bIns="0">
            <a:spAutoFit/>
          </a:bodyPr>
          <a:lstStyle/>
          <a:p>
            <a:r>
              <a:rPr sz="1440">
                <a:solidFill>
                  <a:srgbClr val="17324D"/>
                </a:solidFill>
                <a:latin typeface="DejaVu Sans"/>
              </a:rPr>
              <a:t>B: 0.70</a:t>
            </a:r>
          </a:p>
        </p:txBody>
      </p:sp>
      <p:sp>
        <p:nvSpPr>
          <p:cNvPr id="15" name="TextBox 14"/>
          <p:cNvSpPr txBox="1"/>
          <p:nvPr/>
        </p:nvSpPr>
        <p:spPr>
          <a:xfrm>
            <a:off x="4876800" y="3742944"/>
            <a:ext cx="3352800" cy="274320"/>
          </a:xfrm>
          <a:prstGeom prst="rect">
            <a:avLst/>
          </a:prstGeom>
          <a:noFill/>
        </p:spPr>
        <p:txBody>
          <a:bodyPr wrap="none" lIns="0" rIns="0" tIns="0" bIns="0">
            <a:spAutoFit/>
          </a:bodyPr>
          <a:lstStyle/>
          <a:p>
            <a:r>
              <a:rPr sz="1440">
                <a:solidFill>
                  <a:srgbClr val="17324D"/>
                </a:solidFill>
                <a:latin typeface="DejaVu Sans"/>
              </a:rPr>
              <a:t>C: 0.72</a:t>
            </a:r>
          </a:p>
        </p:txBody>
      </p:sp>
      <p:sp>
        <p:nvSpPr>
          <p:cNvPr id="16" name="TextBox 15"/>
          <p:cNvSpPr txBox="1"/>
          <p:nvPr/>
        </p:nvSpPr>
        <p:spPr>
          <a:xfrm>
            <a:off x="5669280" y="2340864"/>
            <a:ext cx="2560320" cy="274320"/>
          </a:xfrm>
          <a:prstGeom prst="rect">
            <a:avLst/>
          </a:prstGeom>
          <a:noFill/>
        </p:spPr>
        <p:txBody>
          <a:bodyPr wrap="none" lIns="0" rIns="0" tIns="0" bIns="0">
            <a:spAutoFit/>
          </a:bodyPr>
          <a:lstStyle/>
          <a:p>
            <a:r>
              <a:rPr sz="1440">
                <a:solidFill>
                  <a:srgbClr val="17324D"/>
                </a:solidFill>
                <a:latin typeface="DejaVu Sans"/>
              </a:rPr>
              <a:t>A: 0.75</a:t>
            </a:r>
          </a:p>
        </p:txBody>
      </p:sp>
      <p:cxnSp>
        <p:nvCxnSpPr>
          <p:cNvPr id="17" name="Connector 16"/>
          <p:cNvCxnSpPr/>
          <p:nvPr/>
        </p:nvCxnSpPr>
        <p:spPr>
          <a:xfrm>
            <a:off x="6035040" y="2523744"/>
            <a:ext cx="0" cy="1402079"/>
          </a:xfrm>
          <a:prstGeom prst="line">
            <a:avLst/>
          </a:prstGeom>
          <a:ln w="10160">
            <a:solidFill>
              <a:srgbClr val="167D9A"/>
            </a:solidFill>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5669280" y="4230624"/>
            <a:ext cx="2560320" cy="274320"/>
          </a:xfrm>
          <a:prstGeom prst="rect">
            <a:avLst/>
          </a:prstGeom>
          <a:noFill/>
        </p:spPr>
        <p:txBody>
          <a:bodyPr wrap="none" lIns="0" rIns="0" tIns="0" bIns="0">
            <a:spAutoFit/>
          </a:bodyPr>
          <a:lstStyle/>
          <a:p>
            <a:r>
              <a:rPr sz="1440">
                <a:solidFill>
                  <a:srgbClr val="167D9A"/>
                </a:solidFill>
                <a:latin typeface="DejaVu Sans"/>
              </a:rPr>
              <a:t>Umbral: 3/4</a:t>
            </a:r>
          </a:p>
        </p:txBody>
      </p:sp>
      <p:sp>
        <p:nvSpPr>
          <p:cNvPr id="19" name="TextBox 18"/>
          <p:cNvSpPr txBox="1"/>
          <p:nvPr/>
        </p:nvSpPr>
        <p:spPr>
          <a:xfrm>
            <a:off x="1402080" y="3560064"/>
            <a:ext cx="6827520" cy="274320"/>
          </a:xfrm>
          <a:prstGeom prst="rect">
            <a:avLst/>
          </a:prstGeom>
          <a:noFill/>
        </p:spPr>
        <p:txBody>
          <a:bodyPr wrap="none" lIns="0" rIns="0" tIns="0" bIns="0">
            <a:spAutoFit/>
          </a:bodyPr>
          <a:lstStyle/>
          <a:p>
            <a:r>
              <a:rPr sz="1248">
                <a:solidFill>
                  <a:srgbClr val="17324D"/>
                </a:solidFill>
                <a:latin typeface="DejaVu Sans"/>
              </a:rPr>
              <a:t>0.60</a:t>
            </a:r>
          </a:p>
        </p:txBody>
      </p:sp>
      <p:sp>
        <p:nvSpPr>
          <p:cNvPr id="20" name="TextBox 19"/>
          <p:cNvSpPr txBox="1"/>
          <p:nvPr/>
        </p:nvSpPr>
        <p:spPr>
          <a:xfrm>
            <a:off x="7254240" y="3560064"/>
            <a:ext cx="975360" cy="274320"/>
          </a:xfrm>
          <a:prstGeom prst="rect">
            <a:avLst/>
          </a:prstGeom>
          <a:noFill/>
        </p:spPr>
        <p:txBody>
          <a:bodyPr wrap="none" lIns="0" rIns="0" tIns="0" bIns="0">
            <a:spAutoFit/>
          </a:bodyPr>
          <a:lstStyle/>
          <a:p>
            <a:r>
              <a:rPr sz="1248">
                <a:solidFill>
                  <a:srgbClr val="17324D"/>
                </a:solidFill>
                <a:latin typeface="DejaVu Sans"/>
              </a:rPr>
              <a:t>0.80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Construye, comprueba y explica</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En pares: quien construye el modelo y quien comprueba; cambien roles.</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6.º · Plan 6.2.3</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5</a:t>
            </a:r>
          </a:p>
        </p:txBody>
      </p:sp>
      <p:sp>
        <p:nvSpPr>
          <p:cNvPr id="9" name="TextBox 8"/>
          <p:cNvSpPr txBox="1"/>
          <p:nvPr/>
        </p:nvSpPr>
        <p:spPr>
          <a:xfrm>
            <a:off x="502920" y="1481328"/>
            <a:ext cx="8138160" cy="3081528"/>
          </a:xfrm>
          <a:prstGeom prst="rect">
            <a:avLst/>
          </a:prstGeom>
          <a:noFill/>
        </p:spPr>
        <p:txBody>
          <a:bodyPr wrap="none" lIns="0" rIns="0" tIns="0" bIns="0">
            <a:spAutoFit/>
          </a:bodyPr>
          <a:lstStyle/>
          <a:p>
            <a:pPr>
              <a:lnSpc>
                <a:spcPct val="115000"/>
              </a:lnSpc>
              <a:spcBef>
                <a:spcPts val="0"/>
              </a:spcBef>
              <a:spcAft>
                <a:spcPts val="0"/>
              </a:spcAft>
            </a:pPr>
            <a:r>
              <a:rPr sz="1800" b="0">
                <a:solidFill>
                  <a:srgbClr val="103B52"/>
                </a:solidFill>
                <a:latin typeface="DejaVu Sans"/>
              </a:rPr>
              <a:t>Si convierte 18/24 en 18%, pedir que identifique el todo de 24 y</a:t>
            </a:r>
          </a:p>
          <a:p>
            <a:pPr>
              <a:lnSpc>
                <a:spcPct val="115000"/>
              </a:lnSpc>
              <a:spcBef>
                <a:spcPts val="0"/>
              </a:spcBef>
              <a:spcAft>
                <a:spcPts val="0"/>
              </a:spcAft>
            </a:pPr>
            <a:r>
              <a:rPr sz="1800" b="0">
                <a:solidFill>
                  <a:srgbClr val="103B52"/>
                </a:solidFill>
                <a:latin typeface="DejaVu Sans"/>
              </a:rPr>
              <a:t>simplifique a 3/4 antes de expresar partes por cien.</a:t>
            </a:r>
          </a:p>
          <a:p>
            <a:pPr>
              <a:lnSpc>
                <a:spcPct val="115000"/>
              </a:lnSpc>
              <a:spcBef>
                <a:spcPts val="0"/>
              </a:spcBef>
              <a:spcAft>
                <a:spcPts val="0"/>
              </a:spcAft>
            </a:pPr>
            <a:r>
              <a:rPr sz="1800" b="0">
                <a:solidFill>
                  <a:srgbClr val="103B52"/>
                </a:solidFill>
                <a:latin typeface="DejaVu Sans"/>
              </a:rPr>
              <a:t>Si escribe 72%=0.072, leer «72 de cada 100» y efectuar 72÷100;</a:t>
            </a:r>
          </a:p>
          <a:p>
            <a:pPr>
              <a:lnSpc>
                <a:spcPct val="115000"/>
              </a:lnSpc>
              <a:spcBef>
                <a:spcPts val="0"/>
              </a:spcBef>
              <a:spcAft>
                <a:spcPts val="0"/>
              </a:spcAft>
            </a:pPr>
            <a:r>
              <a:rPr sz="1800" b="0">
                <a:solidFill>
                  <a:srgbClr val="103B52"/>
                </a:solidFill>
                <a:latin typeface="DejaVu Sans"/>
              </a:rPr>
              <a:t>contrastar con 7.2%.</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Un ejemplo distinto para pensar el método</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Conecte la representación con la operación o la regla.</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6.º · Plan 6.2.3</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6</a:t>
            </a:r>
          </a:p>
        </p:txBody>
      </p:sp>
      <p:sp>
        <p:nvSpPr>
          <p:cNvPr id="9" name="TextBox 8"/>
          <p:cNvSpPr txBox="1"/>
          <p:nvPr/>
        </p:nvSpPr>
        <p:spPr>
          <a:xfrm>
            <a:off x="502920" y="1554480"/>
            <a:ext cx="8138160" cy="2926080"/>
          </a:xfrm>
          <a:prstGeom prst="rect">
            <a:avLst/>
          </a:prstGeom>
          <a:noFill/>
        </p:spPr>
        <p:txBody>
          <a:bodyPr wrap="none" lIns="0" rIns="0" tIns="0" bIns="0">
            <a:spAutoFit/>
          </a:bodyPr>
          <a:lstStyle/>
          <a:p>
            <a:pPr>
              <a:lnSpc>
                <a:spcPct val="115000"/>
              </a:lnSpc>
              <a:spcBef>
                <a:spcPts val="0"/>
              </a:spcBef>
              <a:spcAft>
                <a:spcPts val="0"/>
              </a:spcAft>
            </a:pPr>
            <a:r>
              <a:rPr sz="2100" b="0">
                <a:solidFill>
                  <a:srgbClr val="103B52"/>
                </a:solidFill>
                <a:latin typeface="DejaVu Sans"/>
              </a:rPr>
              <a:t>Ejemplo distinto: 7 de 20 tarjetas están clasificadas. La</a:t>
            </a:r>
          </a:p>
          <a:p>
            <a:pPr>
              <a:lnSpc>
                <a:spcPct val="115000"/>
              </a:lnSpc>
              <a:spcBef>
                <a:spcPts val="0"/>
              </a:spcBef>
              <a:spcAft>
                <a:spcPts val="0"/>
              </a:spcAft>
            </a:pPr>
            <a:r>
              <a:rPr sz="2100" b="0">
                <a:solidFill>
                  <a:srgbClr val="103B52"/>
                </a:solidFill>
                <a:latin typeface="DejaVu Sans"/>
              </a:rPr>
              <a:t>proporción es 7/20.</a:t>
            </a:r>
          </a:p>
          <a:p>
            <a:pPr>
              <a:lnSpc>
                <a:spcPct val="115000"/>
              </a:lnSpc>
              <a:spcBef>
                <a:spcPts val="0"/>
              </a:spcBef>
              <a:spcAft>
                <a:spcPts val="0"/>
              </a:spcAft>
            </a:pPr>
            <a:r>
              <a:rPr sz="2100" b="0">
                <a:solidFill>
                  <a:srgbClr val="103B52"/>
                </a:solidFill>
                <a:latin typeface="DejaVu Sans"/>
              </a:rPr>
              <a:t>Multiplicar numerador y denominador por 5:</a:t>
            </a:r>
          </a:p>
          <a:p>
            <a:pPr>
              <a:lnSpc>
                <a:spcPct val="115000"/>
              </a:lnSpc>
              <a:spcBef>
                <a:spcPts val="0"/>
              </a:spcBef>
              <a:spcAft>
                <a:spcPts val="0"/>
              </a:spcAft>
            </a:pPr>
            <a:r>
              <a:rPr sz="2100" b="0">
                <a:solidFill>
                  <a:srgbClr val="103B52"/>
                </a:solidFill>
                <a:latin typeface="DejaVu Sans"/>
              </a:rPr>
              <a:t>7/20=35/100=0.35=35%. La división 7÷20 confirma 0.35.</a:t>
            </a:r>
          </a:p>
          <a:p>
            <a:pPr>
              <a:lnSpc>
                <a:spcPct val="115000"/>
              </a:lnSpc>
              <a:spcBef>
                <a:spcPts val="0"/>
              </a:spcBef>
              <a:spcAft>
                <a:spcPts val="0"/>
              </a:spcAft>
            </a:pPr>
            <a:r>
              <a:rPr sz="2100" b="0">
                <a:solidFill>
                  <a:srgbClr val="103B52"/>
                </a:solidFill>
                <a:latin typeface="DejaVu Sans"/>
              </a:rPr>
              <a:t>Ante una condición de al menos 30%, sí cumple: 35%≥30%.</a:t>
            </a:r>
          </a:p>
          <a:p>
            <a:pPr>
              <a:lnSpc>
                <a:spcPct val="115000"/>
              </a:lnSpc>
              <a:spcBef>
                <a:spcPts val="0"/>
              </a:spcBef>
              <a:spcAft>
                <a:spcPts val="0"/>
              </a:spcAft>
            </a:pPr>
            <a:r>
              <a:rPr sz="2100" b="0">
                <a:solidFill>
                  <a:srgbClr val="103B52"/>
                </a:solidFill>
                <a:latin typeface="DejaVu Sans"/>
              </a:rPr>
              <a:t>El denominador original no necesita ser 100 para</a:t>
            </a:r>
          </a:p>
          <a:p>
            <a:pPr>
              <a:lnSpc>
                <a:spcPct val="115000"/>
              </a:lnSpc>
              <a:spcBef>
                <a:spcPts val="0"/>
              </a:spcBef>
              <a:spcAft>
                <a:spcPts val="0"/>
              </a:spcAft>
            </a:pPr>
            <a:r>
              <a:rPr sz="2100" b="0">
                <a:solidFill>
                  <a:srgbClr val="103B52"/>
                </a:solidFill>
                <a:latin typeface="DejaVu Sans"/>
              </a:rPr>
              <a:t>representar un porciento.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Exploración complementaria verificada</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Recurso externo; no reemplaza la actividad original del Handout.</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6.º · Plan 6.2.3</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7</a:t>
            </a:r>
          </a:p>
        </p:txBody>
      </p:sp>
      <p:sp>
        <p:nvSpPr>
          <p:cNvPr id="9" name="TextBox 8"/>
          <p:cNvSpPr txBox="1"/>
          <p:nvPr/>
        </p:nvSpPr>
        <p:spPr>
          <a:xfrm>
            <a:off x="502920" y="1554480"/>
            <a:ext cx="8138160" cy="731520"/>
          </a:xfrm>
          <a:prstGeom prst="rect">
            <a:avLst/>
          </a:prstGeom>
          <a:noFill/>
        </p:spPr>
        <p:txBody>
          <a:bodyPr wrap="none" lIns="0" rIns="0" tIns="0" bIns="0">
            <a:spAutoFit/>
          </a:bodyPr>
          <a:lstStyle/>
          <a:p>
            <a:pPr>
              <a:lnSpc>
                <a:spcPct val="115000"/>
              </a:lnSpc>
              <a:spcBef>
                <a:spcPts val="0"/>
              </a:spcBef>
              <a:spcAft>
                <a:spcPts val="0"/>
              </a:spcAft>
            </a:pPr>
            <a:r>
              <a:rPr sz="2300" b="1">
                <a:solidFill>
                  <a:srgbClr val="103B52"/>
                </a:solidFill>
                <a:latin typeface="DejaVu Sans"/>
              </a:rPr>
              <a:t>NRICH · Matching Fractions, Decimals and</a:t>
            </a:r>
          </a:p>
          <a:p>
            <a:pPr>
              <a:lnSpc>
                <a:spcPct val="115000"/>
              </a:lnSpc>
              <a:spcBef>
                <a:spcPts val="0"/>
              </a:spcBef>
              <a:spcAft>
                <a:spcPts val="0"/>
              </a:spcAft>
            </a:pPr>
            <a:r>
              <a:rPr sz="2300" b="1">
                <a:solidFill>
                  <a:srgbClr val="103B52"/>
                </a:solidFill>
                <a:latin typeface="DejaVu Sans"/>
              </a:rPr>
              <a:t>Percentages</a:t>
            </a:r>
          </a:p>
        </p:txBody>
      </p:sp>
      <p:sp>
        <p:nvSpPr>
          <p:cNvPr id="10" name="TextBox 9"/>
          <p:cNvSpPr txBox="1"/>
          <p:nvPr/>
        </p:nvSpPr>
        <p:spPr>
          <a:xfrm>
            <a:off x="502920" y="2468880"/>
            <a:ext cx="8138160" cy="1325880"/>
          </a:xfrm>
          <a:prstGeom prst="rect">
            <a:avLst/>
          </a:prstGeom>
          <a:noFill/>
        </p:spPr>
        <p:txBody>
          <a:bodyPr wrap="none" lIns="0" rIns="0" tIns="0" bIns="0">
            <a:spAutoFit/>
          </a:bodyPr>
          <a:lstStyle/>
          <a:p>
            <a:pPr>
              <a:lnSpc>
                <a:spcPct val="115000"/>
              </a:lnSpc>
              <a:spcBef>
                <a:spcPts val="0"/>
              </a:spcBef>
              <a:spcAft>
                <a:spcPts val="0"/>
              </a:spcAft>
            </a:pPr>
            <a:r>
              <a:rPr sz="1800" b="0">
                <a:solidFill>
                  <a:srgbClr val="103B52"/>
                </a:solidFill>
                <a:latin typeface="DejaVu Sans"/>
              </a:rPr>
              <a:t>Seleccione el contenido relacionado con este indicador. Si está en</a:t>
            </a:r>
          </a:p>
          <a:p>
            <a:pPr>
              <a:lnSpc>
                <a:spcPct val="115000"/>
              </a:lnSpc>
              <a:spcBef>
                <a:spcPts val="0"/>
              </a:spcBef>
              <a:spcAft>
                <a:spcPts val="0"/>
              </a:spcAft>
            </a:pPr>
            <a:r>
              <a:rPr sz="1800" b="0">
                <a:solidFill>
                  <a:srgbClr val="103B52"/>
                </a:solidFill>
                <a:latin typeface="DejaVu Sans"/>
              </a:rPr>
              <a:t>inglés, adapte las consignas y reserve las soluciones para el maestro.</a:t>
            </a:r>
          </a:p>
        </p:txBody>
      </p:sp>
      <p:sp>
        <p:nvSpPr>
          <p:cNvPr id="11" name="Rectangle 10">
            <a:hlinkClick r:id="rId2"/>
          </p:cNvPr>
          <p:cNvSpPr/>
          <p:nvPr/>
        </p:nvSpPr>
        <p:spPr>
          <a:xfrm>
            <a:off x="548640" y="3995928"/>
            <a:ext cx="7772400" cy="484632"/>
          </a:xfrm>
          <a:prstGeom prst="rect">
            <a:avLst/>
          </a:prstGeom>
          <a:solidFill>
            <a:srgbClr val="0F6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58368" y="4087368"/>
            <a:ext cx="7552944" cy="329184"/>
          </a:xfrm>
          <a:prstGeom prst="rect">
            <a:avLst/>
          </a:prstGeom>
          <a:noFill/>
        </p:spPr>
        <p:txBody>
          <a:bodyPr wrap="none" lIns="0" rIns="0" tIns="0" bIns="0">
            <a:spAutoFit/>
          </a:bodyPr>
          <a:lstStyle/>
          <a:p>
            <a:pPr>
              <a:lnSpc>
                <a:spcPct val="115000"/>
              </a:lnSpc>
              <a:spcBef>
                <a:spcPts val="0"/>
              </a:spcBef>
              <a:spcAft>
                <a:spcPts val="0"/>
              </a:spcAft>
            </a:pPr>
            <a:r>
              <a:rPr sz="1300" b="1">
                <a:solidFill>
                  <a:srgbClr val="FFFFFF"/>
                </a:solidFill>
                <a:latin typeface="DejaVu Sans"/>
                <a:hlinkClick r:id="rId2"/>
              </a:rPr>
              <a:t>Abrir recurso complementario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Descargar, imprimir y utilizar</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Hojas del estudiante y guía docente separadas; los botones web necesitan internet.</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6.º · Plan 6.2.3</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8</a:t>
            </a:r>
          </a:p>
        </p:txBody>
      </p:sp>
      <p:sp>
        <p:nvSpPr>
          <p:cNvPr id="9" name="Rectangle 8">
            <a:hlinkClick r:id="rId2"/>
          </p:cNvPr>
          <p:cNvSpPr/>
          <p:nvPr/>
        </p:nvSpPr>
        <p:spPr>
          <a:xfrm>
            <a:off x="502920" y="1581912"/>
            <a:ext cx="3867912" cy="484632"/>
          </a:xfrm>
          <a:prstGeom prst="rect">
            <a:avLst/>
          </a:prstGeom>
          <a:solidFill>
            <a:srgbClr val="0F6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12648" y="1673352"/>
            <a:ext cx="3648456" cy="329184"/>
          </a:xfrm>
          <a:prstGeom prst="rect">
            <a:avLst/>
          </a:prstGeom>
          <a:noFill/>
        </p:spPr>
        <p:txBody>
          <a:bodyPr wrap="none" lIns="0" rIns="0" tIns="0" bIns="0">
            <a:spAutoFit/>
          </a:bodyPr>
          <a:lstStyle/>
          <a:p>
            <a:pPr>
              <a:lnSpc>
                <a:spcPct val="115000"/>
              </a:lnSpc>
              <a:spcBef>
                <a:spcPts val="0"/>
              </a:spcBef>
              <a:spcAft>
                <a:spcPts val="0"/>
              </a:spcAft>
            </a:pPr>
            <a:r>
              <a:rPr sz="1300" b="1">
                <a:solidFill>
                  <a:srgbClr val="FFFFFF"/>
                </a:solidFill>
                <a:latin typeface="DejaVu Sans"/>
                <a:hlinkClick r:id="rId2"/>
              </a:rPr>
              <a:t>PDF del estudiante · 4 páginas</a:t>
            </a:r>
          </a:p>
        </p:txBody>
      </p:sp>
      <p:sp>
        <p:nvSpPr>
          <p:cNvPr id="11" name="Rectangle 10">
            <a:hlinkClick r:id="rId3"/>
          </p:cNvPr>
          <p:cNvSpPr/>
          <p:nvPr/>
        </p:nvSpPr>
        <p:spPr>
          <a:xfrm>
            <a:off x="4617720" y="1581912"/>
            <a:ext cx="3931920" cy="484632"/>
          </a:xfrm>
          <a:prstGeom prst="rect">
            <a:avLst/>
          </a:prstGeom>
          <a:solidFill>
            <a:srgbClr val="0F6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727448" y="1673352"/>
            <a:ext cx="3712463" cy="329184"/>
          </a:xfrm>
          <a:prstGeom prst="rect">
            <a:avLst/>
          </a:prstGeom>
          <a:noFill/>
        </p:spPr>
        <p:txBody>
          <a:bodyPr wrap="none" lIns="0" rIns="0" tIns="0" bIns="0">
            <a:spAutoFit/>
          </a:bodyPr>
          <a:lstStyle/>
          <a:p>
            <a:pPr>
              <a:lnSpc>
                <a:spcPct val="115000"/>
              </a:lnSpc>
              <a:spcBef>
                <a:spcPts val="0"/>
              </a:spcBef>
              <a:spcAft>
                <a:spcPts val="0"/>
              </a:spcAft>
            </a:pPr>
            <a:r>
              <a:rPr sz="1300" b="1">
                <a:solidFill>
                  <a:srgbClr val="FFFFFF"/>
                </a:solidFill>
                <a:latin typeface="DejaVu Sans"/>
                <a:hlinkClick r:id="rId3"/>
              </a:rPr>
              <a:t>Guía docente · 3 páginas</a:t>
            </a:r>
          </a:p>
        </p:txBody>
      </p:sp>
      <p:sp>
        <p:nvSpPr>
          <p:cNvPr id="13" name="TextBox 12"/>
          <p:cNvSpPr txBox="1"/>
          <p:nvPr/>
        </p:nvSpPr>
        <p:spPr>
          <a:xfrm>
            <a:off x="548640" y="2487168"/>
            <a:ext cx="8046720" cy="1463040"/>
          </a:xfrm>
          <a:prstGeom prst="rect">
            <a:avLst/>
          </a:prstGeom>
          <a:noFill/>
        </p:spPr>
        <p:txBody>
          <a:bodyPr wrap="none" lIns="0" rIns="0" tIns="0" bIns="0">
            <a:spAutoFit/>
          </a:bodyPr>
          <a:lstStyle/>
          <a:p>
            <a:pPr>
              <a:lnSpc>
                <a:spcPct val="115000"/>
              </a:lnSpc>
              <a:spcBef>
                <a:spcPts val="0"/>
              </a:spcBef>
              <a:spcAft>
                <a:spcPts val="0"/>
              </a:spcAft>
            </a:pPr>
            <a:r>
              <a:rPr sz="1900" b="0">
                <a:solidFill>
                  <a:srgbClr val="103B52"/>
                </a:solidFill>
                <a:latin typeface="DejaVu Sans"/>
              </a:rPr>
              <a:t>Imprima una copia por estudiante. Mantenga las respuestas en la</a:t>
            </a:r>
          </a:p>
          <a:p>
            <a:pPr>
              <a:lnSpc>
                <a:spcPct val="115000"/>
              </a:lnSpc>
              <a:spcBef>
                <a:spcPts val="0"/>
              </a:spcBef>
              <a:spcAft>
                <a:spcPts val="0"/>
              </a:spcAft>
            </a:pPr>
            <a:r>
              <a:rPr sz="1900" b="0">
                <a:solidFill>
                  <a:srgbClr val="103B52"/>
                </a:solidFill>
                <a:latin typeface="DejaVu Sans"/>
              </a:rPr>
              <a:t>guía del maestro. Para trabajar sin conexión, extraiga el paquete</a:t>
            </a:r>
          </a:p>
          <a:p>
            <a:pPr>
              <a:lnSpc>
                <a:spcPct val="115000"/>
              </a:lnSpc>
              <a:spcBef>
                <a:spcPts val="0"/>
              </a:spcBef>
              <a:spcAft>
                <a:spcPts val="0"/>
              </a:spcAft>
            </a:pPr>
            <a:r>
              <a:rPr sz="1900" b="0">
                <a:solidFill>
                  <a:srgbClr val="103B52"/>
                </a:solidFill>
                <a:latin typeface="DejaVu Sans"/>
              </a:rPr>
              <a:t>y abra directamente los PDF.</a:t>
            </a:r>
          </a:p>
        </p:txBody>
      </p:sp>
      <p:sp>
        <p:nvSpPr>
          <p:cNvPr id="14" name="Rectangle 13">
            <a:hlinkClick r:id="rId4"/>
          </p:cNvPr>
          <p:cNvSpPr/>
          <p:nvPr/>
        </p:nvSpPr>
        <p:spPr>
          <a:xfrm>
            <a:off x="548640" y="4133087"/>
            <a:ext cx="7772400" cy="484632"/>
          </a:xfrm>
          <a:prstGeom prst="rect">
            <a:avLst/>
          </a:prstGeom>
          <a:solidFill>
            <a:srgbClr val="0F6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8368" y="4224527"/>
            <a:ext cx="7552944" cy="329184"/>
          </a:xfrm>
          <a:prstGeom prst="rect">
            <a:avLst/>
          </a:prstGeom>
          <a:noFill/>
        </p:spPr>
        <p:txBody>
          <a:bodyPr wrap="none" lIns="0" rIns="0" tIns="0" bIns="0">
            <a:spAutoFit/>
          </a:bodyPr>
          <a:lstStyle/>
          <a:p>
            <a:pPr>
              <a:lnSpc>
                <a:spcPct val="115000"/>
              </a:lnSpc>
              <a:spcBef>
                <a:spcPts val="0"/>
              </a:spcBef>
              <a:spcAft>
                <a:spcPts val="0"/>
              </a:spcAft>
            </a:pPr>
            <a:r>
              <a:rPr sz="1300" b="1">
                <a:solidFill>
                  <a:srgbClr val="FFFFFF"/>
                </a:solidFill>
                <a:latin typeface="DejaVu Sans"/>
                <a:hlinkClick r:id="rId4"/>
              </a:rPr>
              <a:t>Abrir recursos de esta unidad y semana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Una situación nueva: respuesta individual</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Utilice la segunda hoja; compare el razonamiento con la primera producción.</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6.º · Plan 6.2.3</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9</a:t>
            </a:r>
          </a:p>
        </p:txBody>
      </p:sp>
      <p:sp>
        <p:nvSpPr>
          <p:cNvPr id="9" name="TextBox 8"/>
          <p:cNvSpPr txBox="1"/>
          <p:nvPr/>
        </p:nvSpPr>
        <p:spPr>
          <a:xfrm>
            <a:off x="502920" y="1508760"/>
            <a:ext cx="8138160" cy="1783080"/>
          </a:xfrm>
          <a:prstGeom prst="rect">
            <a:avLst/>
          </a:prstGeom>
          <a:noFill/>
        </p:spPr>
        <p:txBody>
          <a:bodyPr wrap="none" lIns="0" rIns="0" tIns="0" bIns="0">
            <a:spAutoFit/>
          </a:bodyPr>
          <a:lstStyle/>
          <a:p>
            <a:pPr>
              <a:lnSpc>
                <a:spcPct val="115000"/>
              </a:lnSpc>
              <a:spcBef>
                <a:spcPts val="0"/>
              </a:spcBef>
              <a:spcAft>
                <a:spcPts val="0"/>
              </a:spcAft>
            </a:pPr>
            <a:r>
              <a:rPr sz="1550" b="0">
                <a:solidFill>
                  <a:srgbClr val="103B52"/>
                </a:solidFill>
                <a:latin typeface="DejaVu Sans"/>
              </a:rPr>
              <a:t>Hoja 2 · Comprobación individual · Nombre: __________________</a:t>
            </a:r>
          </a:p>
          <a:p>
            <a:pPr>
              <a:lnSpc>
                <a:spcPct val="115000"/>
              </a:lnSpc>
              <a:spcBef>
                <a:spcPts val="0"/>
              </a:spcBef>
              <a:spcAft>
                <a:spcPts val="0"/>
              </a:spcAft>
            </a:pPr>
            <a:r>
              <a:rPr sz="1550" b="0">
                <a:solidFill>
                  <a:srgbClr val="103B52"/>
                </a:solidFill>
                <a:latin typeface="DejaVu Sans"/>
              </a:rPr>
              <a:t>Datos ficticios. Una segunda regla permite cerrar una etapa cuando se ha</a:t>
            </a:r>
          </a:p>
          <a:p>
            <a:pPr>
              <a:lnSpc>
                <a:spcPct val="115000"/>
              </a:lnSpc>
              <a:spcBef>
                <a:spcPts val="0"/>
              </a:spcBef>
              <a:spcAft>
                <a:spcPts val="0"/>
              </a:spcAft>
            </a:pPr>
            <a:r>
              <a:rPr sz="1550" b="0">
                <a:solidFill>
                  <a:srgbClr val="103B52"/>
                </a:solidFill>
                <a:latin typeface="DejaVu Sans"/>
              </a:rPr>
              <a:t>organizado al menos 0.68 del material de cada colección. D tiene 27 elementos</a:t>
            </a:r>
          </a:p>
          <a:p>
            <a:pPr>
              <a:lnSpc>
                <a:spcPct val="115000"/>
              </a:lnSpc>
              <a:spcBef>
                <a:spcPts val="0"/>
              </a:spcBef>
              <a:spcAft>
                <a:spcPts val="0"/>
              </a:spcAft>
            </a:pPr>
            <a:r>
              <a:rPr sz="1550" b="0">
                <a:solidFill>
                  <a:srgbClr val="103B52"/>
                </a:solidFill>
                <a:latin typeface="DejaVu Sans"/>
              </a:rPr>
              <a:t>organizados de 40; E informa 0.70; F informa 68%. Decide qué colecciones</a:t>
            </a:r>
          </a:p>
          <a:p>
            <a:pPr>
              <a:lnSpc>
                <a:spcPct val="115000"/>
              </a:lnSpc>
              <a:spcBef>
                <a:spcPts val="0"/>
              </a:spcBef>
              <a:spcAft>
                <a:spcPts val="0"/>
              </a:spcAft>
            </a:pPr>
            <a:r>
              <a:rPr sz="1550" b="0">
                <a:solidFill>
                  <a:srgbClr val="103B52"/>
                </a:solidFill>
                <a:latin typeface="DejaVu Sans"/>
              </a:rPr>
              <a:t>cumplen. Conserva 0.675 exactamente: no redondees antes de comparar.</a:t>
            </a:r>
          </a:p>
          <a:p>
            <a:pPr>
              <a:lnSpc>
                <a:spcPct val="115000"/>
              </a:lnSpc>
              <a:spcBef>
                <a:spcPts val="0"/>
              </a:spcBef>
              <a:spcAft>
                <a:spcPts val="0"/>
              </a:spcAft>
            </a:pPr>
            <a:r>
              <a:rPr sz="1550" b="0">
                <a:solidFill>
                  <a:srgbClr val="103B52"/>
                </a:solidFill>
                <a:latin typeface="DejaVu Sans"/>
              </a:rPr>
              <a:t>Equivalencias y modelo: _________________________________________________________</a:t>
            </a:r>
          </a:p>
          <a:p>
            <a:pPr>
              <a:lnSpc>
                <a:spcPct val="115000"/>
              </a:lnSpc>
              <a:spcBef>
                <a:spcPts val="0"/>
              </a:spcBef>
              <a:spcAft>
                <a:spcPts val="0"/>
              </a:spcAft>
            </a:pPr>
            <a:r>
              <a:rPr sz="1550" b="0">
                <a:solidFill>
                  <a:srgbClr val="103B52"/>
                </a:solidFill>
                <a:latin typeface="DejaVu Sans"/>
              </a:rPr>
              <a:t>Decisión justificada: ____________________________________________________________</a:t>
            </a:r>
          </a:p>
        </p:txBody>
      </p:sp>
      <p:sp>
        <p:nvSpPr>
          <p:cNvPr id="10" name="TextBox 9"/>
          <p:cNvSpPr txBox="1"/>
          <p:nvPr/>
        </p:nvSpPr>
        <p:spPr>
          <a:xfrm>
            <a:off x="502920" y="3474720"/>
            <a:ext cx="8138160" cy="1097280"/>
          </a:xfrm>
          <a:prstGeom prst="rect">
            <a:avLst/>
          </a:prstGeom>
          <a:noFill/>
        </p:spPr>
        <p:txBody>
          <a:bodyPr wrap="none" lIns="0" rIns="0" tIns="0" bIns="0">
            <a:spAutoFit/>
          </a:bodyPr>
          <a:lstStyle/>
          <a:p>
            <a:pPr>
              <a:lnSpc>
                <a:spcPct val="115000"/>
              </a:lnSpc>
              <a:spcBef>
                <a:spcPts val="0"/>
              </a:spcBef>
              <a:spcAft>
                <a:spcPts val="0"/>
              </a:spcAft>
            </a:pPr>
            <a:r>
              <a:rPr sz="1250" b="0">
                <a:solidFill>
                  <a:srgbClr val="103B52"/>
                </a:solidFill>
                <a:latin typeface="DejaVu Sans"/>
              </a:rPr>
              <a:t>Convierte D, E, F y el umbral a fracción, decimal y porciento. No redondees D. Trabajo:</a:t>
            </a:r>
          </a:p>
          <a:p>
            <a:pPr>
              <a:lnSpc>
                <a:spcPct val="115000"/>
              </a:lnSpc>
              <a:spcBef>
                <a:spcPts val="0"/>
              </a:spcBef>
              <a:spcAft>
                <a:spcPts val="0"/>
              </a:spcAft>
            </a:pPr>
            <a:r>
              <a:rPr sz="1250" b="0">
                <a:solidFill>
                  <a:srgbClr val="103B52"/>
                </a:solidFill>
                <a:latin typeface="DejaVu Sans"/>
              </a:rPr>
              <a:t>____________________</a:t>
            </a:r>
          </a:p>
          <a:p>
            <a:pPr>
              <a:lnSpc>
                <a:spcPct val="115000"/>
              </a:lnSpc>
              <a:spcBef>
                <a:spcPts val="0"/>
              </a:spcBef>
              <a:spcAft>
                <a:spcPts val="0"/>
              </a:spcAft>
            </a:pPr>
            <a:r>
              <a:rPr sz="1250" b="0">
                <a:solidFill>
                  <a:srgbClr val="103B52"/>
                </a:solidFill>
                <a:latin typeface="DejaVu Sans"/>
              </a:rPr>
              <a:t>Ubica las tres proporciones y el umbral en una escala común; señala cuáles coinciden y cuáles no.</a:t>
            </a:r>
          </a:p>
          <a:p>
            <a:pPr>
              <a:lnSpc>
                <a:spcPct val="115000"/>
              </a:lnSpc>
              <a:spcBef>
                <a:spcPts val="0"/>
              </a:spcBef>
              <a:spcAft>
                <a:spcPts val="0"/>
              </a:spcAft>
            </a:pPr>
            <a:r>
              <a:rPr sz="1250" b="0">
                <a:solidFill>
                  <a:srgbClr val="103B52"/>
                </a:solidFill>
                <a:latin typeface="DejaVu Sans"/>
              </a:rPr>
              <a:t>Trabajo: ____________________</a:t>
            </a:r>
          </a:p>
          <a:p>
            <a:pPr>
              <a:lnSpc>
                <a:spcPct val="115000"/>
              </a:lnSpc>
              <a:spcBef>
                <a:spcPts val="0"/>
              </a:spcBef>
              <a:spcAft>
                <a:spcPts val="0"/>
              </a:spcAft>
            </a:pPr>
            <a:r>
              <a:rPr sz="1250" b="0">
                <a:solidFill>
                  <a:srgbClr val="103B52"/>
                </a:solidFill>
                <a:latin typeface="DejaVu Sans"/>
              </a:rPr>
              <a:t>¿Qué colecciones pueden cerrar la etapa? Justifica cada decisión, incluido el caso que coincide con el</a:t>
            </a:r>
          </a:p>
          <a:p>
            <a:pPr>
              <a:lnSpc>
                <a:spcPct val="115000"/>
              </a:lnSpc>
              <a:spcBef>
                <a:spcPts val="0"/>
              </a:spcBef>
              <a:spcAft>
                <a:spcPts val="0"/>
              </a:spcAft>
            </a:pPr>
            <a:r>
              <a:rPr sz="1250" b="0">
                <a:solidFill>
                  <a:srgbClr val="103B52"/>
                </a:solidFill>
                <a:latin typeface="DejaVu Sans"/>
              </a:rPr>
              <a:t>umbral. Respuesta: ____________________</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9144000" cy="51435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9144000" cy="758952"/>
          </a:xfrm>
          <a:prstGeom prst="rect">
            <a:avLst/>
          </a:prstGeom>
          <a:solidFill>
            <a:srgbClr val="103B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320040" y="91440"/>
            <a:ext cx="8503920" cy="594360"/>
          </a:xfrm>
          <a:prstGeom prst="rect">
            <a:avLst/>
          </a:prstGeom>
          <a:noFill/>
        </p:spPr>
        <p:txBody>
          <a:bodyPr wrap="none" lIns="0" rIns="0" tIns="0" bIns="0">
            <a:spAutoFit/>
          </a:bodyPr>
          <a:lstStyle/>
          <a:p>
            <a:pPr>
              <a:lnSpc>
                <a:spcPct val="115000"/>
              </a:lnSpc>
              <a:spcBef>
                <a:spcPts val="0"/>
              </a:spcBef>
              <a:spcAft>
                <a:spcPts val="0"/>
              </a:spcAft>
            </a:pPr>
            <a:r>
              <a:rPr sz="2100" b="1">
                <a:solidFill>
                  <a:srgbClr val="FFFFFF"/>
                </a:solidFill>
                <a:latin typeface="DejaVu Sans"/>
              </a:rPr>
              <a:t>Fuentes, alcance y revisión docente</a:t>
            </a:r>
          </a:p>
        </p:txBody>
      </p:sp>
      <p:sp>
        <p:nvSpPr>
          <p:cNvPr id="5" name="TextBox 4"/>
          <p:cNvSpPr txBox="1"/>
          <p:nvPr/>
        </p:nvSpPr>
        <p:spPr>
          <a:xfrm>
            <a:off x="365760" y="914400"/>
            <a:ext cx="8412480" cy="457200"/>
          </a:xfrm>
          <a:prstGeom prst="rect">
            <a:avLst/>
          </a:prstGeom>
          <a:noFill/>
        </p:spPr>
        <p:txBody>
          <a:bodyPr wrap="none" lIns="0" rIns="0" tIns="0" bIns="0">
            <a:spAutoFit/>
          </a:bodyPr>
          <a:lstStyle/>
          <a:p>
            <a:pPr>
              <a:lnSpc>
                <a:spcPct val="115000"/>
              </a:lnSpc>
              <a:spcBef>
                <a:spcPts val="0"/>
              </a:spcBef>
              <a:spcAft>
                <a:spcPts val="0"/>
              </a:spcAft>
            </a:pPr>
            <a:r>
              <a:rPr sz="1200" b="0">
                <a:solidFill>
                  <a:srgbClr val="526979"/>
                </a:solidFill>
                <a:latin typeface="DejaVu Sans"/>
              </a:rPr>
              <a:t>Plan 6.2.3 · Autoría del complemento: PAM</a:t>
            </a:r>
          </a:p>
        </p:txBody>
      </p:sp>
      <p:sp>
        <p:nvSpPr>
          <p:cNvPr id="6" name="Rectangle 5"/>
          <p:cNvSpPr/>
          <p:nvPr/>
        </p:nvSpPr>
        <p:spPr>
          <a:xfrm>
            <a:off x="320040" y="4754880"/>
            <a:ext cx="8503920" cy="18288"/>
          </a:xfrm>
          <a:prstGeom prst="rect">
            <a:avLst/>
          </a:prstGeom>
          <a:solidFill>
            <a:srgbClr val="C99C2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65760" y="4855464"/>
            <a:ext cx="7955279"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Complemento PAM · 6.º · Plan 6.2.3</a:t>
            </a:r>
          </a:p>
        </p:txBody>
      </p:sp>
      <p:sp>
        <p:nvSpPr>
          <p:cNvPr id="8" name="TextBox 7"/>
          <p:cNvSpPr txBox="1"/>
          <p:nvPr/>
        </p:nvSpPr>
        <p:spPr>
          <a:xfrm>
            <a:off x="8485632" y="4855464"/>
            <a:ext cx="365760" cy="182880"/>
          </a:xfrm>
          <a:prstGeom prst="rect">
            <a:avLst/>
          </a:prstGeom>
          <a:noFill/>
        </p:spPr>
        <p:txBody>
          <a:bodyPr wrap="none" lIns="0" rIns="0" tIns="0" bIns="0">
            <a:spAutoFit/>
          </a:bodyPr>
          <a:lstStyle/>
          <a:p>
            <a:pPr>
              <a:lnSpc>
                <a:spcPct val="115000"/>
              </a:lnSpc>
              <a:spcBef>
                <a:spcPts val="0"/>
              </a:spcBef>
              <a:spcAft>
                <a:spcPts val="0"/>
              </a:spcAft>
            </a:pPr>
            <a:r>
              <a:rPr sz="800" b="0">
                <a:solidFill>
                  <a:srgbClr val="526979"/>
                </a:solidFill>
                <a:latin typeface="DejaVu Sans"/>
              </a:rPr>
              <a:t>10</a:t>
            </a:r>
          </a:p>
        </p:txBody>
      </p:sp>
      <p:sp>
        <p:nvSpPr>
          <p:cNvPr id="9" name="TextBox 8"/>
          <p:cNvSpPr txBox="1"/>
          <p:nvPr/>
        </p:nvSpPr>
        <p:spPr>
          <a:xfrm>
            <a:off x="502920" y="1499616"/>
            <a:ext cx="8138160" cy="2651760"/>
          </a:xfrm>
          <a:prstGeom prst="rect">
            <a:avLst/>
          </a:prstGeom>
          <a:noFill/>
        </p:spPr>
        <p:txBody>
          <a:bodyPr wrap="none" lIns="0" rIns="0" tIns="0" bIns="0">
            <a:spAutoFit/>
          </a:bodyPr>
          <a:lstStyle/>
          <a:p>
            <a:pPr>
              <a:lnSpc>
                <a:spcPct val="115000"/>
              </a:lnSpc>
              <a:spcBef>
                <a:spcPts val="0"/>
              </a:spcBef>
              <a:spcAft>
                <a:spcPts val="0"/>
              </a:spcAft>
            </a:pPr>
            <a:r>
              <a:rPr sz="1600" b="0">
                <a:solidFill>
                  <a:srgbClr val="103B52"/>
                </a:solidFill>
                <a:latin typeface="DejaVu Sans"/>
              </a:rPr>
              <a:t>6.N.5.3: demostrar y convertir equivalencias entre fracción, decimal y</a:t>
            </a:r>
          </a:p>
          <a:p>
            <a:pPr>
              <a:lnSpc>
                <a:spcPct val="115000"/>
              </a:lnSpc>
              <a:spcBef>
                <a:spcPts val="0"/>
              </a:spcBef>
              <a:spcAft>
                <a:spcPts val="0"/>
              </a:spcAft>
            </a:pPr>
            <a:r>
              <a:rPr sz="1600" b="0">
                <a:solidFill>
                  <a:srgbClr val="103B52"/>
                </a:solidFill>
                <a:latin typeface="DejaVu Sans"/>
              </a:rPr>
              <a:t>porciento en un contexto. Incluye un decimal finito de tres posiciones en la</a:t>
            </a:r>
          </a:p>
          <a:p>
            <a:pPr>
              <a:lnSpc>
                <a:spcPct val="115000"/>
              </a:lnSpc>
              <a:spcBef>
                <a:spcPts val="0"/>
              </a:spcBef>
              <a:spcAft>
                <a:spcPts val="0"/>
              </a:spcAft>
            </a:pPr>
            <a:r>
              <a:rPr sz="1600" b="0">
                <a:solidFill>
                  <a:srgbClr val="103B52"/>
                </a:solidFill>
                <a:latin typeface="DejaVu Sans"/>
              </a:rPr>
              <a:t>transferencia para evitar redondeos prematuros. No se atribuye al paquete</a:t>
            </a:r>
          </a:p>
          <a:p>
            <a:pPr>
              <a:lnSpc>
                <a:spcPct val="115000"/>
              </a:lnSpc>
              <a:spcBef>
                <a:spcPts val="0"/>
              </a:spcBef>
              <a:spcAft>
                <a:spcPts val="0"/>
              </a:spcAft>
            </a:pPr>
            <a:r>
              <a:rPr sz="1600" b="0">
                <a:solidFill>
                  <a:srgbClr val="103B52"/>
                </a:solidFill>
                <a:latin typeface="DejaVu Sans"/>
              </a:rPr>
              <a:t>cobertura de todos los problemas de porcentaje.</a:t>
            </a:r>
          </a:p>
          <a:p>
            <a:pPr>
              <a:lnSpc>
                <a:spcPct val="115000"/>
              </a:lnSpc>
              <a:spcBef>
                <a:spcPts val="0"/>
              </a:spcBef>
              <a:spcAft>
                <a:spcPts val="0"/>
              </a:spcAft>
            </a:pPr>
            <a:r>
              <a:rPr sz="1600" b="0">
                <a:solidFill>
                  <a:srgbClr val="103B52"/>
                </a:solidFill>
                <a:latin typeface="DejaVu Sans"/>
              </a:rPr>
              <a:t>Los datos del reto y sus modelos son ficticios y originales de PAM. El material</a:t>
            </a:r>
          </a:p>
          <a:p>
            <a:pPr>
              <a:lnSpc>
                <a:spcPct val="115000"/>
              </a:lnSpc>
              <a:spcBef>
                <a:spcPts val="0"/>
              </a:spcBef>
              <a:spcAft>
                <a:spcPts val="0"/>
              </a:spcAft>
            </a:pPr>
            <a:r>
              <a:rPr sz="1600" b="0">
                <a:solidFill>
                  <a:srgbClr val="103B52"/>
                </a:solidFill>
                <a:latin typeface="DejaVu Sans"/>
              </a:rPr>
              <a:t>oficial del DE se consulta por separado. Ajuste al avance del grupo.</a:t>
            </a:r>
          </a:p>
        </p:txBody>
      </p:sp>
      <p:sp>
        <p:nvSpPr>
          <p:cNvPr id="10" name="Rectangle 9">
            <a:hlinkClick r:id="rId2"/>
          </p:cNvPr>
          <p:cNvSpPr/>
          <p:nvPr/>
        </p:nvSpPr>
        <p:spPr>
          <a:xfrm>
            <a:off x="548640" y="4133087"/>
            <a:ext cx="7772400" cy="484632"/>
          </a:xfrm>
          <a:prstGeom prst="rect">
            <a:avLst/>
          </a:prstGeom>
          <a:solidFill>
            <a:srgbClr val="0F6D9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58368" y="4224527"/>
            <a:ext cx="7552944" cy="329184"/>
          </a:xfrm>
          <a:prstGeom prst="rect">
            <a:avLst/>
          </a:prstGeom>
          <a:noFill/>
        </p:spPr>
        <p:txBody>
          <a:bodyPr wrap="none" lIns="0" rIns="0" tIns="0" bIns="0">
            <a:spAutoFit/>
          </a:bodyPr>
          <a:lstStyle/>
          <a:p>
            <a:pPr>
              <a:lnSpc>
                <a:spcPct val="115000"/>
              </a:lnSpc>
              <a:spcBef>
                <a:spcPts val="0"/>
              </a:spcBef>
              <a:spcAft>
                <a:spcPts val="0"/>
              </a:spcAft>
            </a:pPr>
            <a:r>
              <a:rPr sz="1300" b="1">
                <a:solidFill>
                  <a:srgbClr val="FFFFFF"/>
                </a:solidFill>
                <a:latin typeface="DejaVu Sans"/>
                <a:hlinkClick r:id="rId2"/>
              </a:rPr>
              <a:t>Carpeta oficial del 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