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Lst>
  <p:sldSz cx="9144000" cy="51435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calcular, pida una predicción de la decisión. 5.A.4.1: extender y crear patrones de figuras, números y símbolos; explicar la regla de crecimiento y una unidad de repetición. No exige fórmulas algebraicas ni patrones cuadráticos. Papel cuadriculado, lápiz y 25 cuadrados recortados por pareja, opcionales. Para la transferencia basta dibujar los símbolos. La exploración NRICH requiere papel cuadriculado; está en inglés y dirigida a 11–14 años: el docente traduce y limita la exploración a la primera sucesión de crecimiento lineal.</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Este modelo no sustituye la construcción del estudiante. Un equipo diseña un emblema ficticio con cuadrados de papel. Siempre tiene un cuadrado central y tres brazos separados: uno hacia arriba, otro hacia la izquierda y otro hacia la derecha. En la etapa 1 cada brazo tiene un cuadrado adicional al central. En cada etapa siguiente se añade un cuadrado al extremo de cada brazo. Las etapas sustituyen a las anteriores: se construye solamente el emblema final. Hay 25 cuadrados disponibles y se desea construir la etapa más avanzada posible. Dibuja las etapas 3 y 4. Completa los totales de las etapas 1 a 7 y explica la regla de crecimiento. ¿Qué etapa es la más avanzada que puede construirse con 25 cuadrados? Comprueba también la etapa siguiente. Crea una regla verbal que permita hallar el total de una etapa sin dibujar todas las anteriores. Úsala para verificar tu decisión.</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Recoja ideas antes de mostrar respuestas. Totales de las etapas 1 a 7: 4, 7, 10, 13, 16, 19 y 22. Las etapas 3 y 4 tienen tres y cuatro cuadrados por brazo, respectivamente, además del centro único. Cada paso añade 3. La etapa 8 usa 25 cuadrados y no sobra ninguno. La etapa 9 requiere 28, por lo que faltan 3; la etapa máxima es la 8. Regla posible: multiplicar el número de etapa por tres y añadir el centro. Para la etapa 8: 3×8+1=25. También es válido empezar en 4 y sumar 3 siete veces.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Guía para el docente: Totales de las etapas 1 a 7: 4, 7, 10, 13, 16, 19 y 22. Las etapas 3 y 4 tienen tres y cuatro cuadrados por brazo, respectivamente, además del centro único. Cada paso añade 3. La etapa 8 usa 25 cuadrados y no sobra ninguno. La etapa 9 requiere 28, por lo que faltan 3; la etapa máxima es la 8. Regla posible: multiplicar el número de etapa por tres y añadir el centro. Para la etapa 8: 3×8+1=25. También es válido empezar en 4 y sumar 3 siete veces.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Apoyos específicos, no una receta única. Si cuenta tres centros, rodee el único cuadrado compartido y cuente después exclusivamente los cuadrados de los brazos. Si multiplica la etapa por cuatro, compare las etapas 1 y 2: el centro no crece y solo hay tres extremos que reciben un cuadrado. Si suma los totales de todas las etapas, relea que se construye únicamente el emblema final y reutilice las mismas piezas al cambiar de etapa. Si identifica un bloque de tres símbolos, encierre las posiciones 1–4 y 5–8: ambos bloques deben coincidir completos. Si cree que 18 posiciones requieren cuatro bloques y medio con cantidades fraccionarias de símbolos, dibuje las posiciones 17 y 18 y añada sus símbolos uno por uno. Evidencia individual: use la segunda hoja para decidir el apoyo siguiente.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ejemplo es original de PAM y se distingue de la tarea. Un patrón distinto comienza con 6 fichas y aumenta 4 por etapa. Etapas 1, 2, 3 y 4: 6, 10, 14 y 18. Para llegar a la etapa 4 se realizan tres aumentos: 6+3×4=18. Con 20 fichas se puede hacer la etapa 4 y sobran 2; la etapa 5 requiere 22. Comprobar la siguiente etapa justifica el máximo. Extensión: ## Complemento original: diez diapositivas</a:t>
            </a:r>
          </a:p>
          <a:p>
            <a:r>
              <a:t>1. **La etapa más avanzada.** Presente los 25 cuadrados y la regla de los tres brazos. Aclare que solo se construirá una etapa final.</a:t>
            </a:r>
          </a:p>
          <a:p>
            <a:r>
              <a:t>2. **Lo que permanece.** Identifique el cuadrado central único y los tres brazos separados. El centro no se cuenta otra vez en cada brazo.</a:t>
            </a:r>
          </a:p>
          <a:p>
            <a:r>
              <a:t>3. **Leer los primeros modelos.** Muestre las etapas 1 y 2: una tiene un cuadrado por brazo y otra dos. Solicite contar sin revelar la tabla completa.</a:t>
            </a:r>
          </a:p>
          <a:p>
            <a:r>
              <a:t>4. **De figura a tabla.** Registre etapas 1, 2 y 3. Pida explicar qué se añade al pasar de una a otra.</a:t>
            </a:r>
          </a:p>
          <a:p>
            <a:r>
              <a:t>5. **Extender con una regla.** Cada nueva etapa añade tres cuadrados. Solicite completar hasta la etapa 7 y anticipar las etapas 8 y 9.</a:t>
            </a:r>
          </a:p>
          <a:p>
            <a:r>
              <a:t>6. **Ejemplo distinto.** Un patrón empieza en 6 fichas y añade 4 por etapa: 6, 10, 14, 18. Explique que cuatro etapas implican tres aumentos desde la primera.</a:t>
            </a:r>
          </a:p>
          <a:p>
            <a:r>
              <a:t>7. **Examinar un error.** Discuta por qué contar tres centros produce una cantidad excesiva. Marque el centro una sola vez en el modelo.</a:t>
            </a:r>
          </a:p>
          <a:p>
            <a:r>
              <a:t>8. **Decisión comprobada.** Después del trabajo, revele etapa 8: 25 cuadrados; etapa 9: 28. Compare ambas con los materiales disponibles.</a:t>
            </a:r>
          </a:p>
          <a:p>
            <a:r>
              <a:t>9. **Un patrón que se repite.** Presente individualmente la tira círculo–triángulo–triángulo–cuadrado y el inventario disponible. Pida elegir 16 o 18 posiciones.</a:t>
            </a:r>
          </a:p>
          <a:p>
            <a:r>
              <a:t>10. **Crear y comunicar.** Cada estudiante inventa un bloque distinto de cuatro símbolos, dibuja dos repeticiones y explica cómo predecir la posición 10. Explore después la primera sucesión de Growing Surprises.</a:t>
            </a:r>
          </a:p>
          <a:p/>
          <a:p>
            <a:r>
              <a:t>## Guía docente separada</a:t>
            </a:r>
          </a:p>
          <a:p>
            <a:r>
              <a:t>Objetivo: extender patrones a partir de una regla explícita y usar las cantidades para decidir. En la Sala de Clases, haga construir dos etapas antes de completar la tabla. Distinga el total de una etapa del material acumulado si se construyeran todas; este reto pide solo la etapa final. Reserve solution y transfer_solution para la guía. Valore: conteo sin duplicar el centro, incremento constante de tres, comprobación de la etapa siguiente y uso del bloque completo en la transferencia. En la creación final acepte cualquier bloque de cuatro símbolos cuya repetición y posición 10 sean coherentes.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https://nrich.maths.org/problems/growing-surprises 5.A.4.1: extender y crear patrones de figuras, números y símbolos; explicar la regla de crecimiento y una unidad de repetición. No exige fórmulas algebraicas ni patrones cuadráticos. Acceso y pertinencia deben revisarse de nuevo antes de reutilizar en otro año.</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Papel cuadriculado, lápiz y 25 cuadrados recortados por pareja, opcionales. Para la transferencia basta dibujar los símbolos. La exploración NRICH requiere papel cuadriculado; está en inglés y dirigida a 11–14 años: el docente traduce y limita la exploración a la primera sucesión de crecimiento lineal. Dos sesiones de 30 minutos durante el 2–6 de noviembre, ajustables a EPA/CAF. Primera: construir, extender y decidir. Segunda: contrastar reglas y resolver individualmente la tira de símbolos. Los enlaces de descarga web requieren internet; el ZIP conserva copias locales.</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 mostrar estas respuestas al recoger la producción: Primeras ocho posiciones: círculo, triángulo, triángulo, cuadrado, círculo, triángulo, triángulo, cuadrado. La posición 18 es un triángulo: después de 16 posiciones se inicia otro bloque. Las 18 posiciones requieren 5 círculos, 9 triángulos y 4 cuadrados. Falta 1 triángulo; hay círculos suficientes y sobra 1 cuadrado. Debe elegirse la tira de 16: cuatro bloques requieren 4 círculos, 8 triángulos y 4 cuadrados. Sobran 1 círculo y 1 cuadrado; no sobran triángulos. Si cuenta tres centros, rodee el único cuadrado compartido y cuente después exclusivamente los cuadrados de los brazos. Si multiplica la etapa por cuatro, compare las etapas 1 y 2: el centro no crece y solo hay tres extremos que reciben un cuadrado. Si suma los totales de todas las etapas, relea que se construye únicamente el emblema final y reutilice las mismas piezas al cambiar de etapa. Si identifica un bloque de tres símbolos, encierre las posiciones 1–4 y 5–8: ambos bloques deben coincidir completos. Si cree que 18 posiciones requieren cuatro bloques y medio con cantidades fraccionarias de símbolos, dibuje las posiciones 17 y 18 y añada sus símbolos uno por uno.</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 Creado por Prof. Jesús J. Bonilla López - Facilitador Docente de Matemáticas. Plan de consulta: 5.3.1. Las fechas del plan están en blanco. No se afirma una fecha oficial. Los complementos permanecen separados del original del DE.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nrich.maths.org/problems/growing-surprises" TargetMode="Externa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pam.bonillaapps.com/actividades-semiconcretas/emblema-de-tres-brazos/estudiante.pdf" TargetMode="External"/><Relationship Id="rId3" Type="http://schemas.openxmlformats.org/officeDocument/2006/relationships/hyperlink" Target="https://pam.bonillaapps.com/actividades-semiconcretas/emblema-de-tres-brazos/docente.pdf" TargetMode="External"/><Relationship Id="rId4" Type="http://schemas.openxmlformats.org/officeDocument/2006/relationships/hyperlink" Target="https://pam.bonillaapps.com/recursos-por-semana/5to/unidad-3/semana-1/" TargetMode="Externa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eprgov.sharepoint.com/:f:/s/Currculo-ServiciosAcadmicos-365Group/IgBWOfgW1TDfTJcvW0OEb1H8AX3WT4CH7WZovjR2iylKl-s?e=HEY0Kc" TargetMode="External"/><Relationship Id="rId3" Type="http://schemas.openxmlformats.org/officeDocument/2006/relationships/notesSlide" Target="../notesSlides/notesSlide10.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9144000" cy="758952"/>
          </a:xfrm>
          <a:prstGeom prst="rect">
            <a:avLst/>
          </a:prstGeom>
          <a:solidFill>
            <a:srgbClr val="103B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320040" y="91440"/>
            <a:ext cx="8503920" cy="594360"/>
          </a:xfrm>
          <a:prstGeom prst="rect">
            <a:avLst/>
          </a:prstGeom>
          <a:noFill/>
        </p:spPr>
        <p:txBody>
          <a:bodyPr wrap="none" lIns="0" rIns="0" tIns="0" bIns="0">
            <a:spAutoFit/>
          </a:bodyPr>
          <a:lstStyle/>
          <a:p>
            <a:pPr>
              <a:lnSpc>
                <a:spcPct val="115000"/>
              </a:lnSpc>
              <a:spcBef>
                <a:spcPts val="0"/>
              </a:spcBef>
              <a:spcAft>
                <a:spcPts val="0"/>
              </a:spcAft>
            </a:pPr>
            <a:r>
              <a:rPr sz="2100" b="1">
                <a:solidFill>
                  <a:srgbClr val="FFFFFF"/>
                </a:solidFill>
                <a:latin typeface="DejaVu Sans"/>
              </a:rPr>
              <a:t>Un emblema que crece sin perder su regla</a:t>
            </a:r>
          </a:p>
        </p:txBody>
      </p:sp>
      <p:sp>
        <p:nvSpPr>
          <p:cNvPr id="5" name="TextBox 4"/>
          <p:cNvSpPr txBox="1"/>
          <p:nvPr/>
        </p:nvSpPr>
        <p:spPr>
          <a:xfrm>
            <a:off x="365760" y="914400"/>
            <a:ext cx="8412480" cy="457200"/>
          </a:xfrm>
          <a:prstGeom prst="rect">
            <a:avLst/>
          </a:prstGeom>
          <a:noFill/>
        </p:spPr>
        <p:txBody>
          <a:bodyPr wrap="none" lIns="0" rIns="0" tIns="0" bIns="0">
            <a:spAutoFit/>
          </a:bodyPr>
          <a:lstStyle/>
          <a:p>
            <a:pPr>
              <a:lnSpc>
                <a:spcPct val="115000"/>
              </a:lnSpc>
              <a:spcBef>
                <a:spcPts val="0"/>
              </a:spcBef>
              <a:spcAft>
                <a:spcPts val="0"/>
              </a:spcAft>
            </a:pPr>
            <a:r>
              <a:rPr sz="1200" b="0">
                <a:solidFill>
                  <a:srgbClr val="526979"/>
                </a:solidFill>
                <a:latin typeface="DejaVu Sans"/>
              </a:rPr>
              <a:t>Problema contextualizado · 5.A.4.1</a:t>
            </a:r>
          </a:p>
        </p:txBody>
      </p:sp>
      <p:sp>
        <p:nvSpPr>
          <p:cNvPr id="6" name="Rectangle 5"/>
          <p:cNvSpPr/>
          <p:nvPr/>
        </p:nvSpPr>
        <p:spPr>
          <a:xfrm>
            <a:off x="320040" y="4754880"/>
            <a:ext cx="8503920" cy="18288"/>
          </a:xfrm>
          <a:prstGeom prst="rect">
            <a:avLst/>
          </a:prstGeom>
          <a:solidFill>
            <a:srgbClr val="C99C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65760" y="4855464"/>
            <a:ext cx="7955279"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Complemento PAM · 5.º · Plan 5.3.1</a:t>
            </a:r>
          </a:p>
        </p:txBody>
      </p:sp>
      <p:sp>
        <p:nvSpPr>
          <p:cNvPr id="8" name="TextBox 7"/>
          <p:cNvSpPr txBox="1"/>
          <p:nvPr/>
        </p:nvSpPr>
        <p:spPr>
          <a:xfrm>
            <a:off x="8485632" y="4855464"/>
            <a:ext cx="365760"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1</a:t>
            </a:r>
          </a:p>
        </p:txBody>
      </p:sp>
      <p:sp>
        <p:nvSpPr>
          <p:cNvPr id="9" name="TextBox 8"/>
          <p:cNvSpPr txBox="1"/>
          <p:nvPr/>
        </p:nvSpPr>
        <p:spPr>
          <a:xfrm>
            <a:off x="457200" y="1600200"/>
            <a:ext cx="8229600" cy="2377440"/>
          </a:xfrm>
          <a:prstGeom prst="rect">
            <a:avLst/>
          </a:prstGeom>
          <a:noFill/>
        </p:spPr>
        <p:txBody>
          <a:bodyPr wrap="none" lIns="0" rIns="0" tIns="0" bIns="0">
            <a:spAutoFit/>
          </a:bodyPr>
          <a:lstStyle/>
          <a:p>
            <a:pPr>
              <a:lnSpc>
                <a:spcPct val="115000"/>
              </a:lnSpc>
              <a:spcBef>
                <a:spcPts val="0"/>
              </a:spcBef>
              <a:spcAft>
                <a:spcPts val="0"/>
              </a:spcAft>
            </a:pPr>
            <a:r>
              <a:rPr sz="2000" b="0">
                <a:solidFill>
                  <a:srgbClr val="103B52"/>
                </a:solidFill>
                <a:latin typeface="DejaVu Sans"/>
              </a:rPr>
              <a:t>Un equipo diseña un emblema ficticio con cuadrados de papel.</a:t>
            </a:r>
          </a:p>
          <a:p>
            <a:pPr>
              <a:lnSpc>
                <a:spcPct val="115000"/>
              </a:lnSpc>
              <a:spcBef>
                <a:spcPts val="0"/>
              </a:spcBef>
              <a:spcAft>
                <a:spcPts val="0"/>
              </a:spcAft>
            </a:pPr>
            <a:r>
              <a:rPr sz="2000" b="0">
                <a:solidFill>
                  <a:srgbClr val="103B52"/>
                </a:solidFill>
                <a:latin typeface="DejaVu Sans"/>
              </a:rPr>
              <a:t>Siempre tiene un cuadrado central y tres brazos separados: uno</a:t>
            </a:r>
          </a:p>
          <a:p>
            <a:pPr>
              <a:lnSpc>
                <a:spcPct val="115000"/>
              </a:lnSpc>
              <a:spcBef>
                <a:spcPts val="0"/>
              </a:spcBef>
              <a:spcAft>
                <a:spcPts val="0"/>
              </a:spcAft>
            </a:pPr>
            <a:r>
              <a:rPr sz="2000" b="0">
                <a:solidFill>
                  <a:srgbClr val="103B52"/>
                </a:solidFill>
                <a:latin typeface="DejaVu Sans"/>
              </a:rPr>
              <a:t>hacia arriba, otro hacia la izquierda y otro hacia la derecha. En</a:t>
            </a:r>
          </a:p>
          <a:p>
            <a:pPr>
              <a:lnSpc>
                <a:spcPct val="115000"/>
              </a:lnSpc>
              <a:spcBef>
                <a:spcPts val="0"/>
              </a:spcBef>
              <a:spcAft>
                <a:spcPts val="0"/>
              </a:spcAft>
            </a:pPr>
            <a:r>
              <a:rPr sz="2000" b="0">
                <a:solidFill>
                  <a:srgbClr val="103B52"/>
                </a:solidFill>
                <a:latin typeface="DejaVu Sans"/>
              </a:rPr>
              <a:t>la etapa 1 cada brazo tiene un cuadrado adicional al central. En</a:t>
            </a:r>
          </a:p>
          <a:p>
            <a:pPr>
              <a:lnSpc>
                <a:spcPct val="115000"/>
              </a:lnSpc>
              <a:spcBef>
                <a:spcPts val="0"/>
              </a:spcBef>
              <a:spcAft>
                <a:spcPts val="0"/>
              </a:spcAft>
            </a:pPr>
            <a:r>
              <a:rPr sz="2000" b="0">
                <a:solidFill>
                  <a:srgbClr val="103B52"/>
                </a:solidFill>
                <a:latin typeface="DejaVu Sans"/>
              </a:rPr>
              <a:t>cada etapa siguiente se añade un cuadrado al extremo de cada</a:t>
            </a:r>
          </a:p>
          <a:p>
            <a:pPr>
              <a:lnSpc>
                <a:spcPct val="115000"/>
              </a:lnSpc>
              <a:spcBef>
                <a:spcPts val="0"/>
              </a:spcBef>
              <a:spcAft>
                <a:spcPts val="0"/>
              </a:spcAft>
            </a:pPr>
            <a:r>
              <a:rPr sz="2000" b="0">
                <a:solidFill>
                  <a:srgbClr val="103B52"/>
                </a:solidFill>
                <a:latin typeface="DejaVu Sans"/>
              </a:rPr>
              <a:t>brazo. Las etapas sustituyen a las anteriores: se construye</a:t>
            </a:r>
          </a:p>
          <a:p>
            <a:pPr>
              <a:lnSpc>
                <a:spcPct val="115000"/>
              </a:lnSpc>
              <a:spcBef>
                <a:spcPts val="0"/>
              </a:spcBef>
              <a:spcAft>
                <a:spcPts val="0"/>
              </a:spcAft>
            </a:pPr>
            <a:r>
              <a:rPr sz="2000" b="0">
                <a:solidFill>
                  <a:srgbClr val="103B52"/>
                </a:solidFill>
                <a:latin typeface="DejaVu Sans"/>
              </a:rPr>
              <a:t>solamente el emblema final. Hay 25 cuadrados disponibles y se</a:t>
            </a:r>
          </a:p>
          <a:p>
            <a:pPr>
              <a:lnSpc>
                <a:spcPct val="115000"/>
              </a:lnSpc>
              <a:spcBef>
                <a:spcPts val="0"/>
              </a:spcBef>
              <a:spcAft>
                <a:spcPts val="0"/>
              </a:spcAft>
            </a:pPr>
            <a:r>
              <a:rPr sz="2000" b="0">
                <a:solidFill>
                  <a:srgbClr val="103B52"/>
                </a:solidFill>
                <a:latin typeface="DejaVu Sans"/>
              </a:rPr>
              <a:t>desea construir la etapa más avanzada posible.</a:t>
            </a:r>
          </a:p>
        </p:txBody>
      </p:sp>
      <p:sp>
        <p:nvSpPr>
          <p:cNvPr id="10" name="TextBox 9"/>
          <p:cNvSpPr txBox="1"/>
          <p:nvPr/>
        </p:nvSpPr>
        <p:spPr>
          <a:xfrm>
            <a:off x="457200" y="4233672"/>
            <a:ext cx="8229600" cy="384048"/>
          </a:xfrm>
          <a:prstGeom prst="rect">
            <a:avLst/>
          </a:prstGeom>
          <a:noFill/>
        </p:spPr>
        <p:txBody>
          <a:bodyPr wrap="none" lIns="0" rIns="0" tIns="0" bIns="0">
            <a:spAutoFit/>
          </a:bodyPr>
          <a:lstStyle/>
          <a:p>
            <a:pPr>
              <a:lnSpc>
                <a:spcPct val="115000"/>
              </a:lnSpc>
              <a:spcBef>
                <a:spcPts val="0"/>
              </a:spcBef>
              <a:spcAft>
                <a:spcPts val="0"/>
              </a:spcAft>
            </a:pPr>
            <a:r>
              <a:rPr sz="1500" b="1">
                <a:solidFill>
                  <a:srgbClr val="103B52"/>
                </a:solidFill>
                <a:latin typeface="DejaVu Sans"/>
              </a:rPr>
              <a:t>Representar → decidir → justificar → comprobar</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9144000" cy="758952"/>
          </a:xfrm>
          <a:prstGeom prst="rect">
            <a:avLst/>
          </a:prstGeom>
          <a:solidFill>
            <a:srgbClr val="103B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320040" y="91440"/>
            <a:ext cx="8503920" cy="594360"/>
          </a:xfrm>
          <a:prstGeom prst="rect">
            <a:avLst/>
          </a:prstGeom>
          <a:noFill/>
        </p:spPr>
        <p:txBody>
          <a:bodyPr wrap="none" lIns="0" rIns="0" tIns="0" bIns="0">
            <a:spAutoFit/>
          </a:bodyPr>
          <a:lstStyle/>
          <a:p>
            <a:pPr>
              <a:lnSpc>
                <a:spcPct val="115000"/>
              </a:lnSpc>
              <a:spcBef>
                <a:spcPts val="0"/>
              </a:spcBef>
              <a:spcAft>
                <a:spcPts val="0"/>
              </a:spcAft>
            </a:pPr>
            <a:r>
              <a:rPr sz="2100" b="1">
                <a:solidFill>
                  <a:srgbClr val="FFFFFF"/>
                </a:solidFill>
                <a:latin typeface="DejaVu Sans"/>
              </a:rPr>
              <a:t>Un modelo para explorar la situación</a:t>
            </a:r>
          </a:p>
        </p:txBody>
      </p:sp>
      <p:sp>
        <p:nvSpPr>
          <p:cNvPr id="5" name="TextBox 4"/>
          <p:cNvSpPr txBox="1"/>
          <p:nvPr/>
        </p:nvSpPr>
        <p:spPr>
          <a:xfrm>
            <a:off x="365760" y="914400"/>
            <a:ext cx="8412480" cy="457200"/>
          </a:xfrm>
          <a:prstGeom prst="rect">
            <a:avLst/>
          </a:prstGeom>
          <a:noFill/>
        </p:spPr>
        <p:txBody>
          <a:bodyPr wrap="none" lIns="0" rIns="0" tIns="0" bIns="0">
            <a:spAutoFit/>
          </a:bodyPr>
          <a:lstStyle/>
          <a:p>
            <a:pPr>
              <a:lnSpc>
                <a:spcPct val="115000"/>
              </a:lnSpc>
              <a:spcBef>
                <a:spcPts val="0"/>
              </a:spcBef>
              <a:spcAft>
                <a:spcPts val="0"/>
              </a:spcAft>
            </a:pPr>
            <a:r>
              <a:rPr sz="1200" b="0">
                <a:solidFill>
                  <a:srgbClr val="526979"/>
                </a:solidFill>
                <a:latin typeface="DejaVu Sans"/>
              </a:rPr>
              <a:t>Use la primera hoja del estudiante; identifique magnitudes y unidades.</a:t>
            </a:r>
          </a:p>
        </p:txBody>
      </p:sp>
      <p:sp>
        <p:nvSpPr>
          <p:cNvPr id="6" name="Rectangle 5"/>
          <p:cNvSpPr/>
          <p:nvPr/>
        </p:nvSpPr>
        <p:spPr>
          <a:xfrm>
            <a:off x="320040" y="4754880"/>
            <a:ext cx="8503920" cy="18288"/>
          </a:xfrm>
          <a:prstGeom prst="rect">
            <a:avLst/>
          </a:prstGeom>
          <a:solidFill>
            <a:srgbClr val="C99C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65760" y="4855464"/>
            <a:ext cx="7955279"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Complemento PAM · 5.º · Plan 5.3.1</a:t>
            </a:r>
          </a:p>
        </p:txBody>
      </p:sp>
      <p:sp>
        <p:nvSpPr>
          <p:cNvPr id="8" name="TextBox 7"/>
          <p:cNvSpPr txBox="1"/>
          <p:nvPr/>
        </p:nvSpPr>
        <p:spPr>
          <a:xfrm>
            <a:off x="8485632" y="4855464"/>
            <a:ext cx="365760"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2</a:t>
            </a:r>
          </a:p>
        </p:txBody>
      </p:sp>
      <p:sp>
        <p:nvSpPr>
          <p:cNvPr id="9" name="TextBox 8"/>
          <p:cNvSpPr txBox="1"/>
          <p:nvPr/>
        </p:nvSpPr>
        <p:spPr>
          <a:xfrm>
            <a:off x="1402080" y="1731264"/>
            <a:ext cx="6827520" cy="274320"/>
          </a:xfrm>
          <a:prstGeom prst="rect">
            <a:avLst/>
          </a:prstGeom>
          <a:noFill/>
        </p:spPr>
        <p:txBody>
          <a:bodyPr wrap="none" lIns="0" rIns="0" tIns="0" bIns="0">
            <a:spAutoFit/>
          </a:bodyPr>
          <a:lstStyle/>
          <a:p>
            <a:r>
              <a:rPr sz="1536">
                <a:solidFill>
                  <a:srgbClr val="172554"/>
                </a:solidFill>
                <a:latin typeface="DejaVu Sans"/>
              </a:rPr>
              <a:t>Cada cuadrado representa una pieza de papel.</a:t>
            </a:r>
          </a:p>
        </p:txBody>
      </p:sp>
      <p:sp>
        <p:nvSpPr>
          <p:cNvPr id="10" name="TextBox 9"/>
          <p:cNvSpPr txBox="1"/>
          <p:nvPr/>
        </p:nvSpPr>
        <p:spPr>
          <a:xfrm>
            <a:off x="1828800" y="2072640"/>
            <a:ext cx="6400800" cy="274320"/>
          </a:xfrm>
          <a:prstGeom prst="rect">
            <a:avLst/>
          </a:prstGeom>
          <a:noFill/>
        </p:spPr>
        <p:txBody>
          <a:bodyPr wrap="none" lIns="0" rIns="0" tIns="0" bIns="0">
            <a:spAutoFit/>
          </a:bodyPr>
          <a:lstStyle/>
          <a:p>
            <a:r>
              <a:rPr sz="1632">
                <a:solidFill>
                  <a:srgbClr val="172554"/>
                </a:solidFill>
                <a:latin typeface="DejaVu Sans"/>
              </a:rPr>
              <a:t>Etapa 1</a:t>
            </a:r>
          </a:p>
        </p:txBody>
      </p:sp>
      <p:sp>
        <p:nvSpPr>
          <p:cNvPr id="11" name="Rectangle 10"/>
          <p:cNvSpPr/>
          <p:nvPr/>
        </p:nvSpPr>
        <p:spPr>
          <a:xfrm>
            <a:off x="2133600" y="2767584"/>
            <a:ext cx="365760" cy="365760"/>
          </a:xfrm>
          <a:prstGeom prst="rect">
            <a:avLst/>
          </a:prstGeom>
          <a:solidFill>
            <a:srgbClr val="FDE68A"/>
          </a:solidFill>
          <a:ln w="10160">
            <a:solidFill>
              <a:srgbClr val="1725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2133600" y="2401824"/>
            <a:ext cx="365760" cy="365760"/>
          </a:xfrm>
          <a:prstGeom prst="rect">
            <a:avLst/>
          </a:prstGeom>
          <a:solidFill>
            <a:srgbClr val="BFDBFE"/>
          </a:solidFill>
          <a:ln w="10160">
            <a:solidFill>
              <a:srgbClr val="1725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1767840" y="2767584"/>
            <a:ext cx="365760" cy="365760"/>
          </a:xfrm>
          <a:prstGeom prst="rect">
            <a:avLst/>
          </a:prstGeom>
          <a:solidFill>
            <a:srgbClr val="BFDBFE"/>
          </a:solidFill>
          <a:ln w="10160">
            <a:solidFill>
              <a:srgbClr val="1725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2499360" y="2767584"/>
            <a:ext cx="365760" cy="365760"/>
          </a:xfrm>
          <a:prstGeom prst="rect">
            <a:avLst/>
          </a:prstGeom>
          <a:solidFill>
            <a:srgbClr val="BFDBFE"/>
          </a:solidFill>
          <a:ln w="10160">
            <a:solidFill>
              <a:srgbClr val="1725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815840" y="2072640"/>
            <a:ext cx="3413760" cy="274320"/>
          </a:xfrm>
          <a:prstGeom prst="rect">
            <a:avLst/>
          </a:prstGeom>
          <a:noFill/>
        </p:spPr>
        <p:txBody>
          <a:bodyPr wrap="none" lIns="0" rIns="0" tIns="0" bIns="0">
            <a:spAutoFit/>
          </a:bodyPr>
          <a:lstStyle/>
          <a:p>
            <a:r>
              <a:rPr sz="1632">
                <a:solidFill>
                  <a:srgbClr val="172554"/>
                </a:solidFill>
                <a:latin typeface="DejaVu Sans"/>
              </a:rPr>
              <a:t>Etapa 2</a:t>
            </a:r>
          </a:p>
        </p:txBody>
      </p:sp>
      <p:sp>
        <p:nvSpPr>
          <p:cNvPr id="16" name="Rectangle 15"/>
          <p:cNvSpPr/>
          <p:nvPr/>
        </p:nvSpPr>
        <p:spPr>
          <a:xfrm>
            <a:off x="5181600" y="3133344"/>
            <a:ext cx="365760" cy="365760"/>
          </a:xfrm>
          <a:prstGeom prst="rect">
            <a:avLst/>
          </a:prstGeom>
          <a:solidFill>
            <a:srgbClr val="FDE68A"/>
          </a:solidFill>
          <a:ln w="10160">
            <a:solidFill>
              <a:srgbClr val="1725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181600" y="2767584"/>
            <a:ext cx="365760" cy="365760"/>
          </a:xfrm>
          <a:prstGeom prst="rect">
            <a:avLst/>
          </a:prstGeom>
          <a:solidFill>
            <a:srgbClr val="BFDBFE"/>
          </a:solidFill>
          <a:ln w="10160">
            <a:solidFill>
              <a:srgbClr val="1725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181600" y="2401824"/>
            <a:ext cx="365760" cy="365760"/>
          </a:xfrm>
          <a:prstGeom prst="rect">
            <a:avLst/>
          </a:prstGeom>
          <a:solidFill>
            <a:srgbClr val="BFDBFE"/>
          </a:solidFill>
          <a:ln w="10160">
            <a:solidFill>
              <a:srgbClr val="1725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4815840" y="3133344"/>
            <a:ext cx="365760" cy="365760"/>
          </a:xfrm>
          <a:prstGeom prst="rect">
            <a:avLst/>
          </a:prstGeom>
          <a:solidFill>
            <a:srgbClr val="BFDBFE"/>
          </a:solidFill>
          <a:ln w="10160">
            <a:solidFill>
              <a:srgbClr val="1725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4450080" y="3133344"/>
            <a:ext cx="365760" cy="365760"/>
          </a:xfrm>
          <a:prstGeom prst="rect">
            <a:avLst/>
          </a:prstGeom>
          <a:solidFill>
            <a:srgbClr val="BFDBFE"/>
          </a:solidFill>
          <a:ln w="10160">
            <a:solidFill>
              <a:srgbClr val="1725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5547360" y="3133344"/>
            <a:ext cx="365760" cy="365760"/>
          </a:xfrm>
          <a:prstGeom prst="rect">
            <a:avLst/>
          </a:prstGeom>
          <a:solidFill>
            <a:srgbClr val="BFDBFE"/>
          </a:solidFill>
          <a:ln w="10160">
            <a:solidFill>
              <a:srgbClr val="1725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5913120" y="3133344"/>
            <a:ext cx="365760" cy="365760"/>
          </a:xfrm>
          <a:prstGeom prst="rect">
            <a:avLst/>
          </a:prstGeom>
          <a:solidFill>
            <a:srgbClr val="BFDBFE"/>
          </a:solidFill>
          <a:ln w="10160">
            <a:solidFill>
              <a:srgbClr val="1725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402080" y="4230624"/>
            <a:ext cx="6827520" cy="274320"/>
          </a:xfrm>
          <a:prstGeom prst="rect">
            <a:avLst/>
          </a:prstGeom>
          <a:noFill/>
        </p:spPr>
        <p:txBody>
          <a:bodyPr wrap="none" lIns="0" rIns="0" tIns="0" bIns="0">
            <a:spAutoFit/>
          </a:bodyPr>
          <a:lstStyle/>
          <a:p>
            <a:r>
              <a:rPr sz="1440">
                <a:solidFill>
                  <a:srgbClr val="172554"/>
                </a:solidFill>
                <a:latin typeface="DejaVu Sans"/>
              </a:rPr>
              <a:t>Amarillo: centro único. Azul: cuadrados de los tres brazos.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9144000" cy="758952"/>
          </a:xfrm>
          <a:prstGeom prst="rect">
            <a:avLst/>
          </a:prstGeom>
          <a:solidFill>
            <a:srgbClr val="103B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320040" y="91440"/>
            <a:ext cx="8503920" cy="594360"/>
          </a:xfrm>
          <a:prstGeom prst="rect">
            <a:avLst/>
          </a:prstGeom>
          <a:noFill/>
        </p:spPr>
        <p:txBody>
          <a:bodyPr wrap="none" lIns="0" rIns="0" tIns="0" bIns="0">
            <a:spAutoFit/>
          </a:bodyPr>
          <a:lstStyle/>
          <a:p>
            <a:pPr>
              <a:lnSpc>
                <a:spcPct val="115000"/>
              </a:lnSpc>
              <a:spcBef>
                <a:spcPts val="0"/>
              </a:spcBef>
              <a:spcAft>
                <a:spcPts val="0"/>
              </a:spcAft>
            </a:pPr>
            <a:r>
              <a:rPr sz="2100" b="1">
                <a:solidFill>
                  <a:srgbClr val="FFFFFF"/>
                </a:solidFill>
                <a:latin typeface="DejaVu Sans"/>
              </a:rPr>
              <a:t>La decisión del equipo</a:t>
            </a:r>
          </a:p>
        </p:txBody>
      </p:sp>
      <p:sp>
        <p:nvSpPr>
          <p:cNvPr id="5" name="TextBox 4"/>
          <p:cNvSpPr txBox="1"/>
          <p:nvPr/>
        </p:nvSpPr>
        <p:spPr>
          <a:xfrm>
            <a:off x="365760" y="914400"/>
            <a:ext cx="8412480" cy="457200"/>
          </a:xfrm>
          <a:prstGeom prst="rect">
            <a:avLst/>
          </a:prstGeom>
          <a:noFill/>
        </p:spPr>
        <p:txBody>
          <a:bodyPr wrap="none" lIns="0" rIns="0" tIns="0" bIns="0">
            <a:spAutoFit/>
          </a:bodyPr>
          <a:lstStyle/>
          <a:p>
            <a:pPr>
              <a:lnSpc>
                <a:spcPct val="115000"/>
              </a:lnSpc>
              <a:spcBef>
                <a:spcPts val="0"/>
              </a:spcBef>
              <a:spcAft>
                <a:spcPts val="0"/>
              </a:spcAft>
            </a:pPr>
            <a:r>
              <a:rPr sz="1200" b="0">
                <a:solidFill>
                  <a:srgbClr val="526979"/>
                </a:solidFill>
                <a:latin typeface="DejaVu Sans"/>
              </a:rPr>
              <a:t>Explique con un modelo y compruebe todas las condiciones del reto.</a:t>
            </a:r>
          </a:p>
        </p:txBody>
      </p:sp>
      <p:sp>
        <p:nvSpPr>
          <p:cNvPr id="6" name="Rectangle 5"/>
          <p:cNvSpPr/>
          <p:nvPr/>
        </p:nvSpPr>
        <p:spPr>
          <a:xfrm>
            <a:off x="320040" y="4754880"/>
            <a:ext cx="8503920" cy="18288"/>
          </a:xfrm>
          <a:prstGeom prst="rect">
            <a:avLst/>
          </a:prstGeom>
          <a:solidFill>
            <a:srgbClr val="C99C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65760" y="4855464"/>
            <a:ext cx="7955279"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Complemento PAM · 5.º · Plan 5.3.1</a:t>
            </a:r>
          </a:p>
        </p:txBody>
      </p:sp>
      <p:sp>
        <p:nvSpPr>
          <p:cNvPr id="8" name="TextBox 7"/>
          <p:cNvSpPr txBox="1"/>
          <p:nvPr/>
        </p:nvSpPr>
        <p:spPr>
          <a:xfrm>
            <a:off x="8485632" y="4855464"/>
            <a:ext cx="365760"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3</a:t>
            </a:r>
          </a:p>
        </p:txBody>
      </p:sp>
      <p:sp>
        <p:nvSpPr>
          <p:cNvPr id="9" name="TextBox 8"/>
          <p:cNvSpPr txBox="1"/>
          <p:nvPr/>
        </p:nvSpPr>
        <p:spPr>
          <a:xfrm>
            <a:off x="502920" y="1490472"/>
            <a:ext cx="8138160" cy="3063240"/>
          </a:xfrm>
          <a:prstGeom prst="rect">
            <a:avLst/>
          </a:prstGeom>
          <a:noFill/>
        </p:spPr>
        <p:txBody>
          <a:bodyPr wrap="none" lIns="0" rIns="0" tIns="0" bIns="0">
            <a:spAutoFit/>
          </a:bodyPr>
          <a:lstStyle/>
          <a:p>
            <a:pPr>
              <a:lnSpc>
                <a:spcPct val="115000"/>
              </a:lnSpc>
              <a:spcBef>
                <a:spcPts val="0"/>
              </a:spcBef>
              <a:spcAft>
                <a:spcPts val="0"/>
              </a:spcAft>
            </a:pPr>
            <a:r>
              <a:rPr sz="1900" b="0">
                <a:solidFill>
                  <a:srgbClr val="103B52"/>
                </a:solidFill>
                <a:latin typeface="DejaVu Sans"/>
              </a:rPr>
              <a:t>1. Dibuja las etapas 3 y 4. Completa los totales de las etapas 1 a 7</a:t>
            </a:r>
          </a:p>
          <a:p>
            <a:pPr>
              <a:lnSpc>
                <a:spcPct val="115000"/>
              </a:lnSpc>
              <a:spcBef>
                <a:spcPts val="0"/>
              </a:spcBef>
              <a:spcAft>
                <a:spcPts val="0"/>
              </a:spcAft>
            </a:pPr>
            <a:r>
              <a:rPr sz="1900" b="0">
                <a:solidFill>
                  <a:srgbClr val="103B52"/>
                </a:solidFill>
                <a:latin typeface="DejaVu Sans"/>
              </a:rPr>
              <a:t>y explica la regla de crecimiento.</a:t>
            </a:r>
          </a:p>
          <a:p>
            <a:pPr>
              <a:lnSpc>
                <a:spcPct val="115000"/>
              </a:lnSpc>
              <a:spcBef>
                <a:spcPts val="0"/>
              </a:spcBef>
              <a:spcAft>
                <a:spcPts val="0"/>
              </a:spcAft>
            </a:pPr>
            <a:r>
              <a:rPr sz="1900" b="0">
                <a:solidFill>
                  <a:srgbClr val="103B52"/>
                </a:solidFill>
                <a:latin typeface="DejaVu Sans"/>
              </a:rPr>
              <a:t>2. ¿Qué etapa es la más avanzada que puede construirse con 25</a:t>
            </a:r>
          </a:p>
          <a:p>
            <a:pPr>
              <a:lnSpc>
                <a:spcPct val="115000"/>
              </a:lnSpc>
              <a:spcBef>
                <a:spcPts val="0"/>
              </a:spcBef>
              <a:spcAft>
                <a:spcPts val="0"/>
              </a:spcAft>
            </a:pPr>
            <a:r>
              <a:rPr sz="1900" b="0">
                <a:solidFill>
                  <a:srgbClr val="103B52"/>
                </a:solidFill>
                <a:latin typeface="DejaVu Sans"/>
              </a:rPr>
              <a:t>cuadrados? Comprueba también la etapa siguiente.</a:t>
            </a:r>
          </a:p>
          <a:p>
            <a:pPr>
              <a:lnSpc>
                <a:spcPct val="115000"/>
              </a:lnSpc>
              <a:spcBef>
                <a:spcPts val="0"/>
              </a:spcBef>
              <a:spcAft>
                <a:spcPts val="0"/>
              </a:spcAft>
            </a:pPr>
            <a:r>
              <a:rPr sz="1900" b="0">
                <a:solidFill>
                  <a:srgbClr val="103B52"/>
                </a:solidFill>
                <a:latin typeface="DejaVu Sans"/>
              </a:rPr>
              <a:t>3. Crea una regla verbal que permita hallar el total de una etapa</a:t>
            </a:r>
          </a:p>
          <a:p>
            <a:pPr>
              <a:lnSpc>
                <a:spcPct val="115000"/>
              </a:lnSpc>
              <a:spcBef>
                <a:spcPts val="0"/>
              </a:spcBef>
              <a:spcAft>
                <a:spcPts val="0"/>
              </a:spcAft>
            </a:pPr>
            <a:r>
              <a:rPr sz="1900" b="0">
                <a:solidFill>
                  <a:srgbClr val="103B52"/>
                </a:solidFill>
                <a:latin typeface="DejaVu Sans"/>
              </a:rPr>
              <a:t>sin dibujar todas las anteriores. Úsala para verificar tu decisión.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9144000" cy="758952"/>
          </a:xfrm>
          <a:prstGeom prst="rect">
            <a:avLst/>
          </a:prstGeom>
          <a:solidFill>
            <a:srgbClr val="103B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320040" y="91440"/>
            <a:ext cx="8503920" cy="594360"/>
          </a:xfrm>
          <a:prstGeom prst="rect">
            <a:avLst/>
          </a:prstGeom>
          <a:noFill/>
        </p:spPr>
        <p:txBody>
          <a:bodyPr wrap="none" lIns="0" rIns="0" tIns="0" bIns="0">
            <a:spAutoFit/>
          </a:bodyPr>
          <a:lstStyle/>
          <a:p>
            <a:pPr>
              <a:lnSpc>
                <a:spcPct val="115000"/>
              </a:lnSpc>
              <a:spcBef>
                <a:spcPts val="0"/>
              </a:spcBef>
              <a:spcAft>
                <a:spcPts val="0"/>
              </a:spcAft>
            </a:pPr>
            <a:r>
              <a:rPr sz="2100" b="1">
                <a:solidFill>
                  <a:srgbClr val="FFFFFF"/>
                </a:solidFill>
                <a:latin typeface="DejaVu Sans"/>
              </a:rPr>
              <a:t>Representación de referencia</a:t>
            </a:r>
          </a:p>
        </p:txBody>
      </p:sp>
      <p:sp>
        <p:nvSpPr>
          <p:cNvPr id="5" name="TextBox 4"/>
          <p:cNvSpPr txBox="1"/>
          <p:nvPr/>
        </p:nvSpPr>
        <p:spPr>
          <a:xfrm>
            <a:off x="365760" y="914400"/>
            <a:ext cx="8412480" cy="457200"/>
          </a:xfrm>
          <a:prstGeom prst="rect">
            <a:avLst/>
          </a:prstGeom>
          <a:noFill/>
        </p:spPr>
        <p:txBody>
          <a:bodyPr wrap="none" lIns="0" rIns="0" tIns="0" bIns="0">
            <a:spAutoFit/>
          </a:bodyPr>
          <a:lstStyle/>
          <a:p>
            <a:pPr>
              <a:lnSpc>
                <a:spcPct val="115000"/>
              </a:lnSpc>
              <a:spcBef>
                <a:spcPts val="0"/>
              </a:spcBef>
              <a:spcAft>
                <a:spcPts val="0"/>
              </a:spcAft>
            </a:pPr>
            <a:r>
              <a:rPr sz="1200" b="0">
                <a:solidFill>
                  <a:srgbClr val="526979"/>
                </a:solidFill>
                <a:latin typeface="DejaVu Sans"/>
              </a:rPr>
              <a:t>Mostrar después de recoger las decisiones y argumentos del grupo.</a:t>
            </a:r>
          </a:p>
        </p:txBody>
      </p:sp>
      <p:sp>
        <p:nvSpPr>
          <p:cNvPr id="6" name="Rectangle 5"/>
          <p:cNvSpPr/>
          <p:nvPr/>
        </p:nvSpPr>
        <p:spPr>
          <a:xfrm>
            <a:off x="320040" y="4754880"/>
            <a:ext cx="8503920" cy="18288"/>
          </a:xfrm>
          <a:prstGeom prst="rect">
            <a:avLst/>
          </a:prstGeom>
          <a:solidFill>
            <a:srgbClr val="C99C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65760" y="4855464"/>
            <a:ext cx="7955279"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Complemento PAM · 5.º · Plan 5.3.1</a:t>
            </a:r>
          </a:p>
        </p:txBody>
      </p:sp>
      <p:sp>
        <p:nvSpPr>
          <p:cNvPr id="8" name="TextBox 7"/>
          <p:cNvSpPr txBox="1"/>
          <p:nvPr/>
        </p:nvSpPr>
        <p:spPr>
          <a:xfrm>
            <a:off x="8485632" y="4855464"/>
            <a:ext cx="365760"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4</a:t>
            </a:r>
          </a:p>
        </p:txBody>
      </p:sp>
      <p:sp>
        <p:nvSpPr>
          <p:cNvPr id="9" name="TextBox 8"/>
          <p:cNvSpPr txBox="1"/>
          <p:nvPr/>
        </p:nvSpPr>
        <p:spPr>
          <a:xfrm>
            <a:off x="1341120" y="1853184"/>
            <a:ext cx="6888480" cy="274320"/>
          </a:xfrm>
          <a:prstGeom prst="rect">
            <a:avLst/>
          </a:prstGeom>
          <a:noFill/>
        </p:spPr>
        <p:txBody>
          <a:bodyPr wrap="none" lIns="0" rIns="0" tIns="0" bIns="0">
            <a:spAutoFit/>
          </a:bodyPr>
          <a:lstStyle/>
          <a:p>
            <a:r>
              <a:rPr sz="1728">
                <a:solidFill>
                  <a:srgbClr val="172554"/>
                </a:solidFill>
                <a:latin typeface="DejaVu Sans"/>
              </a:rPr>
              <a:t>Regla: tres brazos iguales y un centro.</a:t>
            </a:r>
          </a:p>
        </p:txBody>
      </p:sp>
      <p:sp>
        <p:nvSpPr>
          <p:cNvPr id="10" name="Rectangle 9"/>
          <p:cNvSpPr/>
          <p:nvPr/>
        </p:nvSpPr>
        <p:spPr>
          <a:xfrm>
            <a:off x="1463040" y="2340864"/>
            <a:ext cx="1889760" cy="853440"/>
          </a:xfrm>
          <a:prstGeom prst="rect">
            <a:avLst/>
          </a:prstGeom>
          <a:solidFill>
            <a:srgbClr val="BFDBFE"/>
          </a:solidFill>
          <a:ln w="10160">
            <a:solidFill>
              <a:srgbClr val="1725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3535680" y="2340864"/>
            <a:ext cx="1889760" cy="853440"/>
          </a:xfrm>
          <a:prstGeom prst="rect">
            <a:avLst/>
          </a:prstGeom>
          <a:solidFill>
            <a:srgbClr val="BFDBFE"/>
          </a:solidFill>
          <a:ln w="10160">
            <a:solidFill>
              <a:srgbClr val="1725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5608320" y="2340864"/>
            <a:ext cx="1889760" cy="853440"/>
          </a:xfrm>
          <a:prstGeom prst="rect">
            <a:avLst/>
          </a:prstGeom>
          <a:solidFill>
            <a:srgbClr val="BFDBFE"/>
          </a:solidFill>
          <a:ln w="10160">
            <a:solidFill>
              <a:srgbClr val="17255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706880" y="2828544"/>
            <a:ext cx="6522720" cy="274320"/>
          </a:xfrm>
          <a:prstGeom prst="rect">
            <a:avLst/>
          </a:prstGeom>
          <a:noFill/>
        </p:spPr>
        <p:txBody>
          <a:bodyPr wrap="none" lIns="0" rIns="0" tIns="0" bIns="0">
            <a:spAutoFit/>
          </a:bodyPr>
          <a:lstStyle/>
          <a:p>
            <a:r>
              <a:rPr sz="1632">
                <a:solidFill>
                  <a:srgbClr val="172554"/>
                </a:solidFill>
                <a:latin typeface="DejaVu Sans"/>
              </a:rPr>
              <a:t>8 cuadrados</a:t>
            </a:r>
          </a:p>
        </p:txBody>
      </p:sp>
      <p:sp>
        <p:nvSpPr>
          <p:cNvPr id="14" name="TextBox 13"/>
          <p:cNvSpPr txBox="1"/>
          <p:nvPr/>
        </p:nvSpPr>
        <p:spPr>
          <a:xfrm>
            <a:off x="3779520" y="2828544"/>
            <a:ext cx="4450080" cy="274320"/>
          </a:xfrm>
          <a:prstGeom prst="rect">
            <a:avLst/>
          </a:prstGeom>
          <a:noFill/>
        </p:spPr>
        <p:txBody>
          <a:bodyPr wrap="none" lIns="0" rIns="0" tIns="0" bIns="0">
            <a:spAutoFit/>
          </a:bodyPr>
          <a:lstStyle/>
          <a:p>
            <a:r>
              <a:rPr sz="1632">
                <a:solidFill>
                  <a:srgbClr val="172554"/>
                </a:solidFill>
                <a:latin typeface="DejaVu Sans"/>
              </a:rPr>
              <a:t>8 cuadrados</a:t>
            </a:r>
          </a:p>
        </p:txBody>
      </p:sp>
      <p:sp>
        <p:nvSpPr>
          <p:cNvPr id="15" name="TextBox 14"/>
          <p:cNvSpPr txBox="1"/>
          <p:nvPr/>
        </p:nvSpPr>
        <p:spPr>
          <a:xfrm>
            <a:off x="5852160" y="2828544"/>
            <a:ext cx="2377440" cy="274320"/>
          </a:xfrm>
          <a:prstGeom prst="rect">
            <a:avLst/>
          </a:prstGeom>
          <a:noFill/>
        </p:spPr>
        <p:txBody>
          <a:bodyPr wrap="none" lIns="0" rIns="0" tIns="0" bIns="0">
            <a:spAutoFit/>
          </a:bodyPr>
          <a:lstStyle/>
          <a:p>
            <a:r>
              <a:rPr sz="1632">
                <a:solidFill>
                  <a:srgbClr val="172554"/>
                </a:solidFill>
                <a:latin typeface="DejaVu Sans"/>
              </a:rPr>
              <a:t>8 cuadrados</a:t>
            </a:r>
          </a:p>
        </p:txBody>
      </p:sp>
      <p:sp>
        <p:nvSpPr>
          <p:cNvPr id="16" name="TextBox 15"/>
          <p:cNvSpPr txBox="1"/>
          <p:nvPr/>
        </p:nvSpPr>
        <p:spPr>
          <a:xfrm>
            <a:off x="1767840" y="3681984"/>
            <a:ext cx="6461760" cy="274320"/>
          </a:xfrm>
          <a:prstGeom prst="rect">
            <a:avLst/>
          </a:prstGeom>
          <a:noFill/>
        </p:spPr>
        <p:txBody>
          <a:bodyPr wrap="none" lIns="0" rIns="0" tIns="0" bIns="0">
            <a:spAutoFit/>
          </a:bodyPr>
          <a:lstStyle/>
          <a:p>
            <a:r>
              <a:rPr sz="1728">
                <a:solidFill>
                  <a:srgbClr val="166534"/>
                </a:solidFill>
                <a:latin typeface="DejaVu Sans"/>
              </a:rPr>
              <a:t>Etapa 8: 8 + 8 + 8 + 1 = 25. Cumple.</a:t>
            </a:r>
          </a:p>
        </p:txBody>
      </p:sp>
      <p:sp>
        <p:nvSpPr>
          <p:cNvPr id="17" name="TextBox 16"/>
          <p:cNvSpPr txBox="1"/>
          <p:nvPr/>
        </p:nvSpPr>
        <p:spPr>
          <a:xfrm>
            <a:off x="1767840" y="4230624"/>
            <a:ext cx="6461760" cy="274320"/>
          </a:xfrm>
          <a:prstGeom prst="rect">
            <a:avLst/>
          </a:prstGeom>
          <a:noFill/>
        </p:spPr>
        <p:txBody>
          <a:bodyPr wrap="none" lIns="0" rIns="0" tIns="0" bIns="0">
            <a:spAutoFit/>
          </a:bodyPr>
          <a:lstStyle/>
          <a:p>
            <a:r>
              <a:rPr sz="1728">
                <a:solidFill>
                  <a:srgbClr val="991B1B"/>
                </a:solidFill>
                <a:latin typeface="DejaVu Sans"/>
              </a:rPr>
              <a:t>Etapa 9: 9 + 9 + 9 + 1 = 28. Faltan 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9144000" cy="758952"/>
          </a:xfrm>
          <a:prstGeom prst="rect">
            <a:avLst/>
          </a:prstGeom>
          <a:solidFill>
            <a:srgbClr val="103B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320040" y="91440"/>
            <a:ext cx="8503920" cy="594360"/>
          </a:xfrm>
          <a:prstGeom prst="rect">
            <a:avLst/>
          </a:prstGeom>
          <a:noFill/>
        </p:spPr>
        <p:txBody>
          <a:bodyPr wrap="none" lIns="0" rIns="0" tIns="0" bIns="0">
            <a:spAutoFit/>
          </a:bodyPr>
          <a:lstStyle/>
          <a:p>
            <a:pPr>
              <a:lnSpc>
                <a:spcPct val="115000"/>
              </a:lnSpc>
              <a:spcBef>
                <a:spcPts val="0"/>
              </a:spcBef>
              <a:spcAft>
                <a:spcPts val="0"/>
              </a:spcAft>
            </a:pPr>
            <a:r>
              <a:rPr sz="2100" b="1">
                <a:solidFill>
                  <a:srgbClr val="FFFFFF"/>
                </a:solidFill>
                <a:latin typeface="DejaVu Sans"/>
              </a:rPr>
              <a:t>Construye, comprueba y explica</a:t>
            </a:r>
          </a:p>
        </p:txBody>
      </p:sp>
      <p:sp>
        <p:nvSpPr>
          <p:cNvPr id="5" name="TextBox 4"/>
          <p:cNvSpPr txBox="1"/>
          <p:nvPr/>
        </p:nvSpPr>
        <p:spPr>
          <a:xfrm>
            <a:off x="365760" y="914400"/>
            <a:ext cx="8412480" cy="457200"/>
          </a:xfrm>
          <a:prstGeom prst="rect">
            <a:avLst/>
          </a:prstGeom>
          <a:noFill/>
        </p:spPr>
        <p:txBody>
          <a:bodyPr wrap="none" lIns="0" rIns="0" tIns="0" bIns="0">
            <a:spAutoFit/>
          </a:bodyPr>
          <a:lstStyle/>
          <a:p>
            <a:pPr>
              <a:lnSpc>
                <a:spcPct val="115000"/>
              </a:lnSpc>
              <a:spcBef>
                <a:spcPts val="0"/>
              </a:spcBef>
              <a:spcAft>
                <a:spcPts val="0"/>
              </a:spcAft>
            </a:pPr>
            <a:r>
              <a:rPr sz="1200" b="0">
                <a:solidFill>
                  <a:srgbClr val="526979"/>
                </a:solidFill>
                <a:latin typeface="DejaVu Sans"/>
              </a:rPr>
              <a:t>En pares: quien construye el modelo y quien comprueba; cambien roles.</a:t>
            </a:r>
          </a:p>
        </p:txBody>
      </p:sp>
      <p:sp>
        <p:nvSpPr>
          <p:cNvPr id="6" name="Rectangle 5"/>
          <p:cNvSpPr/>
          <p:nvPr/>
        </p:nvSpPr>
        <p:spPr>
          <a:xfrm>
            <a:off x="320040" y="4754880"/>
            <a:ext cx="8503920" cy="18288"/>
          </a:xfrm>
          <a:prstGeom prst="rect">
            <a:avLst/>
          </a:prstGeom>
          <a:solidFill>
            <a:srgbClr val="C99C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65760" y="4855464"/>
            <a:ext cx="7955279"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Complemento PAM · 5.º · Plan 5.3.1</a:t>
            </a:r>
          </a:p>
        </p:txBody>
      </p:sp>
      <p:sp>
        <p:nvSpPr>
          <p:cNvPr id="8" name="TextBox 7"/>
          <p:cNvSpPr txBox="1"/>
          <p:nvPr/>
        </p:nvSpPr>
        <p:spPr>
          <a:xfrm>
            <a:off x="8485632" y="4855464"/>
            <a:ext cx="365760"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5</a:t>
            </a:r>
          </a:p>
        </p:txBody>
      </p:sp>
      <p:sp>
        <p:nvSpPr>
          <p:cNvPr id="9" name="TextBox 8"/>
          <p:cNvSpPr txBox="1"/>
          <p:nvPr/>
        </p:nvSpPr>
        <p:spPr>
          <a:xfrm>
            <a:off x="502920" y="1481328"/>
            <a:ext cx="8138160" cy="3081528"/>
          </a:xfrm>
          <a:prstGeom prst="rect">
            <a:avLst/>
          </a:prstGeom>
          <a:noFill/>
        </p:spPr>
        <p:txBody>
          <a:bodyPr wrap="none" lIns="0" rIns="0" tIns="0" bIns="0">
            <a:spAutoFit/>
          </a:bodyPr>
          <a:lstStyle/>
          <a:p>
            <a:pPr>
              <a:lnSpc>
                <a:spcPct val="115000"/>
              </a:lnSpc>
              <a:spcBef>
                <a:spcPts val="0"/>
              </a:spcBef>
              <a:spcAft>
                <a:spcPts val="0"/>
              </a:spcAft>
            </a:pPr>
            <a:r>
              <a:rPr sz="1800" b="0">
                <a:solidFill>
                  <a:srgbClr val="103B52"/>
                </a:solidFill>
                <a:latin typeface="DejaVu Sans"/>
              </a:rPr>
              <a:t>Si cuenta tres centros, rodee el único cuadrado compartido y cuente</a:t>
            </a:r>
          </a:p>
          <a:p>
            <a:pPr>
              <a:lnSpc>
                <a:spcPct val="115000"/>
              </a:lnSpc>
              <a:spcBef>
                <a:spcPts val="0"/>
              </a:spcBef>
              <a:spcAft>
                <a:spcPts val="0"/>
              </a:spcAft>
            </a:pPr>
            <a:r>
              <a:rPr sz="1800" b="0">
                <a:solidFill>
                  <a:srgbClr val="103B52"/>
                </a:solidFill>
                <a:latin typeface="DejaVu Sans"/>
              </a:rPr>
              <a:t>después exclusivamente los cuadrados de los brazos.</a:t>
            </a:r>
          </a:p>
          <a:p>
            <a:pPr>
              <a:lnSpc>
                <a:spcPct val="115000"/>
              </a:lnSpc>
              <a:spcBef>
                <a:spcPts val="0"/>
              </a:spcBef>
              <a:spcAft>
                <a:spcPts val="0"/>
              </a:spcAft>
            </a:pPr>
            <a:r>
              <a:rPr sz="1800" b="0">
                <a:solidFill>
                  <a:srgbClr val="103B52"/>
                </a:solidFill>
                <a:latin typeface="DejaVu Sans"/>
              </a:rPr>
              <a:t>Si multiplica la etapa por cuatro, compare las etapas 1 y 2: el centro</a:t>
            </a:r>
          </a:p>
          <a:p>
            <a:pPr>
              <a:lnSpc>
                <a:spcPct val="115000"/>
              </a:lnSpc>
              <a:spcBef>
                <a:spcPts val="0"/>
              </a:spcBef>
              <a:spcAft>
                <a:spcPts val="0"/>
              </a:spcAft>
            </a:pPr>
            <a:r>
              <a:rPr sz="1800" b="0">
                <a:solidFill>
                  <a:srgbClr val="103B52"/>
                </a:solidFill>
                <a:latin typeface="DejaVu Sans"/>
              </a:rPr>
              <a:t>no crece y solo hay tres extremos que reciben un cuadrado.</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9144000" cy="758952"/>
          </a:xfrm>
          <a:prstGeom prst="rect">
            <a:avLst/>
          </a:prstGeom>
          <a:solidFill>
            <a:srgbClr val="103B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320040" y="91440"/>
            <a:ext cx="8503920" cy="594360"/>
          </a:xfrm>
          <a:prstGeom prst="rect">
            <a:avLst/>
          </a:prstGeom>
          <a:noFill/>
        </p:spPr>
        <p:txBody>
          <a:bodyPr wrap="none" lIns="0" rIns="0" tIns="0" bIns="0">
            <a:spAutoFit/>
          </a:bodyPr>
          <a:lstStyle/>
          <a:p>
            <a:pPr>
              <a:lnSpc>
                <a:spcPct val="115000"/>
              </a:lnSpc>
              <a:spcBef>
                <a:spcPts val="0"/>
              </a:spcBef>
              <a:spcAft>
                <a:spcPts val="0"/>
              </a:spcAft>
            </a:pPr>
            <a:r>
              <a:rPr sz="2100" b="1">
                <a:solidFill>
                  <a:srgbClr val="FFFFFF"/>
                </a:solidFill>
                <a:latin typeface="DejaVu Sans"/>
              </a:rPr>
              <a:t>Un ejemplo distinto para pensar el método</a:t>
            </a:r>
          </a:p>
        </p:txBody>
      </p:sp>
      <p:sp>
        <p:nvSpPr>
          <p:cNvPr id="5" name="TextBox 4"/>
          <p:cNvSpPr txBox="1"/>
          <p:nvPr/>
        </p:nvSpPr>
        <p:spPr>
          <a:xfrm>
            <a:off x="365760" y="914400"/>
            <a:ext cx="8412480" cy="457200"/>
          </a:xfrm>
          <a:prstGeom prst="rect">
            <a:avLst/>
          </a:prstGeom>
          <a:noFill/>
        </p:spPr>
        <p:txBody>
          <a:bodyPr wrap="none" lIns="0" rIns="0" tIns="0" bIns="0">
            <a:spAutoFit/>
          </a:bodyPr>
          <a:lstStyle/>
          <a:p>
            <a:pPr>
              <a:lnSpc>
                <a:spcPct val="115000"/>
              </a:lnSpc>
              <a:spcBef>
                <a:spcPts val="0"/>
              </a:spcBef>
              <a:spcAft>
                <a:spcPts val="0"/>
              </a:spcAft>
            </a:pPr>
            <a:r>
              <a:rPr sz="1200" b="0">
                <a:solidFill>
                  <a:srgbClr val="526979"/>
                </a:solidFill>
                <a:latin typeface="DejaVu Sans"/>
              </a:rPr>
              <a:t>Conecte la representación con la operación o la regla.</a:t>
            </a:r>
          </a:p>
        </p:txBody>
      </p:sp>
      <p:sp>
        <p:nvSpPr>
          <p:cNvPr id="6" name="Rectangle 5"/>
          <p:cNvSpPr/>
          <p:nvPr/>
        </p:nvSpPr>
        <p:spPr>
          <a:xfrm>
            <a:off x="320040" y="4754880"/>
            <a:ext cx="8503920" cy="18288"/>
          </a:xfrm>
          <a:prstGeom prst="rect">
            <a:avLst/>
          </a:prstGeom>
          <a:solidFill>
            <a:srgbClr val="C99C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65760" y="4855464"/>
            <a:ext cx="7955279"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Complemento PAM · 5.º · Plan 5.3.1</a:t>
            </a:r>
          </a:p>
        </p:txBody>
      </p:sp>
      <p:sp>
        <p:nvSpPr>
          <p:cNvPr id="8" name="TextBox 7"/>
          <p:cNvSpPr txBox="1"/>
          <p:nvPr/>
        </p:nvSpPr>
        <p:spPr>
          <a:xfrm>
            <a:off x="8485632" y="4855464"/>
            <a:ext cx="365760"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6</a:t>
            </a:r>
          </a:p>
        </p:txBody>
      </p:sp>
      <p:sp>
        <p:nvSpPr>
          <p:cNvPr id="9" name="TextBox 8"/>
          <p:cNvSpPr txBox="1"/>
          <p:nvPr/>
        </p:nvSpPr>
        <p:spPr>
          <a:xfrm>
            <a:off x="502920" y="1554480"/>
            <a:ext cx="8138160" cy="2926080"/>
          </a:xfrm>
          <a:prstGeom prst="rect">
            <a:avLst/>
          </a:prstGeom>
          <a:noFill/>
        </p:spPr>
        <p:txBody>
          <a:bodyPr wrap="none" lIns="0" rIns="0" tIns="0" bIns="0">
            <a:spAutoFit/>
          </a:bodyPr>
          <a:lstStyle/>
          <a:p>
            <a:pPr>
              <a:lnSpc>
                <a:spcPct val="115000"/>
              </a:lnSpc>
              <a:spcBef>
                <a:spcPts val="0"/>
              </a:spcBef>
              <a:spcAft>
                <a:spcPts val="0"/>
              </a:spcAft>
            </a:pPr>
            <a:r>
              <a:rPr sz="2100" b="0">
                <a:solidFill>
                  <a:srgbClr val="103B52"/>
                </a:solidFill>
                <a:latin typeface="DejaVu Sans"/>
              </a:rPr>
              <a:t>Un patrón distinto comienza con 6 fichas y aumenta 4 por</a:t>
            </a:r>
          </a:p>
          <a:p>
            <a:pPr>
              <a:lnSpc>
                <a:spcPct val="115000"/>
              </a:lnSpc>
              <a:spcBef>
                <a:spcPts val="0"/>
              </a:spcBef>
              <a:spcAft>
                <a:spcPts val="0"/>
              </a:spcAft>
            </a:pPr>
            <a:r>
              <a:rPr sz="2100" b="0">
                <a:solidFill>
                  <a:srgbClr val="103B52"/>
                </a:solidFill>
                <a:latin typeface="DejaVu Sans"/>
              </a:rPr>
              <a:t>etapa.</a:t>
            </a:r>
          </a:p>
          <a:p>
            <a:pPr>
              <a:lnSpc>
                <a:spcPct val="115000"/>
              </a:lnSpc>
              <a:spcBef>
                <a:spcPts val="0"/>
              </a:spcBef>
              <a:spcAft>
                <a:spcPts val="0"/>
              </a:spcAft>
            </a:pPr>
            <a:r>
              <a:rPr sz="2100" b="0">
                <a:solidFill>
                  <a:srgbClr val="103B52"/>
                </a:solidFill>
                <a:latin typeface="DejaVu Sans"/>
              </a:rPr>
              <a:t>Etapas 1, 2, 3 y 4: 6, 10, 14 y 18. Para llegar a la etapa 4 se</a:t>
            </a:r>
          </a:p>
          <a:p>
            <a:pPr>
              <a:lnSpc>
                <a:spcPct val="115000"/>
              </a:lnSpc>
              <a:spcBef>
                <a:spcPts val="0"/>
              </a:spcBef>
              <a:spcAft>
                <a:spcPts val="0"/>
              </a:spcAft>
            </a:pPr>
            <a:r>
              <a:rPr sz="2100" b="0">
                <a:solidFill>
                  <a:srgbClr val="103B52"/>
                </a:solidFill>
                <a:latin typeface="DejaVu Sans"/>
              </a:rPr>
              <a:t>realizan tres aumentos: 6+3×4=18.</a:t>
            </a:r>
          </a:p>
          <a:p>
            <a:pPr>
              <a:lnSpc>
                <a:spcPct val="115000"/>
              </a:lnSpc>
              <a:spcBef>
                <a:spcPts val="0"/>
              </a:spcBef>
              <a:spcAft>
                <a:spcPts val="0"/>
              </a:spcAft>
            </a:pPr>
            <a:r>
              <a:rPr sz="2100" b="0">
                <a:solidFill>
                  <a:srgbClr val="103B52"/>
                </a:solidFill>
                <a:latin typeface="DejaVu Sans"/>
              </a:rPr>
              <a:t>Con 20 fichas se puede hacer la etapa 4 y sobran 2; la</a:t>
            </a:r>
          </a:p>
          <a:p>
            <a:pPr>
              <a:lnSpc>
                <a:spcPct val="115000"/>
              </a:lnSpc>
              <a:spcBef>
                <a:spcPts val="0"/>
              </a:spcBef>
              <a:spcAft>
                <a:spcPts val="0"/>
              </a:spcAft>
            </a:pPr>
            <a:r>
              <a:rPr sz="2100" b="0">
                <a:solidFill>
                  <a:srgbClr val="103B52"/>
                </a:solidFill>
                <a:latin typeface="DejaVu Sans"/>
              </a:rPr>
              <a:t>etapa 5 requiere 22. Comprobar la siguiente etapa justifica</a:t>
            </a:r>
          </a:p>
          <a:p>
            <a:pPr>
              <a:lnSpc>
                <a:spcPct val="115000"/>
              </a:lnSpc>
              <a:spcBef>
                <a:spcPts val="0"/>
              </a:spcBef>
              <a:spcAft>
                <a:spcPts val="0"/>
              </a:spcAft>
            </a:pPr>
            <a:r>
              <a:rPr sz="2100" b="0">
                <a:solidFill>
                  <a:srgbClr val="103B52"/>
                </a:solidFill>
                <a:latin typeface="DejaVu Sans"/>
              </a:rPr>
              <a:t>el máximo.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9144000" cy="758952"/>
          </a:xfrm>
          <a:prstGeom prst="rect">
            <a:avLst/>
          </a:prstGeom>
          <a:solidFill>
            <a:srgbClr val="103B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320040" y="91440"/>
            <a:ext cx="8503920" cy="594360"/>
          </a:xfrm>
          <a:prstGeom prst="rect">
            <a:avLst/>
          </a:prstGeom>
          <a:noFill/>
        </p:spPr>
        <p:txBody>
          <a:bodyPr wrap="none" lIns="0" rIns="0" tIns="0" bIns="0">
            <a:spAutoFit/>
          </a:bodyPr>
          <a:lstStyle/>
          <a:p>
            <a:pPr>
              <a:lnSpc>
                <a:spcPct val="115000"/>
              </a:lnSpc>
              <a:spcBef>
                <a:spcPts val="0"/>
              </a:spcBef>
              <a:spcAft>
                <a:spcPts val="0"/>
              </a:spcAft>
            </a:pPr>
            <a:r>
              <a:rPr sz="2100" b="1">
                <a:solidFill>
                  <a:srgbClr val="FFFFFF"/>
                </a:solidFill>
                <a:latin typeface="DejaVu Sans"/>
              </a:rPr>
              <a:t>Exploración complementaria verificada</a:t>
            </a:r>
          </a:p>
        </p:txBody>
      </p:sp>
      <p:sp>
        <p:nvSpPr>
          <p:cNvPr id="5" name="TextBox 4"/>
          <p:cNvSpPr txBox="1"/>
          <p:nvPr/>
        </p:nvSpPr>
        <p:spPr>
          <a:xfrm>
            <a:off x="365760" y="914400"/>
            <a:ext cx="8412480" cy="457200"/>
          </a:xfrm>
          <a:prstGeom prst="rect">
            <a:avLst/>
          </a:prstGeom>
          <a:noFill/>
        </p:spPr>
        <p:txBody>
          <a:bodyPr wrap="none" lIns="0" rIns="0" tIns="0" bIns="0">
            <a:spAutoFit/>
          </a:bodyPr>
          <a:lstStyle/>
          <a:p>
            <a:pPr>
              <a:lnSpc>
                <a:spcPct val="115000"/>
              </a:lnSpc>
              <a:spcBef>
                <a:spcPts val="0"/>
              </a:spcBef>
              <a:spcAft>
                <a:spcPts val="0"/>
              </a:spcAft>
            </a:pPr>
            <a:r>
              <a:rPr sz="1200" b="0">
                <a:solidFill>
                  <a:srgbClr val="526979"/>
                </a:solidFill>
                <a:latin typeface="DejaVu Sans"/>
              </a:rPr>
              <a:t>Recurso externo; no reemplaza la actividad original del Handout.</a:t>
            </a:r>
          </a:p>
        </p:txBody>
      </p:sp>
      <p:sp>
        <p:nvSpPr>
          <p:cNvPr id="6" name="Rectangle 5"/>
          <p:cNvSpPr/>
          <p:nvPr/>
        </p:nvSpPr>
        <p:spPr>
          <a:xfrm>
            <a:off x="320040" y="4754880"/>
            <a:ext cx="8503920" cy="18288"/>
          </a:xfrm>
          <a:prstGeom prst="rect">
            <a:avLst/>
          </a:prstGeom>
          <a:solidFill>
            <a:srgbClr val="C99C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65760" y="4855464"/>
            <a:ext cx="7955279"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Complemento PAM · 5.º · Plan 5.3.1</a:t>
            </a:r>
          </a:p>
        </p:txBody>
      </p:sp>
      <p:sp>
        <p:nvSpPr>
          <p:cNvPr id="8" name="TextBox 7"/>
          <p:cNvSpPr txBox="1"/>
          <p:nvPr/>
        </p:nvSpPr>
        <p:spPr>
          <a:xfrm>
            <a:off x="8485632" y="4855464"/>
            <a:ext cx="365760"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7</a:t>
            </a:r>
          </a:p>
        </p:txBody>
      </p:sp>
      <p:sp>
        <p:nvSpPr>
          <p:cNvPr id="9" name="TextBox 8"/>
          <p:cNvSpPr txBox="1"/>
          <p:nvPr/>
        </p:nvSpPr>
        <p:spPr>
          <a:xfrm>
            <a:off x="502920" y="1554480"/>
            <a:ext cx="8138160" cy="731520"/>
          </a:xfrm>
          <a:prstGeom prst="rect">
            <a:avLst/>
          </a:prstGeom>
          <a:noFill/>
        </p:spPr>
        <p:txBody>
          <a:bodyPr wrap="none" lIns="0" rIns="0" tIns="0" bIns="0">
            <a:spAutoFit/>
          </a:bodyPr>
          <a:lstStyle/>
          <a:p>
            <a:pPr>
              <a:lnSpc>
                <a:spcPct val="115000"/>
              </a:lnSpc>
              <a:spcBef>
                <a:spcPts val="0"/>
              </a:spcBef>
              <a:spcAft>
                <a:spcPts val="0"/>
              </a:spcAft>
            </a:pPr>
            <a:r>
              <a:rPr sz="2300" b="1">
                <a:solidFill>
                  <a:srgbClr val="103B52"/>
                </a:solidFill>
                <a:latin typeface="DejaVu Sans"/>
              </a:rPr>
              <a:t>NRICH · Growing Surprises</a:t>
            </a:r>
          </a:p>
        </p:txBody>
      </p:sp>
      <p:sp>
        <p:nvSpPr>
          <p:cNvPr id="10" name="TextBox 9"/>
          <p:cNvSpPr txBox="1"/>
          <p:nvPr/>
        </p:nvSpPr>
        <p:spPr>
          <a:xfrm>
            <a:off x="502920" y="2468880"/>
            <a:ext cx="8138160" cy="1325880"/>
          </a:xfrm>
          <a:prstGeom prst="rect">
            <a:avLst/>
          </a:prstGeom>
          <a:noFill/>
        </p:spPr>
        <p:txBody>
          <a:bodyPr wrap="none" lIns="0" rIns="0" tIns="0" bIns="0">
            <a:spAutoFit/>
          </a:bodyPr>
          <a:lstStyle/>
          <a:p>
            <a:pPr>
              <a:lnSpc>
                <a:spcPct val="115000"/>
              </a:lnSpc>
              <a:spcBef>
                <a:spcPts val="0"/>
              </a:spcBef>
              <a:spcAft>
                <a:spcPts val="0"/>
              </a:spcAft>
            </a:pPr>
            <a:r>
              <a:rPr sz="1800" b="0">
                <a:solidFill>
                  <a:srgbClr val="103B52"/>
                </a:solidFill>
                <a:latin typeface="DejaVu Sans"/>
              </a:rPr>
              <a:t>Seleccione el contenido relacionado con este indicador. Si está en</a:t>
            </a:r>
          </a:p>
          <a:p>
            <a:pPr>
              <a:lnSpc>
                <a:spcPct val="115000"/>
              </a:lnSpc>
              <a:spcBef>
                <a:spcPts val="0"/>
              </a:spcBef>
              <a:spcAft>
                <a:spcPts val="0"/>
              </a:spcAft>
            </a:pPr>
            <a:r>
              <a:rPr sz="1800" b="0">
                <a:solidFill>
                  <a:srgbClr val="103B52"/>
                </a:solidFill>
                <a:latin typeface="DejaVu Sans"/>
              </a:rPr>
              <a:t>inglés, adapte las consignas y reserve las soluciones para el maestro.</a:t>
            </a:r>
          </a:p>
        </p:txBody>
      </p:sp>
      <p:sp>
        <p:nvSpPr>
          <p:cNvPr id="11" name="Rectangle 10">
            <a:hlinkClick r:id="rId2"/>
          </p:cNvPr>
          <p:cNvSpPr/>
          <p:nvPr/>
        </p:nvSpPr>
        <p:spPr>
          <a:xfrm>
            <a:off x="548640" y="3995928"/>
            <a:ext cx="7772400" cy="484632"/>
          </a:xfrm>
          <a:prstGeom prst="rect">
            <a:avLst/>
          </a:prstGeom>
          <a:solidFill>
            <a:srgbClr val="0F6D9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58368" y="4087368"/>
            <a:ext cx="7552944" cy="329184"/>
          </a:xfrm>
          <a:prstGeom prst="rect">
            <a:avLst/>
          </a:prstGeom>
          <a:noFill/>
        </p:spPr>
        <p:txBody>
          <a:bodyPr wrap="none" lIns="0" rIns="0" tIns="0" bIns="0">
            <a:spAutoFit/>
          </a:bodyPr>
          <a:lstStyle/>
          <a:p>
            <a:pPr>
              <a:lnSpc>
                <a:spcPct val="115000"/>
              </a:lnSpc>
              <a:spcBef>
                <a:spcPts val="0"/>
              </a:spcBef>
              <a:spcAft>
                <a:spcPts val="0"/>
              </a:spcAft>
            </a:pPr>
            <a:r>
              <a:rPr sz="1300" b="1">
                <a:solidFill>
                  <a:srgbClr val="FFFFFF"/>
                </a:solidFill>
                <a:latin typeface="DejaVu Sans"/>
                <a:hlinkClick r:id="rId2"/>
              </a:rPr>
              <a:t>Abrir recurso complementario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9144000" cy="758952"/>
          </a:xfrm>
          <a:prstGeom prst="rect">
            <a:avLst/>
          </a:prstGeom>
          <a:solidFill>
            <a:srgbClr val="103B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320040" y="91440"/>
            <a:ext cx="8503920" cy="594360"/>
          </a:xfrm>
          <a:prstGeom prst="rect">
            <a:avLst/>
          </a:prstGeom>
          <a:noFill/>
        </p:spPr>
        <p:txBody>
          <a:bodyPr wrap="none" lIns="0" rIns="0" tIns="0" bIns="0">
            <a:spAutoFit/>
          </a:bodyPr>
          <a:lstStyle/>
          <a:p>
            <a:pPr>
              <a:lnSpc>
                <a:spcPct val="115000"/>
              </a:lnSpc>
              <a:spcBef>
                <a:spcPts val="0"/>
              </a:spcBef>
              <a:spcAft>
                <a:spcPts val="0"/>
              </a:spcAft>
            </a:pPr>
            <a:r>
              <a:rPr sz="2100" b="1">
                <a:solidFill>
                  <a:srgbClr val="FFFFFF"/>
                </a:solidFill>
                <a:latin typeface="DejaVu Sans"/>
              </a:rPr>
              <a:t>Descargar, imprimir y utilizar</a:t>
            </a:r>
          </a:p>
        </p:txBody>
      </p:sp>
      <p:sp>
        <p:nvSpPr>
          <p:cNvPr id="5" name="TextBox 4"/>
          <p:cNvSpPr txBox="1"/>
          <p:nvPr/>
        </p:nvSpPr>
        <p:spPr>
          <a:xfrm>
            <a:off x="365760" y="914400"/>
            <a:ext cx="8412480" cy="457200"/>
          </a:xfrm>
          <a:prstGeom prst="rect">
            <a:avLst/>
          </a:prstGeom>
          <a:noFill/>
        </p:spPr>
        <p:txBody>
          <a:bodyPr wrap="none" lIns="0" rIns="0" tIns="0" bIns="0">
            <a:spAutoFit/>
          </a:bodyPr>
          <a:lstStyle/>
          <a:p>
            <a:pPr>
              <a:lnSpc>
                <a:spcPct val="115000"/>
              </a:lnSpc>
              <a:spcBef>
                <a:spcPts val="0"/>
              </a:spcBef>
              <a:spcAft>
                <a:spcPts val="0"/>
              </a:spcAft>
            </a:pPr>
            <a:r>
              <a:rPr sz="1200" b="0">
                <a:solidFill>
                  <a:srgbClr val="526979"/>
                </a:solidFill>
                <a:latin typeface="DejaVu Sans"/>
              </a:rPr>
              <a:t>Hojas del estudiante y guía docente separadas; los botones web necesitan internet.</a:t>
            </a:r>
          </a:p>
        </p:txBody>
      </p:sp>
      <p:sp>
        <p:nvSpPr>
          <p:cNvPr id="6" name="Rectangle 5"/>
          <p:cNvSpPr/>
          <p:nvPr/>
        </p:nvSpPr>
        <p:spPr>
          <a:xfrm>
            <a:off x="320040" y="4754880"/>
            <a:ext cx="8503920" cy="18288"/>
          </a:xfrm>
          <a:prstGeom prst="rect">
            <a:avLst/>
          </a:prstGeom>
          <a:solidFill>
            <a:srgbClr val="C99C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65760" y="4855464"/>
            <a:ext cx="7955279"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Complemento PAM · 5.º · Plan 5.3.1</a:t>
            </a:r>
          </a:p>
        </p:txBody>
      </p:sp>
      <p:sp>
        <p:nvSpPr>
          <p:cNvPr id="8" name="TextBox 7"/>
          <p:cNvSpPr txBox="1"/>
          <p:nvPr/>
        </p:nvSpPr>
        <p:spPr>
          <a:xfrm>
            <a:off x="8485632" y="4855464"/>
            <a:ext cx="365760"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8</a:t>
            </a:r>
          </a:p>
        </p:txBody>
      </p:sp>
      <p:sp>
        <p:nvSpPr>
          <p:cNvPr id="9" name="Rectangle 8">
            <a:hlinkClick r:id="rId2"/>
          </p:cNvPr>
          <p:cNvSpPr/>
          <p:nvPr/>
        </p:nvSpPr>
        <p:spPr>
          <a:xfrm>
            <a:off x="502920" y="1581912"/>
            <a:ext cx="3867912" cy="484632"/>
          </a:xfrm>
          <a:prstGeom prst="rect">
            <a:avLst/>
          </a:prstGeom>
          <a:solidFill>
            <a:srgbClr val="0F6D9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12648" y="1673352"/>
            <a:ext cx="3648456" cy="329184"/>
          </a:xfrm>
          <a:prstGeom prst="rect">
            <a:avLst/>
          </a:prstGeom>
          <a:noFill/>
        </p:spPr>
        <p:txBody>
          <a:bodyPr wrap="none" lIns="0" rIns="0" tIns="0" bIns="0">
            <a:spAutoFit/>
          </a:bodyPr>
          <a:lstStyle/>
          <a:p>
            <a:pPr>
              <a:lnSpc>
                <a:spcPct val="115000"/>
              </a:lnSpc>
              <a:spcBef>
                <a:spcPts val="0"/>
              </a:spcBef>
              <a:spcAft>
                <a:spcPts val="0"/>
              </a:spcAft>
            </a:pPr>
            <a:r>
              <a:rPr sz="1300" b="1">
                <a:solidFill>
                  <a:srgbClr val="FFFFFF"/>
                </a:solidFill>
                <a:latin typeface="DejaVu Sans"/>
                <a:hlinkClick r:id="rId2"/>
              </a:rPr>
              <a:t>PDF del estudiante · 4 páginas</a:t>
            </a:r>
          </a:p>
        </p:txBody>
      </p:sp>
      <p:sp>
        <p:nvSpPr>
          <p:cNvPr id="11" name="Rectangle 10">
            <a:hlinkClick r:id="rId3"/>
          </p:cNvPr>
          <p:cNvSpPr/>
          <p:nvPr/>
        </p:nvSpPr>
        <p:spPr>
          <a:xfrm>
            <a:off x="4617720" y="1581912"/>
            <a:ext cx="3931920" cy="484632"/>
          </a:xfrm>
          <a:prstGeom prst="rect">
            <a:avLst/>
          </a:prstGeom>
          <a:solidFill>
            <a:srgbClr val="0F6D9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727448" y="1673352"/>
            <a:ext cx="3712463" cy="329184"/>
          </a:xfrm>
          <a:prstGeom prst="rect">
            <a:avLst/>
          </a:prstGeom>
          <a:noFill/>
        </p:spPr>
        <p:txBody>
          <a:bodyPr wrap="none" lIns="0" rIns="0" tIns="0" bIns="0">
            <a:spAutoFit/>
          </a:bodyPr>
          <a:lstStyle/>
          <a:p>
            <a:pPr>
              <a:lnSpc>
                <a:spcPct val="115000"/>
              </a:lnSpc>
              <a:spcBef>
                <a:spcPts val="0"/>
              </a:spcBef>
              <a:spcAft>
                <a:spcPts val="0"/>
              </a:spcAft>
            </a:pPr>
            <a:r>
              <a:rPr sz="1300" b="1">
                <a:solidFill>
                  <a:srgbClr val="FFFFFF"/>
                </a:solidFill>
                <a:latin typeface="DejaVu Sans"/>
                <a:hlinkClick r:id="rId3"/>
              </a:rPr>
              <a:t>Guía docente · 3 páginas</a:t>
            </a:r>
          </a:p>
        </p:txBody>
      </p:sp>
      <p:sp>
        <p:nvSpPr>
          <p:cNvPr id="13" name="TextBox 12"/>
          <p:cNvSpPr txBox="1"/>
          <p:nvPr/>
        </p:nvSpPr>
        <p:spPr>
          <a:xfrm>
            <a:off x="548640" y="2487168"/>
            <a:ext cx="8046720" cy="1463040"/>
          </a:xfrm>
          <a:prstGeom prst="rect">
            <a:avLst/>
          </a:prstGeom>
          <a:noFill/>
        </p:spPr>
        <p:txBody>
          <a:bodyPr wrap="none" lIns="0" rIns="0" tIns="0" bIns="0">
            <a:spAutoFit/>
          </a:bodyPr>
          <a:lstStyle/>
          <a:p>
            <a:pPr>
              <a:lnSpc>
                <a:spcPct val="115000"/>
              </a:lnSpc>
              <a:spcBef>
                <a:spcPts val="0"/>
              </a:spcBef>
              <a:spcAft>
                <a:spcPts val="0"/>
              </a:spcAft>
            </a:pPr>
            <a:r>
              <a:rPr sz="1900" b="0">
                <a:solidFill>
                  <a:srgbClr val="103B52"/>
                </a:solidFill>
                <a:latin typeface="DejaVu Sans"/>
              </a:rPr>
              <a:t>Imprima una copia por estudiante. Mantenga las respuestas en la</a:t>
            </a:r>
          </a:p>
          <a:p>
            <a:pPr>
              <a:lnSpc>
                <a:spcPct val="115000"/>
              </a:lnSpc>
              <a:spcBef>
                <a:spcPts val="0"/>
              </a:spcBef>
              <a:spcAft>
                <a:spcPts val="0"/>
              </a:spcAft>
            </a:pPr>
            <a:r>
              <a:rPr sz="1900" b="0">
                <a:solidFill>
                  <a:srgbClr val="103B52"/>
                </a:solidFill>
                <a:latin typeface="DejaVu Sans"/>
              </a:rPr>
              <a:t>guía del maestro. Para trabajar sin conexión, extraiga el paquete</a:t>
            </a:r>
          </a:p>
          <a:p>
            <a:pPr>
              <a:lnSpc>
                <a:spcPct val="115000"/>
              </a:lnSpc>
              <a:spcBef>
                <a:spcPts val="0"/>
              </a:spcBef>
              <a:spcAft>
                <a:spcPts val="0"/>
              </a:spcAft>
            </a:pPr>
            <a:r>
              <a:rPr sz="1900" b="0">
                <a:solidFill>
                  <a:srgbClr val="103B52"/>
                </a:solidFill>
                <a:latin typeface="DejaVu Sans"/>
              </a:rPr>
              <a:t>y abra directamente los PDF.</a:t>
            </a:r>
          </a:p>
        </p:txBody>
      </p:sp>
      <p:sp>
        <p:nvSpPr>
          <p:cNvPr id="14" name="Rectangle 13">
            <a:hlinkClick r:id="rId4"/>
          </p:cNvPr>
          <p:cNvSpPr/>
          <p:nvPr/>
        </p:nvSpPr>
        <p:spPr>
          <a:xfrm>
            <a:off x="548640" y="4133087"/>
            <a:ext cx="7772400" cy="484632"/>
          </a:xfrm>
          <a:prstGeom prst="rect">
            <a:avLst/>
          </a:prstGeom>
          <a:solidFill>
            <a:srgbClr val="0F6D9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58368" y="4224527"/>
            <a:ext cx="7552944" cy="329184"/>
          </a:xfrm>
          <a:prstGeom prst="rect">
            <a:avLst/>
          </a:prstGeom>
          <a:noFill/>
        </p:spPr>
        <p:txBody>
          <a:bodyPr wrap="none" lIns="0" rIns="0" tIns="0" bIns="0">
            <a:spAutoFit/>
          </a:bodyPr>
          <a:lstStyle/>
          <a:p>
            <a:pPr>
              <a:lnSpc>
                <a:spcPct val="115000"/>
              </a:lnSpc>
              <a:spcBef>
                <a:spcPts val="0"/>
              </a:spcBef>
              <a:spcAft>
                <a:spcPts val="0"/>
              </a:spcAft>
            </a:pPr>
            <a:r>
              <a:rPr sz="1300" b="1">
                <a:solidFill>
                  <a:srgbClr val="FFFFFF"/>
                </a:solidFill>
                <a:latin typeface="DejaVu Sans"/>
                <a:hlinkClick r:id="rId4"/>
              </a:rPr>
              <a:t>Abrir recursos de esta unidad y semana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9144000" cy="758952"/>
          </a:xfrm>
          <a:prstGeom prst="rect">
            <a:avLst/>
          </a:prstGeom>
          <a:solidFill>
            <a:srgbClr val="103B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320040" y="91440"/>
            <a:ext cx="8503920" cy="594360"/>
          </a:xfrm>
          <a:prstGeom prst="rect">
            <a:avLst/>
          </a:prstGeom>
          <a:noFill/>
        </p:spPr>
        <p:txBody>
          <a:bodyPr wrap="none" lIns="0" rIns="0" tIns="0" bIns="0">
            <a:spAutoFit/>
          </a:bodyPr>
          <a:lstStyle/>
          <a:p>
            <a:pPr>
              <a:lnSpc>
                <a:spcPct val="115000"/>
              </a:lnSpc>
              <a:spcBef>
                <a:spcPts val="0"/>
              </a:spcBef>
              <a:spcAft>
                <a:spcPts val="0"/>
              </a:spcAft>
            </a:pPr>
            <a:r>
              <a:rPr sz="2100" b="1">
                <a:solidFill>
                  <a:srgbClr val="FFFFFF"/>
                </a:solidFill>
                <a:latin typeface="DejaVu Sans"/>
              </a:rPr>
              <a:t>Una situación nueva: respuesta individual</a:t>
            </a:r>
          </a:p>
        </p:txBody>
      </p:sp>
      <p:sp>
        <p:nvSpPr>
          <p:cNvPr id="5" name="TextBox 4"/>
          <p:cNvSpPr txBox="1"/>
          <p:nvPr/>
        </p:nvSpPr>
        <p:spPr>
          <a:xfrm>
            <a:off x="365760" y="914400"/>
            <a:ext cx="8412480" cy="457200"/>
          </a:xfrm>
          <a:prstGeom prst="rect">
            <a:avLst/>
          </a:prstGeom>
          <a:noFill/>
        </p:spPr>
        <p:txBody>
          <a:bodyPr wrap="none" lIns="0" rIns="0" tIns="0" bIns="0">
            <a:spAutoFit/>
          </a:bodyPr>
          <a:lstStyle/>
          <a:p>
            <a:pPr>
              <a:lnSpc>
                <a:spcPct val="115000"/>
              </a:lnSpc>
              <a:spcBef>
                <a:spcPts val="0"/>
              </a:spcBef>
              <a:spcAft>
                <a:spcPts val="0"/>
              </a:spcAft>
            </a:pPr>
            <a:r>
              <a:rPr sz="1200" b="0">
                <a:solidFill>
                  <a:srgbClr val="526979"/>
                </a:solidFill>
                <a:latin typeface="DejaVu Sans"/>
              </a:rPr>
              <a:t>Utilice la segunda hoja; compare el razonamiento con la primera producción.</a:t>
            </a:r>
          </a:p>
        </p:txBody>
      </p:sp>
      <p:sp>
        <p:nvSpPr>
          <p:cNvPr id="6" name="Rectangle 5"/>
          <p:cNvSpPr/>
          <p:nvPr/>
        </p:nvSpPr>
        <p:spPr>
          <a:xfrm>
            <a:off x="320040" y="4754880"/>
            <a:ext cx="8503920" cy="18288"/>
          </a:xfrm>
          <a:prstGeom prst="rect">
            <a:avLst/>
          </a:prstGeom>
          <a:solidFill>
            <a:srgbClr val="C99C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65760" y="4855464"/>
            <a:ext cx="7955279"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Complemento PAM · 5.º · Plan 5.3.1</a:t>
            </a:r>
          </a:p>
        </p:txBody>
      </p:sp>
      <p:sp>
        <p:nvSpPr>
          <p:cNvPr id="8" name="TextBox 7"/>
          <p:cNvSpPr txBox="1"/>
          <p:nvPr/>
        </p:nvSpPr>
        <p:spPr>
          <a:xfrm>
            <a:off x="8485632" y="4855464"/>
            <a:ext cx="365760"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9</a:t>
            </a:r>
          </a:p>
        </p:txBody>
      </p:sp>
      <p:sp>
        <p:nvSpPr>
          <p:cNvPr id="9" name="TextBox 8"/>
          <p:cNvSpPr txBox="1"/>
          <p:nvPr/>
        </p:nvSpPr>
        <p:spPr>
          <a:xfrm>
            <a:off x="502920" y="1508760"/>
            <a:ext cx="8138160" cy="1783080"/>
          </a:xfrm>
          <a:prstGeom prst="rect">
            <a:avLst/>
          </a:prstGeom>
          <a:noFill/>
        </p:spPr>
        <p:txBody>
          <a:bodyPr wrap="none" lIns="0" rIns="0" tIns="0" bIns="0">
            <a:spAutoFit/>
          </a:bodyPr>
          <a:lstStyle/>
          <a:p>
            <a:pPr>
              <a:lnSpc>
                <a:spcPct val="115000"/>
              </a:lnSpc>
              <a:spcBef>
                <a:spcPts val="0"/>
              </a:spcBef>
              <a:spcAft>
                <a:spcPts val="0"/>
              </a:spcAft>
            </a:pPr>
            <a:r>
              <a:rPr sz="1800" b="0">
                <a:solidFill>
                  <a:srgbClr val="103B52"/>
                </a:solidFill>
                <a:latin typeface="DejaVu Sans"/>
              </a:rPr>
              <a:t>Para identificar carpetas ficticias se colocan símbolos en una tira,</a:t>
            </a:r>
          </a:p>
          <a:p>
            <a:pPr>
              <a:lnSpc>
                <a:spcPct val="115000"/>
              </a:lnSpc>
              <a:spcBef>
                <a:spcPts val="0"/>
              </a:spcBef>
              <a:spcAft>
                <a:spcPts val="0"/>
              </a:spcAft>
            </a:pPr>
            <a:r>
              <a:rPr sz="1800" b="0">
                <a:solidFill>
                  <a:srgbClr val="103B52"/>
                </a:solidFill>
                <a:latin typeface="DejaVu Sans"/>
              </a:rPr>
              <a:t>siguiendo siempre este bloque: círculo, triángulo, triángulo, cuadrado.</a:t>
            </a:r>
          </a:p>
          <a:p>
            <a:pPr>
              <a:lnSpc>
                <a:spcPct val="115000"/>
              </a:lnSpc>
              <a:spcBef>
                <a:spcPts val="0"/>
              </a:spcBef>
              <a:spcAft>
                <a:spcPts val="0"/>
              </a:spcAft>
            </a:pPr>
            <a:r>
              <a:rPr sz="1800" b="0">
                <a:solidFill>
                  <a:srgbClr val="103B52"/>
                </a:solidFill>
                <a:latin typeface="DejaVu Sans"/>
              </a:rPr>
              <a:t>La primera posición es un círculo. Se desea preparar una tira de 18</a:t>
            </a:r>
          </a:p>
          <a:p>
            <a:pPr>
              <a:lnSpc>
                <a:spcPct val="115000"/>
              </a:lnSpc>
              <a:spcBef>
                <a:spcPts val="0"/>
              </a:spcBef>
              <a:spcAft>
                <a:spcPts val="0"/>
              </a:spcAft>
            </a:pPr>
            <a:r>
              <a:rPr sz="1800" b="0">
                <a:solidFill>
                  <a:srgbClr val="103B52"/>
                </a:solidFill>
                <a:latin typeface="DejaVu Sans"/>
              </a:rPr>
              <a:t>posiciones, pero también se permite elegir una de 16. Hay disponibles</a:t>
            </a:r>
          </a:p>
          <a:p>
            <a:pPr>
              <a:lnSpc>
                <a:spcPct val="115000"/>
              </a:lnSpc>
              <a:spcBef>
                <a:spcPts val="0"/>
              </a:spcBef>
              <a:spcAft>
                <a:spcPts val="0"/>
              </a:spcAft>
            </a:pPr>
            <a:r>
              <a:rPr sz="1800" b="0">
                <a:solidFill>
                  <a:srgbClr val="103B52"/>
                </a:solidFill>
                <a:latin typeface="DejaVu Sans"/>
              </a:rPr>
              <a:t>5 círculos, 8 triángulos y 5 cuadrados. Debe conservarse el patrón sin</a:t>
            </a:r>
          </a:p>
          <a:p>
            <a:pPr>
              <a:lnSpc>
                <a:spcPct val="115000"/>
              </a:lnSpc>
              <a:spcBef>
                <a:spcPts val="0"/>
              </a:spcBef>
              <a:spcAft>
                <a:spcPts val="0"/>
              </a:spcAft>
            </a:pPr>
            <a:r>
              <a:rPr sz="1800" b="0">
                <a:solidFill>
                  <a:srgbClr val="103B52"/>
                </a:solidFill>
                <a:latin typeface="DejaVu Sans"/>
              </a:rPr>
              <a:t>sustituir símbolos.</a:t>
            </a:r>
          </a:p>
        </p:txBody>
      </p:sp>
      <p:sp>
        <p:nvSpPr>
          <p:cNvPr id="10" name="TextBox 9"/>
          <p:cNvSpPr txBox="1"/>
          <p:nvPr/>
        </p:nvSpPr>
        <p:spPr>
          <a:xfrm>
            <a:off x="502920" y="3474720"/>
            <a:ext cx="8138160" cy="1097280"/>
          </a:xfrm>
          <a:prstGeom prst="rect">
            <a:avLst/>
          </a:prstGeom>
          <a:noFill/>
        </p:spPr>
        <p:txBody>
          <a:bodyPr wrap="none" lIns="0" rIns="0" tIns="0" bIns="0">
            <a:spAutoFit/>
          </a:bodyPr>
          <a:lstStyle/>
          <a:p>
            <a:pPr>
              <a:lnSpc>
                <a:spcPct val="115000"/>
              </a:lnSpc>
              <a:spcBef>
                <a:spcPts val="0"/>
              </a:spcBef>
              <a:spcAft>
                <a:spcPts val="0"/>
              </a:spcAft>
            </a:pPr>
            <a:r>
              <a:rPr sz="1250" b="0">
                <a:solidFill>
                  <a:srgbClr val="103B52"/>
                </a:solidFill>
                <a:latin typeface="DejaVu Sans"/>
              </a:rPr>
              <a:t>Dibuja las primeras ocho posiciones y señala el bloque que se repite. ¿Qué símbolo corresponde a la</a:t>
            </a:r>
          </a:p>
          <a:p>
            <a:pPr>
              <a:lnSpc>
                <a:spcPct val="115000"/>
              </a:lnSpc>
              <a:spcBef>
                <a:spcPts val="0"/>
              </a:spcBef>
              <a:spcAft>
                <a:spcPts val="0"/>
              </a:spcAft>
            </a:pPr>
            <a:r>
              <a:rPr sz="1250" b="0">
                <a:solidFill>
                  <a:srgbClr val="103B52"/>
                </a:solidFill>
                <a:latin typeface="DejaVu Sans"/>
              </a:rPr>
              <a:t>posición 18?</a:t>
            </a:r>
          </a:p>
          <a:p>
            <a:pPr>
              <a:lnSpc>
                <a:spcPct val="115000"/>
              </a:lnSpc>
              <a:spcBef>
                <a:spcPts val="0"/>
              </a:spcBef>
              <a:spcAft>
                <a:spcPts val="0"/>
              </a:spcAft>
            </a:pPr>
            <a:r>
              <a:rPr sz="1250" b="0">
                <a:solidFill>
                  <a:srgbClr val="103B52"/>
                </a:solidFill>
                <a:latin typeface="DejaVu Sans"/>
              </a:rPr>
              <a:t>Cuenta cuántos círculos, triángulos y cuadrados requiere la tira de 18 posiciones. Compáralos con el</a:t>
            </a:r>
          </a:p>
          <a:p>
            <a:pPr>
              <a:lnSpc>
                <a:spcPct val="115000"/>
              </a:lnSpc>
              <a:spcBef>
                <a:spcPts val="0"/>
              </a:spcBef>
              <a:spcAft>
                <a:spcPts val="0"/>
              </a:spcAft>
            </a:pPr>
            <a:r>
              <a:rPr sz="1250" b="0">
                <a:solidFill>
                  <a:srgbClr val="103B52"/>
                </a:solidFill>
                <a:latin typeface="DejaVu Sans"/>
              </a:rPr>
              <a:t>inventario.</a:t>
            </a:r>
          </a:p>
          <a:p>
            <a:pPr>
              <a:lnSpc>
                <a:spcPct val="115000"/>
              </a:lnSpc>
              <a:spcBef>
                <a:spcPts val="0"/>
              </a:spcBef>
              <a:spcAft>
                <a:spcPts val="0"/>
              </a:spcAft>
            </a:pPr>
            <a:r>
              <a:rPr sz="1250" b="0">
                <a:solidFill>
                  <a:srgbClr val="103B52"/>
                </a:solidFill>
                <a:latin typeface="DejaVu Sans"/>
              </a:rPr>
              <a:t>¿Se puede preparar la tira de 18 o debe elegirse la de 16? Justifica con cantidades y señala lo que</a:t>
            </a:r>
          </a:p>
          <a:p>
            <a:pPr>
              <a:lnSpc>
                <a:spcPct val="115000"/>
              </a:lnSpc>
              <a:spcBef>
                <a:spcPts val="0"/>
              </a:spcBef>
              <a:spcAft>
                <a:spcPts val="0"/>
              </a:spcAft>
            </a:pPr>
            <a:r>
              <a:rPr sz="1250" b="0">
                <a:solidFill>
                  <a:srgbClr val="103B52"/>
                </a:solidFill>
                <a:latin typeface="DejaVu Sans"/>
              </a:rPr>
              <a:t>sobra o falta.</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9144000" cy="758952"/>
          </a:xfrm>
          <a:prstGeom prst="rect">
            <a:avLst/>
          </a:prstGeom>
          <a:solidFill>
            <a:srgbClr val="103B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320040" y="91440"/>
            <a:ext cx="8503920" cy="594360"/>
          </a:xfrm>
          <a:prstGeom prst="rect">
            <a:avLst/>
          </a:prstGeom>
          <a:noFill/>
        </p:spPr>
        <p:txBody>
          <a:bodyPr wrap="none" lIns="0" rIns="0" tIns="0" bIns="0">
            <a:spAutoFit/>
          </a:bodyPr>
          <a:lstStyle/>
          <a:p>
            <a:pPr>
              <a:lnSpc>
                <a:spcPct val="115000"/>
              </a:lnSpc>
              <a:spcBef>
                <a:spcPts val="0"/>
              </a:spcBef>
              <a:spcAft>
                <a:spcPts val="0"/>
              </a:spcAft>
            </a:pPr>
            <a:r>
              <a:rPr sz="2100" b="1">
                <a:solidFill>
                  <a:srgbClr val="FFFFFF"/>
                </a:solidFill>
                <a:latin typeface="DejaVu Sans"/>
              </a:rPr>
              <a:t>Fuentes, alcance y revisión docente</a:t>
            </a:r>
          </a:p>
        </p:txBody>
      </p:sp>
      <p:sp>
        <p:nvSpPr>
          <p:cNvPr id="5" name="TextBox 4"/>
          <p:cNvSpPr txBox="1"/>
          <p:nvPr/>
        </p:nvSpPr>
        <p:spPr>
          <a:xfrm>
            <a:off x="365760" y="914400"/>
            <a:ext cx="8412480" cy="457200"/>
          </a:xfrm>
          <a:prstGeom prst="rect">
            <a:avLst/>
          </a:prstGeom>
          <a:noFill/>
        </p:spPr>
        <p:txBody>
          <a:bodyPr wrap="none" lIns="0" rIns="0" tIns="0" bIns="0">
            <a:spAutoFit/>
          </a:bodyPr>
          <a:lstStyle/>
          <a:p>
            <a:pPr>
              <a:lnSpc>
                <a:spcPct val="115000"/>
              </a:lnSpc>
              <a:spcBef>
                <a:spcPts val="0"/>
              </a:spcBef>
              <a:spcAft>
                <a:spcPts val="0"/>
              </a:spcAft>
            </a:pPr>
            <a:r>
              <a:rPr sz="1200" b="0">
                <a:solidFill>
                  <a:srgbClr val="526979"/>
                </a:solidFill>
                <a:latin typeface="DejaVu Sans"/>
              </a:rPr>
              <a:t>Plan 5.3.1 · Autoría del complemento: PAM</a:t>
            </a:r>
          </a:p>
        </p:txBody>
      </p:sp>
      <p:sp>
        <p:nvSpPr>
          <p:cNvPr id="6" name="Rectangle 5"/>
          <p:cNvSpPr/>
          <p:nvPr/>
        </p:nvSpPr>
        <p:spPr>
          <a:xfrm>
            <a:off x="320040" y="4754880"/>
            <a:ext cx="8503920" cy="18288"/>
          </a:xfrm>
          <a:prstGeom prst="rect">
            <a:avLst/>
          </a:prstGeom>
          <a:solidFill>
            <a:srgbClr val="C99C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65760" y="4855464"/>
            <a:ext cx="7955279"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Complemento PAM · 5.º · Plan 5.3.1</a:t>
            </a:r>
          </a:p>
        </p:txBody>
      </p:sp>
      <p:sp>
        <p:nvSpPr>
          <p:cNvPr id="8" name="TextBox 7"/>
          <p:cNvSpPr txBox="1"/>
          <p:nvPr/>
        </p:nvSpPr>
        <p:spPr>
          <a:xfrm>
            <a:off x="8485632" y="4855464"/>
            <a:ext cx="365760"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10</a:t>
            </a:r>
          </a:p>
        </p:txBody>
      </p:sp>
      <p:sp>
        <p:nvSpPr>
          <p:cNvPr id="9" name="TextBox 8"/>
          <p:cNvSpPr txBox="1"/>
          <p:nvPr/>
        </p:nvSpPr>
        <p:spPr>
          <a:xfrm>
            <a:off x="502920" y="1499616"/>
            <a:ext cx="8138160" cy="2651760"/>
          </a:xfrm>
          <a:prstGeom prst="rect">
            <a:avLst/>
          </a:prstGeom>
          <a:noFill/>
        </p:spPr>
        <p:txBody>
          <a:bodyPr wrap="none" lIns="0" rIns="0" tIns="0" bIns="0">
            <a:spAutoFit/>
          </a:bodyPr>
          <a:lstStyle/>
          <a:p>
            <a:pPr>
              <a:lnSpc>
                <a:spcPct val="115000"/>
              </a:lnSpc>
              <a:spcBef>
                <a:spcPts val="0"/>
              </a:spcBef>
              <a:spcAft>
                <a:spcPts val="0"/>
              </a:spcAft>
            </a:pPr>
            <a:r>
              <a:rPr sz="1600" b="0">
                <a:solidFill>
                  <a:srgbClr val="103B52"/>
                </a:solidFill>
                <a:latin typeface="DejaVu Sans"/>
              </a:rPr>
              <a:t>5.A.4.1: extender y crear patrones de figuras, números y símbolos; explicar la</a:t>
            </a:r>
          </a:p>
          <a:p>
            <a:pPr>
              <a:lnSpc>
                <a:spcPct val="115000"/>
              </a:lnSpc>
              <a:spcBef>
                <a:spcPts val="0"/>
              </a:spcBef>
              <a:spcAft>
                <a:spcPts val="0"/>
              </a:spcAft>
            </a:pPr>
            <a:r>
              <a:rPr sz="1600" b="0">
                <a:solidFill>
                  <a:srgbClr val="103B52"/>
                </a:solidFill>
                <a:latin typeface="DejaVu Sans"/>
              </a:rPr>
              <a:t>regla de crecimiento y una unidad de repetición. No exige fórmulas algebraicas</a:t>
            </a:r>
          </a:p>
          <a:p>
            <a:pPr>
              <a:lnSpc>
                <a:spcPct val="115000"/>
              </a:lnSpc>
              <a:spcBef>
                <a:spcPts val="0"/>
              </a:spcBef>
              <a:spcAft>
                <a:spcPts val="0"/>
              </a:spcAft>
            </a:pPr>
            <a:r>
              <a:rPr sz="1600" b="0">
                <a:solidFill>
                  <a:srgbClr val="103B52"/>
                </a:solidFill>
                <a:latin typeface="DejaVu Sans"/>
              </a:rPr>
              <a:t>ni patrones cuadráticos.</a:t>
            </a:r>
          </a:p>
          <a:p>
            <a:pPr>
              <a:lnSpc>
                <a:spcPct val="115000"/>
              </a:lnSpc>
              <a:spcBef>
                <a:spcPts val="0"/>
              </a:spcBef>
              <a:spcAft>
                <a:spcPts val="0"/>
              </a:spcAft>
            </a:pPr>
            <a:r>
              <a:rPr sz="1600" b="0">
                <a:solidFill>
                  <a:srgbClr val="103B52"/>
                </a:solidFill>
                <a:latin typeface="DejaVu Sans"/>
              </a:rPr>
              <a:t>Los datos del reto y sus modelos son ficticios y originales de PAM. El material</a:t>
            </a:r>
          </a:p>
          <a:p>
            <a:pPr>
              <a:lnSpc>
                <a:spcPct val="115000"/>
              </a:lnSpc>
              <a:spcBef>
                <a:spcPts val="0"/>
              </a:spcBef>
              <a:spcAft>
                <a:spcPts val="0"/>
              </a:spcAft>
            </a:pPr>
            <a:r>
              <a:rPr sz="1600" b="0">
                <a:solidFill>
                  <a:srgbClr val="103B52"/>
                </a:solidFill>
                <a:latin typeface="DejaVu Sans"/>
              </a:rPr>
              <a:t>oficial del DE se consulta por separado. Ajuste al avance del grupo.</a:t>
            </a:r>
          </a:p>
        </p:txBody>
      </p:sp>
      <p:sp>
        <p:nvSpPr>
          <p:cNvPr id="10" name="Rectangle 9">
            <a:hlinkClick r:id="rId2"/>
          </p:cNvPr>
          <p:cNvSpPr/>
          <p:nvPr/>
        </p:nvSpPr>
        <p:spPr>
          <a:xfrm>
            <a:off x="548640" y="4133087"/>
            <a:ext cx="7772400" cy="484632"/>
          </a:xfrm>
          <a:prstGeom prst="rect">
            <a:avLst/>
          </a:prstGeom>
          <a:solidFill>
            <a:srgbClr val="0F6D9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58368" y="4224527"/>
            <a:ext cx="7552944" cy="329184"/>
          </a:xfrm>
          <a:prstGeom prst="rect">
            <a:avLst/>
          </a:prstGeom>
          <a:noFill/>
        </p:spPr>
        <p:txBody>
          <a:bodyPr wrap="none" lIns="0" rIns="0" tIns="0" bIns="0">
            <a:spAutoFit/>
          </a:bodyPr>
          <a:lstStyle/>
          <a:p>
            <a:pPr>
              <a:lnSpc>
                <a:spcPct val="115000"/>
              </a:lnSpc>
              <a:spcBef>
                <a:spcPts val="0"/>
              </a:spcBef>
              <a:spcAft>
                <a:spcPts val="0"/>
              </a:spcAft>
            </a:pPr>
            <a:r>
              <a:rPr sz="1300" b="1">
                <a:solidFill>
                  <a:srgbClr val="FFFFFF"/>
                </a:solidFill>
                <a:latin typeface="DejaVu Sans"/>
                <a:hlinkClick r:id="rId2"/>
              </a:rPr>
              <a:t>Carpeta oficial del DE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