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Antes de calcular, pida una predicción de la decisión. 5.N.3.1: multiplicación de tres dígitos por tres dígitos, división de un dividendo de cinco dígitos entre un dígito, estimación y comprobación inversa. No desarrolla todas las operaciones ni el componente decimal del indicador. Referencia principal: plan 5.2.5. Dos hojas, lápiz, regla y papel para productos parciales. Calculadora únicamente después del cálculo para comprobar. Exploración externa opcional en inglés: navegador o dado y papel; NRICH ofrece instrucciones y hojas imprimibles abiertas. El docente traduce las consignas y selecciona multiplicación o división según el avance.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Este modelo no sustituye la construcción del estudiante. Hoja 1 · Nombre: __________________ Grupo: ______ Fecha: ______</a:t>
            </a:r>
          </a:p>
          <a:p>
            <a:r>
              <a:t>Datos ficticios. Un taller prepara 124 paneles de mosaico. Cada panel contiene 216 piezas: 200 claras, 10 azules y 6 verdes. Hay 27,000 piezas disponibles, de los colores necesarios. El comité exige terminar los 124 paneles y conservar material para un panel adicional completo. Decide si el inventario cumple ambas condiciones. Después, las piezas destinadas a los 124 paneles se distribuyen por igual en ocho bandejas; los colores pueden mezclarse en cada bandeja.</a:t>
            </a:r>
          </a:p>
          <a:p>
            <a:r>
              <a:t>Estimación: __________________ Modelo y operaciones: ______________________________</a:t>
            </a:r>
          </a:p>
          <a:p>
            <a:r>
              <a:t>Decisión justificada: ____________________________________________________________ Estima las piezas necesarias para los 124 paneles. Completa el modelo de productos parciales y calcula el total exacto. Trabajo: ____________________ ¿El inventario permite terminar los paneles y reservar material para uno adicional? Muestra la resta y una comprobación exacta. Trabajo: ____________________ Distribuye las piezas destinadas a los 124 paneles en ocho bandejas iguales. ¿Cuántas corresponden a cada una? Comprueba con multiplicación. Trabajo: ____________________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Recoja ideas antes de mostrar respuestas. Guía docente separada. Objetivo: usar valor posicional y operaciones inversas para justificar una decisión de inventario. Primera sesión: 5 minutos de comprensión, 20 de estimación y productos parciales, 5 de argumentación. Segunda: 10 minutos de división y comprobación, 15 de transferencia, 5 de retroalimentación. No entregar soluciones junto con las hojas. 1. Una estimación posible es 120×220=26,400. Exacto: 124×200=24,800; 124×10=1,240; 124×6=744. Total: 24,800+1,240+744=26,784. 2. 27,000−26,784=216. Sí, queda exactamente un panel adicional: 216 piezas. Comprobación: 125×216=27,000. 3. 26,784÷8=3,348 piezas por bandeja, residuo 0. Comprobación: 3,348×8=26,784. Las 216 piezas de reserva se guardan aparte. Criterios, 0–2 cada uno: productos parciales con valor posicional; justificación de las dos condiciones; división e interpretación con comprobación. Valorar también algoritmos alternativos correctos. Un error de cálculo aislado requiere una intervención distinta de confundir piezas por panel con total.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Guía para el docente: Guía docente separada. Objetivo: usar valor posicional y operaciones inversas para justificar una decisión de inventario. Primera sesión: 5 minutos de comprensión, 20 de estimación y productos parciales, 5 de argumentación. Segunda: 10 minutos de división y comprobación, 15 de transferencia, 5 de retroalimentación. No entregar soluciones junto con las hojas. 1. Una estimación posible es 120×220=26,400. Exacto: 124×200=24,800; 124×10=1,240; 124×6=744. Total: 24,800+1,240+744=26,784. 2. 27,000−26,784=216. Sí, queda exactamente un panel adicional: 216 piezas. Comprobación: 125×216=27,000. 3. 26,784÷8=3,348 piezas por bandeja, residuo 0. Comprobación: 3,348×8=26,784. Las 216 piezas de reserva se guardan aparte. Criterios, 0–2 cada uno: productos parciales con valor posicional; justificación de las dos condiciones; división e interpretación con comprobación. Valorar también algoritmos alternativos correctos. Un error de cálculo aislado requiere una intervención distinta de confundir piezas por panel con total.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Apoyos específicos, no una receta única. Si calcula 124×2 en lugar de 124×200, escribir 216=200+10+6 y exigir las unidades de cada producto parcial. Si aprueba el inventario solo porque 26,784&lt;27,000, pedir que nombre la segunda condición y compare el sobrante con las 216 piezas de un panel. Si divide las 27,000 piezas en bandejas, separar físicamente en el modelo las piezas de reserva y las destinadas a los 124 paneles. Si interpreta residuo 1 como una pulsera faltante en la transferencia, contrastar 7×4,249+1 con 7×4,250 y dibujar las siete cantidades requeridas. Evidencia individual: use la segunda hoja para decidir el apoyo siguiente.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ejemplo es original de PAM y se distingue de la tarea. Ejemplo distinto: 132 cajas contienen 214 fichas cada una. Descomponer 214=200+10+4. 132×200=26,400; 132×10=1,320; 132×4=528. Total: 28,248 fichas. Si se reparten entre seis mesas, 28,248÷6=4,708. Comprobación: 4,708×6=28,248. Extensión: Presentación complementaria original · Diez diapositivas; respuestas en notas docentes.</a:t>
            </a:r>
          </a:p>
          <a:p>
            <a:r>
              <a:t>1. Decisión del taller: preparar 124 paneles y guardar piezas para otro. Mostrar las cantidades 216 y 27,000. Consigna: distinguir las dos condiciones.</a:t>
            </a:r>
          </a:p>
          <a:p>
            <a:r>
              <a:t>2. Organizar datos: cada panel tiene 200+10+6 piezas. Mostrar la tabla del reto. Consigna: explicar por qué 216 es una cantidad por panel y 124 una cantidad de paneles.</a:t>
            </a:r>
          </a:p>
          <a:p>
            <a:r>
              <a:t>3. Estimar: usar 120×220 como aproximación. Nota docente: 26,400; es una referencia, no una comprobación exacta del inventario.</a:t>
            </a:r>
          </a:p>
          <a:p>
            <a:r>
              <a:t>4. Ejemplo distinto: 132×214. Consigna: seguir los productos parciales del ejemplo trabajado y explicar la posición del cero en las decenas.</a:t>
            </a:r>
          </a:p>
          <a:p>
            <a:r>
              <a:t>5. Modelo del reto: completar la tabla de 124×200, 124×10 y 124×6. Consigna: reunir los productos sin perder el valor posicional.</a:t>
            </a:r>
          </a:p>
          <a:p>
            <a:r>
              <a:t>6. La reserva también cuenta: comparar inventario con piezas para los 124 paneles y para el panel adicional. Consigna: expresar una resta y una comprobación.</a:t>
            </a:r>
          </a:p>
          <a:p>
            <a:r>
              <a:t>7. Ocho bandejas: representar el total destinado a los paneles como ocho partes iguales. Consigna: hallar y comprobar el cociente.</a:t>
            </a:r>
          </a:p>
          <a:p>
            <a:r>
              <a:t>8. Defensa del comité: presentar decisiones antes de mostrar la referencia. Nota docente: 26,784 piezas, reserva 216 y 3,348 por bandeja. Mostrar solution_visual.</a:t>
            </a:r>
          </a:p>
          <a:p>
            <a:r>
              <a:t>9. Transferencia: entregar las cajas de pulseras como tarea individual. Consigna: interpretar qué significa el residuo y contrastar el reparto con 4,250 por estación.</a:t>
            </a:r>
          </a:p>
          <a:p>
            <a:r>
              <a:t>10. Cierre: «Mi estimación ayuda a…, pero mi decisión exacta requiere…». Nota docente: revisar magnitud, productos parciales y comprobación inversa. More Dicey Operations permite explorar estrategias de colocación de dígitos; no sustituye el problema contextualizado.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https://nrich.maths.org/games/more-dicey-operations 5.N.3.1: multiplicación de tres dígitos por tres dígitos, división de un dividendo de cinco dígitos entre un dígito, estimación y comprobación inversa. No desarrolla todas las operaciones ni el componente decimal del indicador. Referencia principal: plan 5.2.5. Acceso y pertinencia deben revisarse de nuevo antes de reutilizar en otro año.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Dos hojas, lápiz, regla y papel para productos parciales. Calculadora únicamente después del cálculo para comprobar. Exploración externa opcional en inglés: navegador o dado y papel; NRICH ofrece instrucciones y hojas imprimibles abiertas. El docente traduce las consignas y selecciona multiplicación o división según el avance. Dos sesiones de 30 minutos entre el 19 y el 22, ajustables a las Pruebas de Lectura; no asignar una sesión ordinaria el viernes 23. Los enlaces de descarga web requieren internet; el ZIP conserva copias locales.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mostrar estas respuestas al recoger la producción: Una estimación posible: 140×210=29,400. Exacto: 143×208=143×200+143×8=28,600+1,144=29,744. 29,744÷7=4,249, residuo 1. Comprobación: 7×4,249+1=29,744. Cada estación puede recibir 4,249 y queda una pulsera. No alcanza para 4,250 por estación: 7×4,250=29,750. Faltan 29,750−29,744=6 pulseras. El residuo 1 no significa que falte una. Si calcula 124×2 en lugar de 124×200, escribir 216=200+10+6 y exigir las unidades de cada producto parcial. Si aprueba el inventario solo porque 26,784&lt;27,000, pedir que nombre la segunda condición y compare el sobrante con las 216 piezas de un panel. Si divide las 27,000 piezas en bandejas, separar físicamente en el modelo las piezas de reserva y las destinadas a los 124 paneles. Si interpreta residuo 1 como una pulsera faltante en la transferencia, contrastar 7×4,249+1 con 7×4,250 y dibujar las siete cantidades requeridas.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© Creado por Prof. Jesús J. Bonilla López - Facilitador Docente de Matemáticas. Plan de consulta: 5.2.5. Las fechas del plan están en blanco. No se afirma una fecha oficial. Los complementos permanecen separados del original del 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nrich.maths.org/games/more-dicey-operations" TargetMode="Externa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pam.bonillaapps.com/actividades-semiconcretas/reserva-para-mosaicos/estudiante.pdf" TargetMode="External"/><Relationship Id="rId3" Type="http://schemas.openxmlformats.org/officeDocument/2006/relationships/hyperlink" Target="https://pam.bonillaapps.com/actividades-semiconcretas/reserva-para-mosaicos/docente.pdf" TargetMode="External"/><Relationship Id="rId4" Type="http://schemas.openxmlformats.org/officeDocument/2006/relationships/hyperlink" Target="https://pam.bonillaapps.com/recursos-por-semana/5to/unidad-2/semana-5/" TargetMode="External"/><Relationship Id="rId5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deprgov.sharepoint.com/:f:/s/Currculo-ServiciosAcadmicos-365Group/IgBWOfgW1TDfTJcvW0OEb1H8AX3WT4CH7WZovjR2iylKl-s?e=HEY0Kc" TargetMode="Externa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Una reserva exacta para los mosaicos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Problema contextualizado · 5.N.3.1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5.º · Plan 5.2.5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600200"/>
            <a:ext cx="8229600" cy="23774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Hoja 1 · Nombre: __________________ Grupo: ______ Fecha: ______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Datos ficticios. Un taller prepara 124 paneles de mosaico. Cada panel contiene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216 piezas: 200 claras, 10 azules y 6 verdes. Hay 27,000 piezas disponibles, de los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colores necesarios. El comité exige terminar los 124 paneles y conservar material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para un panel adicional completo. Decide si el inventario cumple ambas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condiciones. Después, las piezas destinadas a los 124 paneles se distribuyen por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igual en ocho bandejas; los colores pueden mezclarse en cada bandeja.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Estimación: __________________ Modelo y operaciones: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______________________________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Decisión justificada: ____________________________________________________________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4233672"/>
            <a:ext cx="8229600" cy="38404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03B52"/>
                </a:solidFill>
                <a:latin typeface="DejaVu Sans"/>
              </a:rPr>
              <a:t>Representar → decidir → justificar → comprobar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modelo para explorar la situación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Use la primera hoja del estudiante; identifique magnitudes y unidades.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5.º · Plan 5.2.5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58240" y="1731264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7324D"/>
                </a:solidFill>
                <a:latin typeface="DejaVu Sans"/>
              </a:rPr>
              <a:t>Modelo de productos parciales · No está a escala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8240" y="2584704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728">
                <a:solidFill>
                  <a:srgbClr val="17324D"/>
                </a:solidFill>
                <a:latin typeface="DejaVu Sans"/>
              </a:rPr>
              <a:t>124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011680" y="2218944"/>
            <a:ext cx="3169920" cy="1219200"/>
          </a:xfrm>
          <a:prstGeom prst="rect">
            <a:avLst/>
          </a:prstGeom>
          <a:noFill/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181600" y="2218944"/>
            <a:ext cx="1341120" cy="1219200"/>
          </a:xfrm>
          <a:prstGeom prst="rect">
            <a:avLst/>
          </a:prstGeom>
          <a:noFill/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522720" y="2218944"/>
            <a:ext cx="1341120" cy="1219200"/>
          </a:xfrm>
          <a:prstGeom prst="rect">
            <a:avLst/>
          </a:prstGeom>
          <a:noFill/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291840" y="2036064"/>
            <a:ext cx="49377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728">
                <a:solidFill>
                  <a:srgbClr val="17324D"/>
                </a:solidFill>
                <a:latin typeface="DejaVu Sans"/>
              </a:rPr>
              <a:t>200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0" y="2036064"/>
            <a:ext cx="25603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728">
                <a:solidFill>
                  <a:srgbClr val="17324D"/>
                </a:solidFill>
                <a:latin typeface="DejaVu Sans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71360" y="2036064"/>
            <a:ext cx="11582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728">
                <a:solidFill>
                  <a:srgbClr val="17324D"/>
                </a:solidFill>
                <a:latin typeface="DejaVu Sans"/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43200" y="2889504"/>
            <a:ext cx="54864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7324D"/>
                </a:solidFill>
                <a:latin typeface="DejaVu Sans"/>
              </a:rPr>
              <a:t>124 × 200 = ___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64480" y="2889504"/>
            <a:ext cx="28651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7324D"/>
                </a:solidFill>
                <a:latin typeface="DejaVu Sans"/>
              </a:rPr>
              <a:t>124 × 10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05600" y="2889504"/>
            <a:ext cx="15240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7324D"/>
                </a:solidFill>
                <a:latin typeface="DejaVu Sans"/>
              </a:rPr>
              <a:t>124 × 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011680" y="3986784"/>
            <a:ext cx="62179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17324D"/>
                </a:solidFill>
                <a:latin typeface="DejaVu Sans"/>
              </a:rPr>
              <a:t>Total = __________ piezas; reserva = __________ piezas.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011680" y="4413504"/>
            <a:ext cx="62179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440">
                <a:solidFill>
                  <a:srgbClr val="17324D"/>
                </a:solidFill>
                <a:latin typeface="DejaVu Sans"/>
              </a:rPr>
              <a:t>Explica qué representa cada región del modelo.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La decisión del equipo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Explique con un modelo y compruebe todas las condiciones del reto.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5.º · Plan 5.2.5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0472"/>
            <a:ext cx="8138160" cy="30632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1. Estima las piezas necesarias para los 124 paneles. Completa el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modelo de productos parciales y calcula el total exacto. Trabajo: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____________________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2. ¿El inventario permite terminar los paneles y reservar material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para uno adicional? Muestra la resta y una comprobación exacta.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Trabajo: ____________________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3. Distribuye las piezas destinadas a los 124 paneles en ocho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bandejas iguales. ¿Cuántas corresponden a cada una? Comprueba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con multiplicación. Trabajo: ____________________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Representación de referencia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Mostrar después de recoger las decisiones y argumentos del grupo.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5.º · Plan 5.2.5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58240" y="1731264"/>
            <a:ext cx="7071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632">
                <a:solidFill>
                  <a:srgbClr val="17324D"/>
                </a:solidFill>
                <a:latin typeface="DejaVu Sans"/>
              </a:rPr>
              <a:t>Referencia docente · Inventario de 27,000 piezas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280160" y="2157984"/>
            <a:ext cx="5364480" cy="792480"/>
          </a:xfrm>
          <a:prstGeom prst="rect">
            <a:avLst/>
          </a:prstGeom>
          <a:solidFill>
            <a:srgbClr val="167D9A"/>
          </a:solidFill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644640" y="2157984"/>
            <a:ext cx="1219200" cy="792480"/>
          </a:xfrm>
          <a:prstGeom prst="rect">
            <a:avLst/>
          </a:prstGeom>
          <a:solidFill>
            <a:srgbClr val="F3C66B"/>
          </a:solidFill>
          <a:ln w="10160">
            <a:solidFill>
              <a:srgbClr val="1732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767840" y="2523744"/>
            <a:ext cx="64617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632">
                <a:solidFill>
                  <a:srgbClr val="FFFFFF"/>
                </a:solidFill>
                <a:latin typeface="DejaVu Sans"/>
              </a:rPr>
              <a:t>124 paneles: 26,784 piezas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66560" y="2523744"/>
            <a:ext cx="14630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728">
                <a:solidFill>
                  <a:srgbClr val="17324D"/>
                </a:solidFill>
                <a:latin typeface="DejaVu Sans"/>
              </a:rPr>
              <a:t>216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80160" y="3377184"/>
            <a:ext cx="69494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728">
                <a:solidFill>
                  <a:srgbClr val="17324D"/>
                </a:solidFill>
                <a:latin typeface="DejaVu Sans"/>
              </a:rPr>
              <a:t>24,800 + 1,240 + 744 = 26,784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80160" y="3864864"/>
            <a:ext cx="69494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728">
                <a:solidFill>
                  <a:srgbClr val="17324D"/>
                </a:solidFill>
                <a:latin typeface="DejaVu Sans"/>
              </a:rPr>
              <a:t>26,784 ÷ 8 = 3,348 por bandeja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80160" y="4352544"/>
            <a:ext cx="69494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7324D"/>
                </a:solidFill>
                <a:latin typeface="DejaVu Sans"/>
              </a:rPr>
              <a:t>Reserva: un panel. Diagrama de organización, sin escala.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Construye, comprueba y explica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En pares: quien construye el modelo y quien comprueba; cambien roles.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5.º · Plan 5.2.5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81328"/>
            <a:ext cx="8138160" cy="308152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calcula 124×2 en lugar de 124×200, escribir 216=200+10+6 y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exigir las unidades de cada producto parcial.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aprueba el inventario solo porque 26,784&lt;27,000, pedir que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nombre la segunda condición y compare el sobrante con las 216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piezas de un panel.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ejemplo distinto para pensar el método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Conecte la representación con la operación o la regla.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5.º · Plan 5.2.5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2926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Ejemplo distinto: 132 cajas contienen 214 fichas cada una.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Descomponer 214=200+10+4.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132×200=26,400; 132×10=1,320; 132×4=528. Total: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28,248 fichas.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Si se reparten entre seis mesas, 28,248÷6=4,708.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Comprobación: 4,708×6=28,248.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Exploración complementaria verificada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Recurso externo; no reemplaza la actividad original del Handout.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5.º · Plan 5.2.5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7315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103B52"/>
                </a:solidFill>
                <a:latin typeface="DejaVu Sans"/>
              </a:rPr>
              <a:t>NRICH · More Dicey Operations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468880"/>
            <a:ext cx="8138160" cy="1325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Seleccione el contenido relacionado con este indicador. Si está en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inglés, adapte las consignas y reserve las soluciones para el maestro.</a:t>
            </a:r>
          </a:p>
        </p:txBody>
      </p:sp>
      <p:sp>
        <p:nvSpPr>
          <p:cNvPr id="11" name="Rectangle 10">
            <a:hlinkClick r:id="rId2"/>
          </p:cNvPr>
          <p:cNvSpPr/>
          <p:nvPr/>
        </p:nvSpPr>
        <p:spPr>
          <a:xfrm>
            <a:off x="548640" y="3995928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4087368"/>
            <a:ext cx="7552944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Abrir recurso complementario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Descargar, imprimir y utilizar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Hojas del estudiante y guía docente separadas; los botones web necesitan internet.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5.º · Plan 5.2.5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8</a:t>
            </a:r>
          </a:p>
        </p:txBody>
      </p:sp>
      <p:sp>
        <p:nvSpPr>
          <p:cNvPr id="9" name="Rectangle 8">
            <a:hlinkClick r:id="rId2"/>
          </p:cNvPr>
          <p:cNvSpPr/>
          <p:nvPr/>
        </p:nvSpPr>
        <p:spPr>
          <a:xfrm>
            <a:off x="502920" y="1581912"/>
            <a:ext cx="3867912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2648" y="1673352"/>
            <a:ext cx="3648456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PDF del estudiante · 4 páginas</a:t>
            </a:r>
          </a:p>
        </p:txBody>
      </p:sp>
      <p:sp>
        <p:nvSpPr>
          <p:cNvPr id="11" name="Rectangle 10">
            <a:hlinkClick r:id="rId3"/>
          </p:cNvPr>
          <p:cNvSpPr/>
          <p:nvPr/>
        </p:nvSpPr>
        <p:spPr>
          <a:xfrm>
            <a:off x="4617720" y="1581912"/>
            <a:ext cx="393192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27448" y="1673352"/>
            <a:ext cx="3712463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3"/>
              </a:rPr>
              <a:t>Guía docente · 3 páginas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487168"/>
            <a:ext cx="8046720" cy="14630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Imprima una copia por estudiante. Mantenga las respuestas en la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guía del maestro. Para trabajar sin conexión, extraiga el paquete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y abra directamente los PDF.</a:t>
            </a:r>
          </a:p>
        </p:txBody>
      </p:sp>
      <p:sp>
        <p:nvSpPr>
          <p:cNvPr id="14" name="Rectangle 13">
            <a:hlinkClick r:id="rId4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4"/>
              </a:rPr>
              <a:t>Abrir recursos de esta unidad y semana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Una situación nueva: respuesta individual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Utilice la segunda hoja; compare el razonamiento con la primera producción.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5.º · Plan 5.2.5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08760"/>
            <a:ext cx="8138160" cy="1783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Hoja 2 · Comprobación individual · Nombre: __________________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Datos ficticios. Un centro recibe 143 cajas de 208 pulseras cada una para siete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estaciones. Cada estación solicita 4,250 pulseras. Se permite abrir las cajas y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repartir pulseras sueltas. Decide si alcanza el envío y describe el reparto igual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máximo con su residuo.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Estimación y operaciones: _______________________________________________________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>
                <a:solidFill>
                  <a:srgbClr val="103B52"/>
                </a:solidFill>
                <a:latin typeface="DejaVu Sans"/>
              </a:rPr>
              <a:t>Comprobación y decisión: ________________________________________________________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3474720"/>
            <a:ext cx="8138160" cy="10972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03B52"/>
                </a:solidFill>
                <a:latin typeface="DejaVu Sans"/>
              </a:rPr>
              <a:t>Estima y calcula cuántas pulseras contienen las 143 cajas. Muestra los productos parciales. Trabajo: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03B52"/>
                </a:solidFill>
                <a:latin typeface="DejaVu Sans"/>
              </a:rPr>
              <a:t>____________________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03B52"/>
                </a:solidFill>
                <a:latin typeface="DejaVu Sans"/>
              </a:rPr>
              <a:t>Divide el total entre siete. Escribe el cociente, el residuo y la igualdad que comprueba ambos.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03B52"/>
                </a:solidFill>
                <a:latin typeface="DejaVu Sans"/>
              </a:rPr>
              <a:t>Trabajo: ____________________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03B52"/>
                </a:solidFill>
                <a:latin typeface="DejaVu Sans"/>
              </a:rPr>
              <a:t>¿Puede cada estación recibir 4,250 pulseras? Si no, determina la cantidad total que falta. Justifica.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03B52"/>
                </a:solidFill>
                <a:latin typeface="DejaVu Sans"/>
              </a:rPr>
              <a:t>Trabajo: ____________________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91440"/>
            <a:ext cx="8503920" cy="5943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Fuentes, alcance y revisión docente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Plan 5.2.5 · Autoría del complemento: PAM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5.º · Plan 5.2.5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9616"/>
            <a:ext cx="8138160" cy="26517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5.N.3.1: multiplicación de tres dígitos por tres dígitos, división de un dividendo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de cinco dígitos entre un dígito, estimación y comprobación inversa. No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desarrolla todas las operaciones ni el componente decimal del indicador.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Referencia principal: plan 5.2.5.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Los datos del reto y sus modelos son ficticios y originales de PAM. El material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oficial del DE se consulta por separado. Ajuste al avance del grupo.</a:t>
            </a:r>
          </a:p>
        </p:txBody>
      </p:sp>
      <p:sp>
        <p:nvSpPr>
          <p:cNvPr id="10" name="Rectangle 9">
            <a:hlinkClick r:id="rId2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Carpeta oficial del 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