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calcular, pida una predicción de la decisión. 4.N.3.1: suma y resta de fracciones homogéneas de un conjunto fijo; comprobación de la conservación del total y de la razonabilidad. No desarrolla números mixtos ni todos los indicadores del plan 4.2.6. Hojas del estudiante, lápiz y tres colores o tramas. Opcional: 16 fichas iguales y otra colección de 12. Para la exploración NRICH: papel del mismo tamaño y tijeras; el docente traduce las consignas del inglés y selecciona sumas con denominadores iguales.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Este modelo no sustituye la construcción del estudiante. En una votación ficticia de la Sala de Clases participan 16 estudiantes. Cada estudiante conserva un solo voto. Al principio, 7 eligen el búho, 5 eligen la tortuga y 4 están indecisos. Luego, 2 que habían elegido la tortuga cambian al búho y 3 indecisos eligen el búho. El grupo aprobará un emblema solamente si obtiene más de la mitad de los 16 votos. Representa el registro inicial en las 16 casillas y escribe una suma que compruebe que aparecen todos los participantes. Registra con operaciones las entradas y salidas. ¿Qué fracción queda en cada categoría después de los cambios? ¿Se aprueba algún emblema? Justifica comparando sus votos con la mitad del conjunto. Comprueba que no desapareció ni se contó dos veces ningún participante. ¿Por qué el denominador permanece igual?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Recoja ideas antes de mostrar respuestas. Registro inicial: 7/16+5/16+4/16=16/16=1 conjunto. Búho: 7/16+2/16+3/16=12/16; tortuga: 5/16−2/16=3/16; indecisos: 4/16−3/16=1/16. Se aprueba el búho: la mitad es 8/16 y 12/16&gt;8/16. Tortuga no supera la mitad. 12/16+3/16+1/16=16/16. Los cambios trasladan votos entre categorías; siguen participando las mismas 16 personas.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Guía para el docente: Registro inicial: 7/16+5/16+4/16=16/16=1 conjunto. Búho: 7/16+2/16+3/16=12/16; tortuga: 5/16−2/16=3/16; indecisos: 4/16−3/16=1/16. Se aprueba el búho: la mitad es 8/16 y 12/16&gt;8/16. Tortuga no supera la mitad. 12/16+3/16+1/16=16/16. Los cambios trasladan votos entre categorías; siguen participando las mismas 16 personas.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Apoyos específicos, no una receta única. Si suma los denominadores y escribe 12/48, vuelva a las 16 fichas: cada voto sigue representando 1/16 del mismo conjunto. Si añade los 2 votos al búho sin restarlos a tortuga, haga mover físicamente las mismas dos fichas y comprobar que el total no exceda 16. Si mantiene 4/16 indecisos, señale las tres fichas que salieron de esa categoría y registre 4/16−3/16. Si identifica la mitad como 1/16 o acepta exactamente la mitad, divida las 16 fichas en dos grupos de 8 y distinga «la mitad» de «más de la mitad». Evidencia individual: use la segunda hoja para decidir el apoyo siguiente.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ejemplo es original de PAM y se distingue de la tarea. En un conjunto ficticio de 10 tarjetas, una categoría tiene 3/10. Recibe 4/10 de otra categoría y después entrega 2/10: 3/10+4/10−2/10=(3+4−2)/10=5/10. El resultado son 5 tarjetas de las mismas 10. Es exactamente la mitad, por lo que no supera la mitad. Extensión: ## Complemento original: diez diapositivas</a:t>
            </a:r>
          </a:p>
          <a:p>
            <a:r>
              <a:t>1. **Una decisión del grupo.** Presente los 16 votos ficticios y la condición «más de la mitad». Solicite una predicción sin confirmar el ganador.</a:t>
            </a:r>
          </a:p>
          <a:p>
            <a:r>
              <a:t>2. **El entero permanece.** El conjunto completo son los mismos 16 participantes antes y después. Cada casilla representa 1/16 del conjunto.</a:t>
            </a:r>
          </a:p>
          <a:p>
            <a:r>
              <a:t>3. **Registro inicial.** Muestre 7/16 para búho, 5/16 para tortuga y 4/16 indecisos. Pregunte cómo comprobar que están todos.</a:t>
            </a:r>
          </a:p>
          <a:p>
            <a:r>
              <a:t>4. **Cambiar no añade participantes.** Represente con flechas los 2 votos que salen de tortuga y entran en búho. Haga lo mismo con los 3 indecisos.</a:t>
            </a:r>
          </a:p>
          <a:p>
            <a:r>
              <a:t>5. **Organizar las operaciones.** Proponga completar B=7/16+2/16+3/16; T=5/16−2/16; I=4/16−3/16. Mantenga los resultados ocultos durante el trabajo.</a:t>
            </a:r>
          </a:p>
          <a:p>
            <a:r>
              <a:t>6. **Ejemplo distinto.** Modele 3/10+4/10−2/10=5/10: se cuentan partes de tamaño 1/10; no cambia el denominador.</a:t>
            </a:r>
          </a:p>
          <a:p>
            <a:r>
              <a:t>7. **Una respuesta que revisar.** Muestre 7/16+2/16=9/32. Pregunte si el grupo pasó a tener 32 participantes y solicite corregir con fichas.</a:t>
            </a:r>
          </a:p>
          <a:p>
            <a:r>
              <a:t>8. **Defender la mayoría.** Después de escuchar las parejas, revele 12/16, 3/16 y 1/16; compare 12/16 con 8/16 y compruebe el total.</a:t>
            </a:r>
          </a:p>
          <a:p>
            <a:r>
              <a:t>9. **Nueva votación individual.** Presente los 12 participantes de la segunda situación. Solicite registrar operaciones, representación y decisión sin ayuda de la pareja.</a:t>
            </a:r>
          </a:p>
          <a:p>
            <a:r>
              <a:t>10. **Evidencia y exploración.** Pida explicar por qué el denominador permanece. Ofrezca A4 Fraction Addition para explorar sumas con papel; conserve sus soluciones para consulta docente.</a:t>
            </a:r>
          </a:p>
          <a:p/>
          <a:p>
            <a:r>
              <a:t>## Guía docente separada</a:t>
            </a:r>
          </a:p>
          <a:p>
            <a:r>
              <a:t>Objetivo: representar cambios entre categorías mediante suma y resta de fracciones homogéneas y justificar una mayoría. Antes de calcular, identifique el conjunto completo. En parejas, una persona mueve fichas y otra registra; intercambien funciones al comprobar. Use las respuestas específicas de solution y transfer_solution únicamente en la guía. Evalúe cuatro criterios: entero fijo, operaciones de entrada y salida correctas, conservación del total y decisión justificada con la mitad correspondiente. Ofrezca los apoyos específicos antes de repetir la transferencia. Las votaciones son ficticias y no describen preferencias reales del estudiantado.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https://nrich.maths.org/problems/a4-fraction-addition 4.N.3.1: suma y resta de fracciones homogéneas de un conjunto fijo; comprobación de la conservación del total y de la razonabilidad. No desarrolla números mixtos ni todos los indicadores del plan 4.2.6. Acceso y pertinencia deben revisarse de nuevo antes de reutilizar en otro año.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Hojas del estudiante, lápiz y tres colores o tramas. Opcional: 16 fichas iguales y otra colección de 12. Para la exploración NRICH: papel del mismo tamaño y tijeras; el docente traduce las consignas del inglés y selecciona sumas con denominadores iguales. Dos sesiones de 25 minutos durante el 2–6 de noviembre, ajustables al horario de EPA/CAF. Primera: representación y decisión en parejas. Segunda: discusión breve y transferencia individual. Los enlaces de descarga web requieren internet; el ZIP conserva copias locales.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mostrar estas respuestas al recoger la producción: Inicialmente: 4/12+6/12+2/12=12/12. Cambios: delfín 4/12+3/12+1/12; manatí 6/12−3/12; indecisos 2/12−1/12. Delfín: 8/12; manatí: 3/12; indecisos: 1/12. Total: 8/12+3/12+1/12=12/12. Se aprueba el delfín porque 8/12&gt;6/12. Se requieren más de 6 votos; exactamente 6 no sería mayoría. Si suma los denominadores y escribe 12/48, vuelva a las 16 fichas: cada voto sigue representando 1/16 del mismo conjunto. Si añade los 2 votos al búho sin restarlos a tortuga, haga mover físicamente las mismas dos fichas y comprobar que el total no exceda 16. Si mantiene 4/16 indecisos, señale las tres fichas que salieron de esa categoría y registre 4/16−3/16. Si identifica la mitad como 1/16 o acepta exactamente la mitad, divida las 16 fichas en dos grupos de 8 y distinga «la mitad» de «más de la mitad».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Creado por Prof. Jesús J. Bonilla López - Facilitador Docente de Matemáticas. Plan de consulta: 4.2.6. Las fechas del plan están en blanco. No se afirma una fecha oficial. Los complementos permanecen separados del original del DE.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nrich.maths.org/problems/a4-fraction-addition" TargetMode="Externa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pam.bonillaapps.com/actividades-semiconcretas/emblema-y-votos-en-fracciones/estudiante.pdf" TargetMode="External"/><Relationship Id="rId3" Type="http://schemas.openxmlformats.org/officeDocument/2006/relationships/hyperlink" Target="https://pam.bonillaapps.com/actividades-semiconcretas/emblema-y-votos-en-fracciones/docente.pdf" TargetMode="External"/><Relationship Id="rId4" Type="http://schemas.openxmlformats.org/officeDocument/2006/relationships/hyperlink" Target="https://pam.bonillaapps.com/recursos-por-semana/4to/unidad-2/semana-6/" TargetMode="Externa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prgov.sharepoint.com/:f:/s/Currculo-ServiciosAcadmicos-365Group/IgBWOfgW1TDfTJcvW0OEb1H8AX3WT4CH7WZovjR2iylKl-s?e=HEY0Kc" TargetMode="External"/><Relationship Id="rId3"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000" b="1">
                <a:solidFill>
                  <a:srgbClr val="FFFFFF"/>
                </a:solidFill>
                <a:latin typeface="DejaVu Sans"/>
              </a:rPr>
              <a:t>¿Qué emblema obtiene la mayoría después de los</a:t>
            </a:r>
          </a:p>
          <a:p>
            <a:pPr>
              <a:lnSpc>
                <a:spcPct val="115000"/>
              </a:lnSpc>
              <a:spcBef>
                <a:spcPts val="0"/>
              </a:spcBef>
              <a:spcAft>
                <a:spcPts val="0"/>
              </a:spcAft>
            </a:pPr>
            <a:r>
              <a:rPr sz="2000" b="1">
                <a:solidFill>
                  <a:srgbClr val="FFFFFF"/>
                </a:solidFill>
                <a:latin typeface="DejaVu Sans"/>
              </a:rPr>
              <a:t>cambios?</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Problema contextualizado · 4.N.3.1</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4.º · Plan 4.2.6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1</a:t>
            </a:r>
          </a:p>
        </p:txBody>
      </p:sp>
      <p:sp>
        <p:nvSpPr>
          <p:cNvPr id="9" name="TextBox 8"/>
          <p:cNvSpPr txBox="1"/>
          <p:nvPr/>
        </p:nvSpPr>
        <p:spPr>
          <a:xfrm>
            <a:off x="457200" y="1600200"/>
            <a:ext cx="8229600" cy="2377440"/>
          </a:xfrm>
          <a:prstGeom prst="rect">
            <a:avLst/>
          </a:prstGeom>
          <a:noFill/>
        </p:spPr>
        <p:txBody>
          <a:bodyPr wrap="none" lIns="0" rIns="0" tIns="0" bIns="0">
            <a:spAutoFit/>
          </a:bodyPr>
          <a:lstStyle/>
          <a:p>
            <a:pPr>
              <a:lnSpc>
                <a:spcPct val="115000"/>
              </a:lnSpc>
              <a:spcBef>
                <a:spcPts val="0"/>
              </a:spcBef>
              <a:spcAft>
                <a:spcPts val="0"/>
              </a:spcAft>
            </a:pPr>
            <a:r>
              <a:rPr sz="2000" b="0">
                <a:solidFill>
                  <a:srgbClr val="103B52"/>
                </a:solidFill>
                <a:latin typeface="DejaVu Sans"/>
              </a:rPr>
              <a:t>En una votación ficticia de la Sala de Clases participan 16</a:t>
            </a:r>
          </a:p>
          <a:p>
            <a:pPr>
              <a:lnSpc>
                <a:spcPct val="115000"/>
              </a:lnSpc>
              <a:spcBef>
                <a:spcPts val="0"/>
              </a:spcBef>
              <a:spcAft>
                <a:spcPts val="0"/>
              </a:spcAft>
            </a:pPr>
            <a:r>
              <a:rPr sz="2000" b="0">
                <a:solidFill>
                  <a:srgbClr val="103B52"/>
                </a:solidFill>
                <a:latin typeface="DejaVu Sans"/>
              </a:rPr>
              <a:t>estudiantes. Cada estudiante conserva un solo voto. Al</a:t>
            </a:r>
          </a:p>
          <a:p>
            <a:pPr>
              <a:lnSpc>
                <a:spcPct val="115000"/>
              </a:lnSpc>
              <a:spcBef>
                <a:spcPts val="0"/>
              </a:spcBef>
              <a:spcAft>
                <a:spcPts val="0"/>
              </a:spcAft>
            </a:pPr>
            <a:r>
              <a:rPr sz="2000" b="0">
                <a:solidFill>
                  <a:srgbClr val="103B52"/>
                </a:solidFill>
                <a:latin typeface="DejaVu Sans"/>
              </a:rPr>
              <a:t>principio, 7 eligen el búho, 5 eligen la tortuga y 4 están</a:t>
            </a:r>
          </a:p>
          <a:p>
            <a:pPr>
              <a:lnSpc>
                <a:spcPct val="115000"/>
              </a:lnSpc>
              <a:spcBef>
                <a:spcPts val="0"/>
              </a:spcBef>
              <a:spcAft>
                <a:spcPts val="0"/>
              </a:spcAft>
            </a:pPr>
            <a:r>
              <a:rPr sz="2000" b="0">
                <a:solidFill>
                  <a:srgbClr val="103B52"/>
                </a:solidFill>
                <a:latin typeface="DejaVu Sans"/>
              </a:rPr>
              <a:t>indecisos. Luego, 2 que habían elegido la tortuga cambian al</a:t>
            </a:r>
          </a:p>
          <a:p>
            <a:pPr>
              <a:lnSpc>
                <a:spcPct val="115000"/>
              </a:lnSpc>
              <a:spcBef>
                <a:spcPts val="0"/>
              </a:spcBef>
              <a:spcAft>
                <a:spcPts val="0"/>
              </a:spcAft>
            </a:pPr>
            <a:r>
              <a:rPr sz="2000" b="0">
                <a:solidFill>
                  <a:srgbClr val="103B52"/>
                </a:solidFill>
                <a:latin typeface="DejaVu Sans"/>
              </a:rPr>
              <a:t>búho y 3 indecisos eligen el búho. El grupo aprobará un</a:t>
            </a:r>
          </a:p>
          <a:p>
            <a:pPr>
              <a:lnSpc>
                <a:spcPct val="115000"/>
              </a:lnSpc>
              <a:spcBef>
                <a:spcPts val="0"/>
              </a:spcBef>
              <a:spcAft>
                <a:spcPts val="0"/>
              </a:spcAft>
            </a:pPr>
            <a:r>
              <a:rPr sz="2000" b="0">
                <a:solidFill>
                  <a:srgbClr val="103B52"/>
                </a:solidFill>
                <a:latin typeface="DejaVu Sans"/>
              </a:rPr>
              <a:t>emblema solamente si obtiene más de la mitad de los 16 votos.</a:t>
            </a:r>
          </a:p>
        </p:txBody>
      </p:sp>
      <p:sp>
        <p:nvSpPr>
          <p:cNvPr id="10" name="TextBox 9"/>
          <p:cNvSpPr txBox="1"/>
          <p:nvPr/>
        </p:nvSpPr>
        <p:spPr>
          <a:xfrm>
            <a:off x="457200" y="4233672"/>
            <a:ext cx="8229600" cy="384048"/>
          </a:xfrm>
          <a:prstGeom prst="rect">
            <a:avLst/>
          </a:prstGeom>
          <a:noFill/>
        </p:spPr>
        <p:txBody>
          <a:bodyPr wrap="none" lIns="0" rIns="0" tIns="0" bIns="0">
            <a:spAutoFit/>
          </a:bodyPr>
          <a:lstStyle/>
          <a:p>
            <a:pPr>
              <a:lnSpc>
                <a:spcPct val="115000"/>
              </a:lnSpc>
              <a:spcBef>
                <a:spcPts val="0"/>
              </a:spcBef>
              <a:spcAft>
                <a:spcPts val="0"/>
              </a:spcAft>
            </a:pPr>
            <a:r>
              <a:rPr sz="1500" b="1">
                <a:solidFill>
                  <a:srgbClr val="103B52"/>
                </a:solidFill>
                <a:latin typeface="DejaVu Sans"/>
              </a:rPr>
              <a:t>Representar → decidir → justificar → comprobar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Un modelo para explorar la situación</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Use la primera hoja del estudiante; identifique magnitudes y unidades.</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4.º · Plan 4.2.6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2</a:t>
            </a:r>
          </a:p>
        </p:txBody>
      </p:sp>
      <p:sp>
        <p:nvSpPr>
          <p:cNvPr id="9" name="TextBox 8"/>
          <p:cNvSpPr txBox="1"/>
          <p:nvPr/>
        </p:nvSpPr>
        <p:spPr>
          <a:xfrm>
            <a:off x="1280160" y="1731264"/>
            <a:ext cx="6949440" cy="274320"/>
          </a:xfrm>
          <a:prstGeom prst="rect">
            <a:avLst/>
          </a:prstGeom>
          <a:noFill/>
        </p:spPr>
        <p:txBody>
          <a:bodyPr wrap="none" lIns="0" rIns="0" tIns="0" bIns="0">
            <a:spAutoFit/>
          </a:bodyPr>
          <a:lstStyle/>
          <a:p>
            <a:r>
              <a:rPr sz="1536">
                <a:solidFill>
                  <a:srgbClr val="172554"/>
                </a:solidFill>
                <a:latin typeface="DejaVu Sans"/>
              </a:rPr>
              <a:t>Un conjunto: 16 participantes. Marca un voto por casilla.</a:t>
            </a:r>
          </a:p>
        </p:txBody>
      </p:sp>
      <p:sp>
        <p:nvSpPr>
          <p:cNvPr id="10" name="Rectangle 9"/>
          <p:cNvSpPr/>
          <p:nvPr/>
        </p:nvSpPr>
        <p:spPr>
          <a:xfrm>
            <a:off x="2133600" y="2097024"/>
            <a:ext cx="4876800" cy="1950720"/>
          </a:xfrm>
          <a:prstGeom prst="rect">
            <a:avLst/>
          </a:prstGeom>
          <a:solidFill>
            <a:srgbClr val="FFFFFF"/>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1" name="Connector 10"/>
          <p:cNvCxnSpPr/>
          <p:nvPr/>
        </p:nvCxnSpPr>
        <p:spPr>
          <a:xfrm>
            <a:off x="3352800" y="2097024"/>
            <a:ext cx="0" cy="1950720"/>
          </a:xfrm>
          <a:prstGeom prst="line">
            <a:avLst/>
          </a:prstGeom>
          <a:ln w="10160">
            <a:solidFill>
              <a:srgbClr val="172554"/>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4572000" y="2097024"/>
            <a:ext cx="0" cy="1950720"/>
          </a:xfrm>
          <a:prstGeom prst="line">
            <a:avLst/>
          </a:prstGeom>
          <a:ln w="10160">
            <a:solidFill>
              <a:srgbClr val="172554"/>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5791200" y="2097024"/>
            <a:ext cx="0" cy="1950720"/>
          </a:xfrm>
          <a:prstGeom prst="line">
            <a:avLst/>
          </a:prstGeom>
          <a:ln w="10160">
            <a:solidFill>
              <a:srgbClr val="172554"/>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2133600" y="2584704"/>
            <a:ext cx="4876800" cy="0"/>
          </a:xfrm>
          <a:prstGeom prst="line">
            <a:avLst/>
          </a:prstGeom>
          <a:ln w="10160">
            <a:solidFill>
              <a:srgbClr val="172554"/>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2133600" y="3072384"/>
            <a:ext cx="4876800" cy="0"/>
          </a:xfrm>
          <a:prstGeom prst="line">
            <a:avLst/>
          </a:prstGeom>
          <a:ln w="10160">
            <a:solidFill>
              <a:srgbClr val="172554"/>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2133600" y="3560064"/>
            <a:ext cx="4876800" cy="0"/>
          </a:xfrm>
          <a:prstGeom prst="line">
            <a:avLst/>
          </a:prstGeom>
          <a:ln w="10160">
            <a:solidFill>
              <a:srgbClr val="172554"/>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1889759" y="4413504"/>
            <a:ext cx="6339840" cy="274320"/>
          </a:xfrm>
          <a:prstGeom prst="rect">
            <a:avLst/>
          </a:prstGeom>
          <a:noFill/>
        </p:spPr>
        <p:txBody>
          <a:bodyPr wrap="none" lIns="0" rIns="0" tIns="0" bIns="0">
            <a:spAutoFit/>
          </a:bodyPr>
          <a:lstStyle/>
          <a:p>
            <a:r>
              <a:rPr sz="1440">
                <a:solidFill>
                  <a:srgbClr val="172554"/>
                </a:solidFill>
                <a:latin typeface="DejaVu Sans"/>
              </a:rPr>
              <a:t>Clave sugerida: B = búho; T = tortuga; I = indeciso.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La decisión del equipo</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Explique con un modelo y compruebe todas las condiciones del reto.</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4.º · Plan 4.2.6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3</a:t>
            </a:r>
          </a:p>
        </p:txBody>
      </p:sp>
      <p:sp>
        <p:nvSpPr>
          <p:cNvPr id="9" name="TextBox 8"/>
          <p:cNvSpPr txBox="1"/>
          <p:nvPr/>
        </p:nvSpPr>
        <p:spPr>
          <a:xfrm>
            <a:off x="502920" y="1490472"/>
            <a:ext cx="8138160" cy="3063240"/>
          </a:xfrm>
          <a:prstGeom prst="rect">
            <a:avLst/>
          </a:prstGeom>
          <a:noFill/>
        </p:spPr>
        <p:txBody>
          <a:bodyPr wrap="none" lIns="0" rIns="0" tIns="0" bIns="0">
            <a:spAutoFit/>
          </a:bodyPr>
          <a:lstStyle/>
          <a:p>
            <a:pPr>
              <a:lnSpc>
                <a:spcPct val="115000"/>
              </a:lnSpc>
              <a:spcBef>
                <a:spcPts val="0"/>
              </a:spcBef>
              <a:spcAft>
                <a:spcPts val="0"/>
              </a:spcAft>
            </a:pPr>
            <a:r>
              <a:rPr sz="1900" b="0">
                <a:solidFill>
                  <a:srgbClr val="103B52"/>
                </a:solidFill>
                <a:latin typeface="DejaVu Sans"/>
              </a:rPr>
              <a:t>1. Representa el registro inicial en las 16 casillas y escribe una</a:t>
            </a:r>
          </a:p>
          <a:p>
            <a:pPr>
              <a:lnSpc>
                <a:spcPct val="115000"/>
              </a:lnSpc>
              <a:spcBef>
                <a:spcPts val="0"/>
              </a:spcBef>
              <a:spcAft>
                <a:spcPts val="0"/>
              </a:spcAft>
            </a:pPr>
            <a:r>
              <a:rPr sz="1900" b="0">
                <a:solidFill>
                  <a:srgbClr val="103B52"/>
                </a:solidFill>
                <a:latin typeface="DejaVu Sans"/>
              </a:rPr>
              <a:t>suma que compruebe que aparecen todos los participantes.</a:t>
            </a:r>
          </a:p>
          <a:p>
            <a:pPr>
              <a:lnSpc>
                <a:spcPct val="115000"/>
              </a:lnSpc>
              <a:spcBef>
                <a:spcPts val="0"/>
              </a:spcBef>
              <a:spcAft>
                <a:spcPts val="0"/>
              </a:spcAft>
            </a:pPr>
            <a:r>
              <a:rPr sz="1900" b="0">
                <a:solidFill>
                  <a:srgbClr val="103B52"/>
                </a:solidFill>
                <a:latin typeface="DejaVu Sans"/>
              </a:rPr>
              <a:t>2. Registra con operaciones las entradas y salidas. ¿Qué fracción</a:t>
            </a:r>
          </a:p>
          <a:p>
            <a:pPr>
              <a:lnSpc>
                <a:spcPct val="115000"/>
              </a:lnSpc>
              <a:spcBef>
                <a:spcPts val="0"/>
              </a:spcBef>
              <a:spcAft>
                <a:spcPts val="0"/>
              </a:spcAft>
            </a:pPr>
            <a:r>
              <a:rPr sz="1900" b="0">
                <a:solidFill>
                  <a:srgbClr val="103B52"/>
                </a:solidFill>
                <a:latin typeface="DejaVu Sans"/>
              </a:rPr>
              <a:t>queda en cada categoría después de los cambios?</a:t>
            </a:r>
          </a:p>
          <a:p>
            <a:pPr>
              <a:lnSpc>
                <a:spcPct val="115000"/>
              </a:lnSpc>
              <a:spcBef>
                <a:spcPts val="0"/>
              </a:spcBef>
              <a:spcAft>
                <a:spcPts val="0"/>
              </a:spcAft>
            </a:pPr>
            <a:r>
              <a:rPr sz="1900" b="0">
                <a:solidFill>
                  <a:srgbClr val="103B52"/>
                </a:solidFill>
                <a:latin typeface="DejaVu Sans"/>
              </a:rPr>
              <a:t>3. ¿Se aprueba algún emblema? Justifica comparando sus votos</a:t>
            </a:r>
          </a:p>
          <a:p>
            <a:pPr>
              <a:lnSpc>
                <a:spcPct val="115000"/>
              </a:lnSpc>
              <a:spcBef>
                <a:spcPts val="0"/>
              </a:spcBef>
              <a:spcAft>
                <a:spcPts val="0"/>
              </a:spcAft>
            </a:pPr>
            <a:r>
              <a:rPr sz="1900" b="0">
                <a:solidFill>
                  <a:srgbClr val="103B52"/>
                </a:solidFill>
                <a:latin typeface="DejaVu Sans"/>
              </a:rPr>
              <a:t>con la mitad del conjunto.</a:t>
            </a:r>
          </a:p>
          <a:p>
            <a:pPr>
              <a:lnSpc>
                <a:spcPct val="115000"/>
              </a:lnSpc>
              <a:spcBef>
                <a:spcPts val="0"/>
              </a:spcBef>
              <a:spcAft>
                <a:spcPts val="0"/>
              </a:spcAft>
            </a:pPr>
            <a:r>
              <a:rPr sz="1900" b="0">
                <a:solidFill>
                  <a:srgbClr val="103B52"/>
                </a:solidFill>
                <a:latin typeface="DejaVu Sans"/>
              </a:rPr>
              <a:t>4. Comprueba que no desapareció ni se contó dos veces ningún</a:t>
            </a:r>
          </a:p>
          <a:p>
            <a:pPr>
              <a:lnSpc>
                <a:spcPct val="115000"/>
              </a:lnSpc>
              <a:spcBef>
                <a:spcPts val="0"/>
              </a:spcBef>
              <a:spcAft>
                <a:spcPts val="0"/>
              </a:spcAft>
            </a:pPr>
            <a:r>
              <a:rPr sz="1900" b="0">
                <a:solidFill>
                  <a:srgbClr val="103B52"/>
                </a:solidFill>
                <a:latin typeface="DejaVu Sans"/>
              </a:rPr>
              <a:t>participante. ¿Por qué el denominador permanece igual?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Representación de referencia</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Mostrar después de recoger las decisiones y argumentos del grupo.</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4.º · Plan 4.2.6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4</a:t>
            </a:r>
          </a:p>
        </p:txBody>
      </p:sp>
      <p:sp>
        <p:nvSpPr>
          <p:cNvPr id="9" name="TextBox 8"/>
          <p:cNvSpPr txBox="1"/>
          <p:nvPr/>
        </p:nvSpPr>
        <p:spPr>
          <a:xfrm>
            <a:off x="1341120" y="1792224"/>
            <a:ext cx="6888480" cy="274320"/>
          </a:xfrm>
          <a:prstGeom prst="rect">
            <a:avLst/>
          </a:prstGeom>
          <a:noFill/>
        </p:spPr>
        <p:txBody>
          <a:bodyPr wrap="none" lIns="0" rIns="0" tIns="0" bIns="0">
            <a:spAutoFit/>
          </a:bodyPr>
          <a:lstStyle/>
          <a:p>
            <a:r>
              <a:rPr sz="1728">
                <a:solidFill>
                  <a:srgbClr val="172554"/>
                </a:solidFill>
                <a:latin typeface="DejaVu Sans"/>
              </a:rPr>
              <a:t>Registro final: las mismas 16 personas</a:t>
            </a:r>
          </a:p>
        </p:txBody>
      </p:sp>
      <p:sp>
        <p:nvSpPr>
          <p:cNvPr id="10" name="Rectangle 9"/>
          <p:cNvSpPr/>
          <p:nvPr/>
        </p:nvSpPr>
        <p:spPr>
          <a:xfrm>
            <a:off x="1402080" y="2340864"/>
            <a:ext cx="4389120" cy="792480"/>
          </a:xfrm>
          <a:prstGeom prst="rect">
            <a:avLst/>
          </a:prstGeom>
          <a:solidFill>
            <a:srgbClr val="BFDBFE"/>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791200" y="2340864"/>
            <a:ext cx="1097280" cy="792480"/>
          </a:xfrm>
          <a:prstGeom prst="rect">
            <a:avLst/>
          </a:prstGeom>
          <a:solidFill>
            <a:srgbClr val="BBF7D0"/>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888480" y="2340864"/>
            <a:ext cx="365760" cy="792480"/>
          </a:xfrm>
          <a:prstGeom prst="rect">
            <a:avLst/>
          </a:prstGeom>
          <a:solidFill>
            <a:srgbClr val="FEF3C7"/>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743200" y="2767584"/>
            <a:ext cx="5486400" cy="274320"/>
          </a:xfrm>
          <a:prstGeom prst="rect">
            <a:avLst/>
          </a:prstGeom>
          <a:noFill/>
        </p:spPr>
        <p:txBody>
          <a:bodyPr wrap="none" lIns="0" rIns="0" tIns="0" bIns="0">
            <a:spAutoFit/>
          </a:bodyPr>
          <a:lstStyle/>
          <a:p>
            <a:r>
              <a:rPr sz="1632">
                <a:solidFill>
                  <a:srgbClr val="172554"/>
                </a:solidFill>
                <a:latin typeface="DejaVu Sans"/>
              </a:rPr>
              <a:t>Búho: 12/16</a:t>
            </a:r>
          </a:p>
        </p:txBody>
      </p:sp>
      <p:sp>
        <p:nvSpPr>
          <p:cNvPr id="14" name="TextBox 13"/>
          <p:cNvSpPr txBox="1"/>
          <p:nvPr/>
        </p:nvSpPr>
        <p:spPr>
          <a:xfrm>
            <a:off x="5852160" y="3438144"/>
            <a:ext cx="2377440" cy="274320"/>
          </a:xfrm>
          <a:prstGeom prst="rect">
            <a:avLst/>
          </a:prstGeom>
          <a:noFill/>
        </p:spPr>
        <p:txBody>
          <a:bodyPr wrap="none" lIns="0" rIns="0" tIns="0" bIns="0">
            <a:spAutoFit/>
          </a:bodyPr>
          <a:lstStyle/>
          <a:p>
            <a:r>
              <a:rPr sz="1440">
                <a:solidFill>
                  <a:srgbClr val="172554"/>
                </a:solidFill>
                <a:latin typeface="DejaVu Sans"/>
              </a:rPr>
              <a:t>T: 3/16</a:t>
            </a:r>
          </a:p>
        </p:txBody>
      </p:sp>
      <p:sp>
        <p:nvSpPr>
          <p:cNvPr id="15" name="TextBox 14"/>
          <p:cNvSpPr txBox="1"/>
          <p:nvPr/>
        </p:nvSpPr>
        <p:spPr>
          <a:xfrm>
            <a:off x="6888480" y="3803904"/>
            <a:ext cx="1341120" cy="274320"/>
          </a:xfrm>
          <a:prstGeom prst="rect">
            <a:avLst/>
          </a:prstGeom>
          <a:noFill/>
        </p:spPr>
        <p:txBody>
          <a:bodyPr wrap="none" lIns="0" rIns="0" tIns="0" bIns="0">
            <a:spAutoFit/>
          </a:bodyPr>
          <a:lstStyle/>
          <a:p>
            <a:r>
              <a:rPr sz="1344">
                <a:solidFill>
                  <a:srgbClr val="172554"/>
                </a:solidFill>
                <a:latin typeface="DejaVu Sans"/>
              </a:rPr>
              <a:t>I: 1/16</a:t>
            </a:r>
          </a:p>
        </p:txBody>
      </p:sp>
      <p:cxnSp>
        <p:nvCxnSpPr>
          <p:cNvPr id="16" name="Connector 15"/>
          <p:cNvCxnSpPr/>
          <p:nvPr/>
        </p:nvCxnSpPr>
        <p:spPr>
          <a:xfrm>
            <a:off x="4328160" y="2157984"/>
            <a:ext cx="0" cy="1097280"/>
          </a:xfrm>
          <a:prstGeom prst="line">
            <a:avLst/>
          </a:prstGeom>
          <a:ln w="10160">
            <a:solidFill>
              <a:srgbClr val="DC2626"/>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352800" y="2097024"/>
            <a:ext cx="4876800" cy="274320"/>
          </a:xfrm>
          <a:prstGeom prst="rect">
            <a:avLst/>
          </a:prstGeom>
          <a:noFill/>
        </p:spPr>
        <p:txBody>
          <a:bodyPr wrap="none" lIns="0" rIns="0" tIns="0" bIns="0">
            <a:spAutoFit/>
          </a:bodyPr>
          <a:lstStyle/>
          <a:p>
            <a:r>
              <a:rPr sz="1440">
                <a:solidFill>
                  <a:srgbClr val="DC2626"/>
                </a:solidFill>
                <a:latin typeface="DejaVu Sans"/>
              </a:rPr>
              <a:t>Mitad: 8/16</a:t>
            </a:r>
          </a:p>
        </p:txBody>
      </p:sp>
      <p:sp>
        <p:nvSpPr>
          <p:cNvPr id="18" name="TextBox 17"/>
          <p:cNvSpPr txBox="1"/>
          <p:nvPr/>
        </p:nvSpPr>
        <p:spPr>
          <a:xfrm>
            <a:off x="1584960" y="4291584"/>
            <a:ext cx="6644640" cy="274320"/>
          </a:xfrm>
          <a:prstGeom prst="rect">
            <a:avLst/>
          </a:prstGeom>
          <a:noFill/>
        </p:spPr>
        <p:txBody>
          <a:bodyPr wrap="none" lIns="0" rIns="0" tIns="0" bIns="0">
            <a:spAutoFit/>
          </a:bodyPr>
          <a:lstStyle/>
          <a:p>
            <a:r>
              <a:rPr sz="1632">
                <a:solidFill>
                  <a:srgbClr val="172554"/>
                </a:solidFill>
                <a:latin typeface="DejaVu Sans"/>
              </a:rPr>
              <a:t>12/16 &gt; 8/16; total = 16/16. Se aprueba el búho.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Construye, comprueba y explica</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En pares: quien construye el modelo y quien comprueba; cambien roles.</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4.º · Plan 4.2.6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5</a:t>
            </a:r>
          </a:p>
        </p:txBody>
      </p:sp>
      <p:sp>
        <p:nvSpPr>
          <p:cNvPr id="9" name="TextBox 8"/>
          <p:cNvSpPr txBox="1"/>
          <p:nvPr/>
        </p:nvSpPr>
        <p:spPr>
          <a:xfrm>
            <a:off x="502920" y="1481328"/>
            <a:ext cx="8138160" cy="3081528"/>
          </a:xfrm>
          <a:prstGeom prst="rect">
            <a:avLst/>
          </a:prstGeom>
          <a:noFill/>
        </p:spPr>
        <p:txBody>
          <a:bodyPr wrap="none" lIns="0" rIns="0" tIns="0" bIns="0">
            <a:spAutoFit/>
          </a:bodyPr>
          <a:lstStyle/>
          <a:p>
            <a:pPr>
              <a:lnSpc>
                <a:spcPct val="115000"/>
              </a:lnSpc>
              <a:spcBef>
                <a:spcPts val="0"/>
              </a:spcBef>
              <a:spcAft>
                <a:spcPts val="0"/>
              </a:spcAft>
            </a:pPr>
            <a:r>
              <a:rPr sz="1800" b="0">
                <a:solidFill>
                  <a:srgbClr val="103B52"/>
                </a:solidFill>
                <a:latin typeface="DejaVu Sans"/>
              </a:rPr>
              <a:t>Si suma los denominadores y escribe 12/48, vuelva a las 16 fichas:</a:t>
            </a:r>
          </a:p>
          <a:p>
            <a:pPr>
              <a:lnSpc>
                <a:spcPct val="115000"/>
              </a:lnSpc>
              <a:spcBef>
                <a:spcPts val="0"/>
              </a:spcBef>
              <a:spcAft>
                <a:spcPts val="0"/>
              </a:spcAft>
            </a:pPr>
            <a:r>
              <a:rPr sz="1800" b="0">
                <a:solidFill>
                  <a:srgbClr val="103B52"/>
                </a:solidFill>
                <a:latin typeface="DejaVu Sans"/>
              </a:rPr>
              <a:t>cada voto sigue representando 1/16 del mismo conjunto.</a:t>
            </a:r>
          </a:p>
          <a:p>
            <a:pPr>
              <a:lnSpc>
                <a:spcPct val="115000"/>
              </a:lnSpc>
              <a:spcBef>
                <a:spcPts val="0"/>
              </a:spcBef>
              <a:spcAft>
                <a:spcPts val="0"/>
              </a:spcAft>
            </a:pPr>
            <a:r>
              <a:rPr sz="1800" b="0">
                <a:solidFill>
                  <a:srgbClr val="103B52"/>
                </a:solidFill>
                <a:latin typeface="DejaVu Sans"/>
              </a:rPr>
              <a:t>Si añade los 2 votos al búho sin restarlos a tortuga, haga mover</a:t>
            </a:r>
          </a:p>
          <a:p>
            <a:pPr>
              <a:lnSpc>
                <a:spcPct val="115000"/>
              </a:lnSpc>
              <a:spcBef>
                <a:spcPts val="0"/>
              </a:spcBef>
              <a:spcAft>
                <a:spcPts val="0"/>
              </a:spcAft>
            </a:pPr>
            <a:r>
              <a:rPr sz="1800" b="0">
                <a:solidFill>
                  <a:srgbClr val="103B52"/>
                </a:solidFill>
                <a:latin typeface="DejaVu Sans"/>
              </a:rPr>
              <a:t>físicamente las mismas dos fichas y comprobar que el total no exceda</a:t>
            </a:r>
          </a:p>
          <a:p>
            <a:pPr>
              <a:lnSpc>
                <a:spcPct val="115000"/>
              </a:lnSpc>
              <a:spcBef>
                <a:spcPts val="0"/>
              </a:spcBef>
              <a:spcAft>
                <a:spcPts val="0"/>
              </a:spcAft>
            </a:pPr>
            <a:r>
              <a:rPr sz="1800" b="0">
                <a:solidFill>
                  <a:srgbClr val="103B52"/>
                </a:solidFill>
                <a:latin typeface="DejaVu Sans"/>
              </a:rPr>
              <a:t>16.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Un ejemplo distinto para pensar el método</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Conecte la representación con la operación o la regla.</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4.º · Plan 4.2.6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6</a:t>
            </a:r>
          </a:p>
        </p:txBody>
      </p:sp>
      <p:sp>
        <p:nvSpPr>
          <p:cNvPr id="9" name="TextBox 8"/>
          <p:cNvSpPr txBox="1"/>
          <p:nvPr/>
        </p:nvSpPr>
        <p:spPr>
          <a:xfrm>
            <a:off x="502920" y="1554480"/>
            <a:ext cx="8138160" cy="2926080"/>
          </a:xfrm>
          <a:prstGeom prst="rect">
            <a:avLst/>
          </a:prstGeom>
          <a:noFill/>
        </p:spPr>
        <p:txBody>
          <a:bodyPr wrap="none" lIns="0" rIns="0" tIns="0" bIns="0">
            <a:spAutoFit/>
          </a:bodyPr>
          <a:lstStyle/>
          <a:p>
            <a:pPr>
              <a:lnSpc>
                <a:spcPct val="115000"/>
              </a:lnSpc>
              <a:spcBef>
                <a:spcPts val="0"/>
              </a:spcBef>
              <a:spcAft>
                <a:spcPts val="0"/>
              </a:spcAft>
            </a:pPr>
            <a:r>
              <a:rPr sz="2100" b="0">
                <a:solidFill>
                  <a:srgbClr val="103B52"/>
                </a:solidFill>
                <a:latin typeface="DejaVu Sans"/>
              </a:rPr>
              <a:t>En un conjunto ficticio de 10 tarjetas, una categoría tiene</a:t>
            </a:r>
          </a:p>
          <a:p>
            <a:pPr>
              <a:lnSpc>
                <a:spcPct val="115000"/>
              </a:lnSpc>
              <a:spcBef>
                <a:spcPts val="0"/>
              </a:spcBef>
              <a:spcAft>
                <a:spcPts val="0"/>
              </a:spcAft>
            </a:pPr>
            <a:r>
              <a:rPr sz="2100" b="0">
                <a:solidFill>
                  <a:srgbClr val="103B52"/>
                </a:solidFill>
                <a:latin typeface="DejaVu Sans"/>
              </a:rPr>
              <a:t>3/10.</a:t>
            </a:r>
          </a:p>
          <a:p>
            <a:pPr>
              <a:lnSpc>
                <a:spcPct val="115000"/>
              </a:lnSpc>
              <a:spcBef>
                <a:spcPts val="0"/>
              </a:spcBef>
              <a:spcAft>
                <a:spcPts val="0"/>
              </a:spcAft>
            </a:pPr>
            <a:r>
              <a:rPr sz="2100" b="0">
                <a:solidFill>
                  <a:srgbClr val="103B52"/>
                </a:solidFill>
                <a:latin typeface="DejaVu Sans"/>
              </a:rPr>
              <a:t>Recibe 4/10 de otra categoría y después entrega 2/10:</a:t>
            </a:r>
          </a:p>
          <a:p>
            <a:pPr>
              <a:lnSpc>
                <a:spcPct val="115000"/>
              </a:lnSpc>
              <a:spcBef>
                <a:spcPts val="0"/>
              </a:spcBef>
              <a:spcAft>
                <a:spcPts val="0"/>
              </a:spcAft>
            </a:pPr>
            <a:r>
              <a:rPr sz="2100" b="0">
                <a:solidFill>
                  <a:srgbClr val="103B52"/>
                </a:solidFill>
                <a:latin typeface="DejaVu Sans"/>
              </a:rPr>
              <a:t>3/10+4/10−2/10=(3+4−2)/10=5/10.</a:t>
            </a:r>
          </a:p>
          <a:p>
            <a:pPr>
              <a:lnSpc>
                <a:spcPct val="115000"/>
              </a:lnSpc>
              <a:spcBef>
                <a:spcPts val="0"/>
              </a:spcBef>
              <a:spcAft>
                <a:spcPts val="0"/>
              </a:spcAft>
            </a:pPr>
            <a:r>
              <a:rPr sz="2100" b="0">
                <a:solidFill>
                  <a:srgbClr val="103B52"/>
                </a:solidFill>
                <a:latin typeface="DejaVu Sans"/>
              </a:rPr>
              <a:t>El resultado son 5 tarjetas de las mismas 10. Es</a:t>
            </a:r>
          </a:p>
          <a:p>
            <a:pPr>
              <a:lnSpc>
                <a:spcPct val="115000"/>
              </a:lnSpc>
              <a:spcBef>
                <a:spcPts val="0"/>
              </a:spcBef>
              <a:spcAft>
                <a:spcPts val="0"/>
              </a:spcAft>
            </a:pPr>
            <a:r>
              <a:rPr sz="2100" b="0">
                <a:solidFill>
                  <a:srgbClr val="103B52"/>
                </a:solidFill>
                <a:latin typeface="DejaVu Sans"/>
              </a:rPr>
              <a:t>exactamente la mitad, por lo que no supera la mitad.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Exploración complementaria verificada</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Recurso externo; no reemplaza la actividad original del Handout.</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4.º · Plan 4.2.6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7</a:t>
            </a:r>
          </a:p>
        </p:txBody>
      </p:sp>
      <p:sp>
        <p:nvSpPr>
          <p:cNvPr id="9" name="TextBox 8"/>
          <p:cNvSpPr txBox="1"/>
          <p:nvPr/>
        </p:nvSpPr>
        <p:spPr>
          <a:xfrm>
            <a:off x="502920" y="1554480"/>
            <a:ext cx="8138160" cy="731520"/>
          </a:xfrm>
          <a:prstGeom prst="rect">
            <a:avLst/>
          </a:prstGeom>
          <a:noFill/>
        </p:spPr>
        <p:txBody>
          <a:bodyPr wrap="none" lIns="0" rIns="0" tIns="0" bIns="0">
            <a:spAutoFit/>
          </a:bodyPr>
          <a:lstStyle/>
          <a:p>
            <a:pPr>
              <a:lnSpc>
                <a:spcPct val="115000"/>
              </a:lnSpc>
              <a:spcBef>
                <a:spcPts val="0"/>
              </a:spcBef>
              <a:spcAft>
                <a:spcPts val="0"/>
              </a:spcAft>
            </a:pPr>
            <a:r>
              <a:rPr sz="2300" b="1">
                <a:solidFill>
                  <a:srgbClr val="103B52"/>
                </a:solidFill>
                <a:latin typeface="DejaVu Sans"/>
              </a:rPr>
              <a:t>NRICH · A4 Fraction Addition</a:t>
            </a:r>
          </a:p>
        </p:txBody>
      </p:sp>
      <p:sp>
        <p:nvSpPr>
          <p:cNvPr id="10" name="TextBox 9"/>
          <p:cNvSpPr txBox="1"/>
          <p:nvPr/>
        </p:nvSpPr>
        <p:spPr>
          <a:xfrm>
            <a:off x="502920" y="2468880"/>
            <a:ext cx="8138160" cy="1325880"/>
          </a:xfrm>
          <a:prstGeom prst="rect">
            <a:avLst/>
          </a:prstGeom>
          <a:noFill/>
        </p:spPr>
        <p:txBody>
          <a:bodyPr wrap="none" lIns="0" rIns="0" tIns="0" bIns="0">
            <a:spAutoFit/>
          </a:bodyPr>
          <a:lstStyle/>
          <a:p>
            <a:pPr>
              <a:lnSpc>
                <a:spcPct val="115000"/>
              </a:lnSpc>
              <a:spcBef>
                <a:spcPts val="0"/>
              </a:spcBef>
              <a:spcAft>
                <a:spcPts val="0"/>
              </a:spcAft>
            </a:pPr>
            <a:r>
              <a:rPr sz="1800" b="0">
                <a:solidFill>
                  <a:srgbClr val="103B52"/>
                </a:solidFill>
                <a:latin typeface="DejaVu Sans"/>
              </a:rPr>
              <a:t>Seleccione el contenido relacionado con este indicador. Si está en</a:t>
            </a:r>
          </a:p>
          <a:p>
            <a:pPr>
              <a:lnSpc>
                <a:spcPct val="115000"/>
              </a:lnSpc>
              <a:spcBef>
                <a:spcPts val="0"/>
              </a:spcBef>
              <a:spcAft>
                <a:spcPts val="0"/>
              </a:spcAft>
            </a:pPr>
            <a:r>
              <a:rPr sz="1800" b="0">
                <a:solidFill>
                  <a:srgbClr val="103B52"/>
                </a:solidFill>
                <a:latin typeface="DejaVu Sans"/>
              </a:rPr>
              <a:t>inglés, adapte las consignas y reserve las soluciones para el maestro.</a:t>
            </a:r>
          </a:p>
        </p:txBody>
      </p:sp>
      <p:sp>
        <p:nvSpPr>
          <p:cNvPr id="11" name="Rectangle 10">
            <a:hlinkClick r:id="rId2"/>
          </p:cNvPr>
          <p:cNvSpPr/>
          <p:nvPr/>
        </p:nvSpPr>
        <p:spPr>
          <a:xfrm>
            <a:off x="548640" y="3995928"/>
            <a:ext cx="777240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8368" y="4087368"/>
            <a:ext cx="7552944"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2"/>
              </a:rPr>
              <a:t>Abrir recurso complementario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Descargar, imprimir y utilizar</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Hojas del estudiante y guía docente separadas; los botones web necesitan internet.</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4.º · Plan 4.2.6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8</a:t>
            </a:r>
          </a:p>
        </p:txBody>
      </p:sp>
      <p:sp>
        <p:nvSpPr>
          <p:cNvPr id="9" name="Rectangle 8">
            <a:hlinkClick r:id="rId2"/>
          </p:cNvPr>
          <p:cNvSpPr/>
          <p:nvPr/>
        </p:nvSpPr>
        <p:spPr>
          <a:xfrm>
            <a:off x="502920" y="1581912"/>
            <a:ext cx="3867912"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12648" y="1673352"/>
            <a:ext cx="3648456"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2"/>
              </a:rPr>
              <a:t>PDF del estudiante · 4 páginas</a:t>
            </a:r>
          </a:p>
        </p:txBody>
      </p:sp>
      <p:sp>
        <p:nvSpPr>
          <p:cNvPr id="11" name="Rectangle 10">
            <a:hlinkClick r:id="rId3"/>
          </p:cNvPr>
          <p:cNvSpPr/>
          <p:nvPr/>
        </p:nvSpPr>
        <p:spPr>
          <a:xfrm>
            <a:off x="4617720" y="1581912"/>
            <a:ext cx="393192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727448" y="1673352"/>
            <a:ext cx="3712463"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3"/>
              </a:rPr>
              <a:t>Guía docente · 3 páginas</a:t>
            </a:r>
          </a:p>
        </p:txBody>
      </p:sp>
      <p:sp>
        <p:nvSpPr>
          <p:cNvPr id="13" name="TextBox 12"/>
          <p:cNvSpPr txBox="1"/>
          <p:nvPr/>
        </p:nvSpPr>
        <p:spPr>
          <a:xfrm>
            <a:off x="548640" y="2487168"/>
            <a:ext cx="8046720" cy="1463040"/>
          </a:xfrm>
          <a:prstGeom prst="rect">
            <a:avLst/>
          </a:prstGeom>
          <a:noFill/>
        </p:spPr>
        <p:txBody>
          <a:bodyPr wrap="none" lIns="0" rIns="0" tIns="0" bIns="0">
            <a:spAutoFit/>
          </a:bodyPr>
          <a:lstStyle/>
          <a:p>
            <a:pPr>
              <a:lnSpc>
                <a:spcPct val="115000"/>
              </a:lnSpc>
              <a:spcBef>
                <a:spcPts val="0"/>
              </a:spcBef>
              <a:spcAft>
                <a:spcPts val="0"/>
              </a:spcAft>
            </a:pPr>
            <a:r>
              <a:rPr sz="1900" b="0">
                <a:solidFill>
                  <a:srgbClr val="103B52"/>
                </a:solidFill>
                <a:latin typeface="DejaVu Sans"/>
              </a:rPr>
              <a:t>Imprima una copia por estudiante. Mantenga las respuestas en la</a:t>
            </a:r>
          </a:p>
          <a:p>
            <a:pPr>
              <a:lnSpc>
                <a:spcPct val="115000"/>
              </a:lnSpc>
              <a:spcBef>
                <a:spcPts val="0"/>
              </a:spcBef>
              <a:spcAft>
                <a:spcPts val="0"/>
              </a:spcAft>
            </a:pPr>
            <a:r>
              <a:rPr sz="1900" b="0">
                <a:solidFill>
                  <a:srgbClr val="103B52"/>
                </a:solidFill>
                <a:latin typeface="DejaVu Sans"/>
              </a:rPr>
              <a:t>guía del maestro. Para trabajar sin conexión, extraiga el paquete</a:t>
            </a:r>
          </a:p>
          <a:p>
            <a:pPr>
              <a:lnSpc>
                <a:spcPct val="115000"/>
              </a:lnSpc>
              <a:spcBef>
                <a:spcPts val="0"/>
              </a:spcBef>
              <a:spcAft>
                <a:spcPts val="0"/>
              </a:spcAft>
            </a:pPr>
            <a:r>
              <a:rPr sz="1900" b="0">
                <a:solidFill>
                  <a:srgbClr val="103B52"/>
                </a:solidFill>
                <a:latin typeface="DejaVu Sans"/>
              </a:rPr>
              <a:t>y abra directamente los PDF.</a:t>
            </a:r>
          </a:p>
        </p:txBody>
      </p:sp>
      <p:sp>
        <p:nvSpPr>
          <p:cNvPr id="14" name="Rectangle 13">
            <a:hlinkClick r:id="rId4"/>
          </p:cNvPr>
          <p:cNvSpPr/>
          <p:nvPr/>
        </p:nvSpPr>
        <p:spPr>
          <a:xfrm>
            <a:off x="548640" y="4133087"/>
            <a:ext cx="777240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4224527"/>
            <a:ext cx="7552944"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4"/>
              </a:rPr>
              <a:t>Abrir recursos de esta unidad y semana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Una situación nueva: respuesta individual</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Utilice la segunda hoja; compare el razonamiento con la primera producción.</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4.º · Plan 4.2.6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9</a:t>
            </a:r>
          </a:p>
        </p:txBody>
      </p:sp>
      <p:sp>
        <p:nvSpPr>
          <p:cNvPr id="9" name="TextBox 8"/>
          <p:cNvSpPr txBox="1"/>
          <p:nvPr/>
        </p:nvSpPr>
        <p:spPr>
          <a:xfrm>
            <a:off x="502920" y="1508760"/>
            <a:ext cx="8138160" cy="1783080"/>
          </a:xfrm>
          <a:prstGeom prst="rect">
            <a:avLst/>
          </a:prstGeom>
          <a:noFill/>
        </p:spPr>
        <p:txBody>
          <a:bodyPr wrap="none" lIns="0" rIns="0" tIns="0" bIns="0">
            <a:spAutoFit/>
          </a:bodyPr>
          <a:lstStyle/>
          <a:p>
            <a:pPr>
              <a:lnSpc>
                <a:spcPct val="115000"/>
              </a:lnSpc>
              <a:spcBef>
                <a:spcPts val="0"/>
              </a:spcBef>
              <a:spcAft>
                <a:spcPts val="0"/>
              </a:spcAft>
            </a:pPr>
            <a:r>
              <a:rPr sz="1800" b="0">
                <a:solidFill>
                  <a:srgbClr val="103B52"/>
                </a:solidFill>
                <a:latin typeface="DejaVu Sans"/>
              </a:rPr>
              <a:t>En otra votación ficticia participan 12 estudiantes. Al principio, 4</a:t>
            </a:r>
          </a:p>
          <a:p>
            <a:pPr>
              <a:lnSpc>
                <a:spcPct val="115000"/>
              </a:lnSpc>
              <a:spcBef>
                <a:spcPts val="0"/>
              </a:spcBef>
              <a:spcAft>
                <a:spcPts val="0"/>
              </a:spcAft>
            </a:pPr>
            <a:r>
              <a:rPr sz="1800" b="0">
                <a:solidFill>
                  <a:srgbClr val="103B52"/>
                </a:solidFill>
                <a:latin typeface="DejaVu Sans"/>
              </a:rPr>
              <a:t>eligen un delfín, 6 un manatí y 2 están indecisos. Después, 3 cambian</a:t>
            </a:r>
          </a:p>
          <a:p>
            <a:pPr>
              <a:lnSpc>
                <a:spcPct val="115000"/>
              </a:lnSpc>
              <a:spcBef>
                <a:spcPts val="0"/>
              </a:spcBef>
              <a:spcAft>
                <a:spcPts val="0"/>
              </a:spcAft>
            </a:pPr>
            <a:r>
              <a:rPr sz="1800" b="0">
                <a:solidFill>
                  <a:srgbClr val="103B52"/>
                </a:solidFill>
                <a:latin typeface="DejaVu Sans"/>
              </a:rPr>
              <a:t>del manatí al delfín y 1 indeciso elige el delfín. Cada estudiante</a:t>
            </a:r>
          </a:p>
          <a:p>
            <a:pPr>
              <a:lnSpc>
                <a:spcPct val="115000"/>
              </a:lnSpc>
              <a:spcBef>
                <a:spcPts val="0"/>
              </a:spcBef>
              <a:spcAft>
                <a:spcPts val="0"/>
              </a:spcAft>
            </a:pPr>
            <a:r>
              <a:rPr sz="1800" b="0">
                <a:solidFill>
                  <a:srgbClr val="103B52"/>
                </a:solidFill>
                <a:latin typeface="DejaVu Sans"/>
              </a:rPr>
              <a:t>conserva un solo voto. Se aprueba un emblema si obtiene más de la</a:t>
            </a:r>
          </a:p>
          <a:p>
            <a:pPr>
              <a:lnSpc>
                <a:spcPct val="115000"/>
              </a:lnSpc>
              <a:spcBef>
                <a:spcPts val="0"/>
              </a:spcBef>
              <a:spcAft>
                <a:spcPts val="0"/>
              </a:spcAft>
            </a:pPr>
            <a:r>
              <a:rPr sz="1800" b="0">
                <a:solidFill>
                  <a:srgbClr val="103B52"/>
                </a:solidFill>
                <a:latin typeface="DejaVu Sans"/>
              </a:rPr>
              <a:t>mitad de los 12 votos.</a:t>
            </a:r>
          </a:p>
        </p:txBody>
      </p:sp>
      <p:sp>
        <p:nvSpPr>
          <p:cNvPr id="10" name="TextBox 9"/>
          <p:cNvSpPr txBox="1"/>
          <p:nvPr/>
        </p:nvSpPr>
        <p:spPr>
          <a:xfrm>
            <a:off x="502920" y="3474720"/>
            <a:ext cx="8138160" cy="1097280"/>
          </a:xfrm>
          <a:prstGeom prst="rect">
            <a:avLst/>
          </a:prstGeom>
          <a:noFill/>
        </p:spPr>
        <p:txBody>
          <a:bodyPr wrap="none" lIns="0" rIns="0" tIns="0" bIns="0">
            <a:spAutoFit/>
          </a:bodyPr>
          <a:lstStyle/>
          <a:p>
            <a:pPr>
              <a:lnSpc>
                <a:spcPct val="115000"/>
              </a:lnSpc>
              <a:spcBef>
                <a:spcPts val="0"/>
              </a:spcBef>
              <a:spcAft>
                <a:spcPts val="0"/>
              </a:spcAft>
            </a:pPr>
            <a:r>
              <a:rPr sz="1500" b="0">
                <a:solidFill>
                  <a:srgbClr val="103B52"/>
                </a:solidFill>
                <a:latin typeface="DejaVu Sans"/>
              </a:rPr>
              <a:t>Representa los 12 votos iniciales y escribe las operaciones que describen los</a:t>
            </a:r>
          </a:p>
          <a:p>
            <a:pPr>
              <a:lnSpc>
                <a:spcPct val="115000"/>
              </a:lnSpc>
              <a:spcBef>
                <a:spcPts val="0"/>
              </a:spcBef>
              <a:spcAft>
                <a:spcPts val="0"/>
              </a:spcAft>
            </a:pPr>
            <a:r>
              <a:rPr sz="1500" b="0">
                <a:solidFill>
                  <a:srgbClr val="103B52"/>
                </a:solidFill>
                <a:latin typeface="DejaVu Sans"/>
              </a:rPr>
              <a:t>cambios.</a:t>
            </a:r>
          </a:p>
          <a:p>
            <a:pPr>
              <a:lnSpc>
                <a:spcPct val="115000"/>
              </a:lnSpc>
              <a:spcBef>
                <a:spcPts val="0"/>
              </a:spcBef>
              <a:spcAft>
                <a:spcPts val="0"/>
              </a:spcAft>
            </a:pPr>
            <a:r>
              <a:rPr sz="1500" b="0">
                <a:solidFill>
                  <a:srgbClr val="103B52"/>
                </a:solidFill>
                <a:latin typeface="DejaVu Sans"/>
              </a:rPr>
              <a:t>¿Qué fracción queda con el delfín, con el manatí y sin decidir? Comprueba el total.</a:t>
            </a:r>
          </a:p>
          <a:p>
            <a:pPr>
              <a:lnSpc>
                <a:spcPct val="115000"/>
              </a:lnSpc>
              <a:spcBef>
                <a:spcPts val="0"/>
              </a:spcBef>
              <a:spcAft>
                <a:spcPts val="0"/>
              </a:spcAft>
            </a:pPr>
            <a:r>
              <a:rPr sz="1500" b="0">
                <a:solidFill>
                  <a:srgbClr val="103B52"/>
                </a:solidFill>
                <a:latin typeface="DejaVu Sans"/>
              </a:rPr>
              <a:t>¿Qué emblema se aprueba? Explica la comparación con la mitad del conjunto.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Fuentes, alcance y revisión docente</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Plan 4.2.6 · Autoría del complemento: PAM</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4.º · Plan 4.2.6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10</a:t>
            </a:r>
          </a:p>
        </p:txBody>
      </p:sp>
      <p:sp>
        <p:nvSpPr>
          <p:cNvPr id="9" name="TextBox 8"/>
          <p:cNvSpPr txBox="1"/>
          <p:nvPr/>
        </p:nvSpPr>
        <p:spPr>
          <a:xfrm>
            <a:off x="502920" y="1499616"/>
            <a:ext cx="8138160" cy="2651760"/>
          </a:xfrm>
          <a:prstGeom prst="rect">
            <a:avLst/>
          </a:prstGeom>
          <a:noFill/>
        </p:spPr>
        <p:txBody>
          <a:bodyPr wrap="none" lIns="0" rIns="0" tIns="0" bIns="0">
            <a:spAutoFit/>
          </a:bodyPr>
          <a:lstStyle/>
          <a:p>
            <a:pPr>
              <a:lnSpc>
                <a:spcPct val="115000"/>
              </a:lnSpc>
              <a:spcBef>
                <a:spcPts val="0"/>
              </a:spcBef>
              <a:spcAft>
                <a:spcPts val="0"/>
              </a:spcAft>
            </a:pPr>
            <a:r>
              <a:rPr sz="1600" b="0">
                <a:solidFill>
                  <a:srgbClr val="103B52"/>
                </a:solidFill>
                <a:latin typeface="DejaVu Sans"/>
              </a:rPr>
              <a:t>4.N.3.1: suma y resta de fracciones homogéneas de un conjunto fijo;</a:t>
            </a:r>
          </a:p>
          <a:p>
            <a:pPr>
              <a:lnSpc>
                <a:spcPct val="115000"/>
              </a:lnSpc>
              <a:spcBef>
                <a:spcPts val="0"/>
              </a:spcBef>
              <a:spcAft>
                <a:spcPts val="0"/>
              </a:spcAft>
            </a:pPr>
            <a:r>
              <a:rPr sz="1600" b="0">
                <a:solidFill>
                  <a:srgbClr val="103B52"/>
                </a:solidFill>
                <a:latin typeface="DejaVu Sans"/>
              </a:rPr>
              <a:t>comprobación de la conservación del total y de la razonabilidad. No desarrolla</a:t>
            </a:r>
          </a:p>
          <a:p>
            <a:pPr>
              <a:lnSpc>
                <a:spcPct val="115000"/>
              </a:lnSpc>
              <a:spcBef>
                <a:spcPts val="0"/>
              </a:spcBef>
              <a:spcAft>
                <a:spcPts val="0"/>
              </a:spcAft>
            </a:pPr>
            <a:r>
              <a:rPr sz="1600" b="0">
                <a:solidFill>
                  <a:srgbClr val="103B52"/>
                </a:solidFill>
                <a:latin typeface="DejaVu Sans"/>
              </a:rPr>
              <a:t>números mixtos ni todos los indicadores del plan 4.2.6.</a:t>
            </a:r>
          </a:p>
          <a:p>
            <a:pPr>
              <a:lnSpc>
                <a:spcPct val="115000"/>
              </a:lnSpc>
              <a:spcBef>
                <a:spcPts val="0"/>
              </a:spcBef>
              <a:spcAft>
                <a:spcPts val="0"/>
              </a:spcAft>
            </a:pPr>
            <a:r>
              <a:rPr sz="1600" b="0">
                <a:solidFill>
                  <a:srgbClr val="103B52"/>
                </a:solidFill>
                <a:latin typeface="DejaVu Sans"/>
              </a:rPr>
              <a:t>Los datos del reto y sus modelos son ficticios y originales de PAM. El material</a:t>
            </a:r>
          </a:p>
          <a:p>
            <a:pPr>
              <a:lnSpc>
                <a:spcPct val="115000"/>
              </a:lnSpc>
              <a:spcBef>
                <a:spcPts val="0"/>
              </a:spcBef>
              <a:spcAft>
                <a:spcPts val="0"/>
              </a:spcAft>
            </a:pPr>
            <a:r>
              <a:rPr sz="1600" b="0">
                <a:solidFill>
                  <a:srgbClr val="103B52"/>
                </a:solidFill>
                <a:latin typeface="DejaVu Sans"/>
              </a:rPr>
              <a:t>oficial del DE se consulta por separado. Ajuste al avance del grupo.</a:t>
            </a:r>
          </a:p>
        </p:txBody>
      </p:sp>
      <p:sp>
        <p:nvSpPr>
          <p:cNvPr id="10" name="Rectangle 9">
            <a:hlinkClick r:id="rId2"/>
          </p:cNvPr>
          <p:cNvSpPr/>
          <p:nvPr/>
        </p:nvSpPr>
        <p:spPr>
          <a:xfrm>
            <a:off x="548640" y="4133087"/>
            <a:ext cx="777240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58368" y="4224527"/>
            <a:ext cx="7552944"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2"/>
              </a:rPr>
              <a:t>Carpeta oficial del 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