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Piloto para el 12–16 de octubre de 2026. Plan 4.2.3, semana 3 de la unidad 2. Las fechas de los planes son editables. Use dos sesiones de 25 minutos entre el 13 y el 16; ajuste al horario de su grupo. Los indicadores de esta diapositiva proceden del plan; el boletín enlaza esta entrega de PAM.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explicar, pida señalar el entero y predecir si las cantidades son iguales. Use dos tiras iguales, doble una en dos y otra en cuatro. Dos cuartos cubren exactamente una mitad. Si el entero cambia, la igualdad de la fracción no garantiza igual longitud física.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Entregue la primera hoja del estudiante. No muestre aún la diapositiva de solución. Las bolsas A y B permiten 1 1/2 tiras; C solo permite 1 1/4. Considere válidas ambas opciones exactas si el estudiante justifica con el modelo. No se busca una única respuesta por preferencia de color.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4.N.1.9 y 4.N.3.3. Agrupe cuatro cuartos para reconstruir un entero y dos cuartos para reconstruir una mitad. Después muestre que tres mitades tienen la misma longitud. Pida que la explicación conecte el conteo de partes con los enteros, antes de formalizar la división numerador/denominador.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4.N.1.5. Compare primero las longitudes desde el mismo punto de inicio. Los enteros y las particiones deben tener igual tamaño. No concluya que una fracción es mayor solo por tener un denominador mayor. La resta formal no es el propósito; el cuarto faltante se identifica por superposición.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Primera sesión de 25 min: 4 min entero y predicción, 10 min construcción en pares, 7 min discusión, 4 min explicación individual. Apoyo específico: si cuenta seis piezas como seis enteros, reconstruya un entero con cuatro cuartos; si compara partes de enteros distintos, superponga primero los enteros. Extensión: explique por qué 6/4 y 3/2 son equivalentes sin limitarse a afirmar el resultado.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Enlace del boletín de 4.º para el 12–16 de octubre, verificado el 8 de octubre. Es un recurso externo, no un juego creado por PAM. Se conecta con el trabajo de equivalencias del plan, como exploración complementaria; El indicador principal de esta entrega es 4.N.3.3; NRICH se ofrece como exploración complementaria. No se copiaron sus ilustraciones ni soluciones. Tiempo sugerido: 8 min en la segunda sesión, después del trabajo de banderines.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PDF se descargan desde PAM. Los botones web necesitan internet. El paquete ZIP también contiene las dos hojas PDF para abrirlas directamente sin conexión. Imprima el estudiante separado de la guía con respuestas.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Respuesta: D tiene 9/4 = 2 1/4 y es exacta. E tiene 5/2 = 2 1/2 y es mayor, no exacta. Si no puede justificar el mixto, agrupe cuartos por enteros; si elige E por tener menos piezas, contraste las longitudes; si justifica con autonomía, proponga otra etiqueta equivalente para D. Segunda sesión: 8 min Rod Fractions, 10 min nuevo problema y 7 min explicación/revisión.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Prof. Jesús J. Bonilla López · Facilitador Docente de Matemáticas. Este archivo contiene únicamente diez diapositivas nuevas de PAM. La presentación oficial se consulta por separado. Las orientaciones, tiempos y respuestas del complemento son propuestas de PAM. Se conserva el año/ámbito de las fuentes; no se presenta una adaptación como material oficial del DEPR.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nrich.maths.org/problems/rod-fractions" TargetMode="Externa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pam.bonillaapps.com/actividades-semiconcretas/banderines-en-fracciones/estudiante.pdf" TargetMode="External"/><Relationship Id="rId3" Type="http://schemas.openxmlformats.org/officeDocument/2006/relationships/hyperlink" Target="https://pam.bonillaapps.com/actividades-semiconcretas/banderines-en-fracciones/docente.pdf" TargetMode="External"/><Relationship Id="rId4" Type="http://schemas.openxmlformats.org/officeDocument/2006/relationships/hyperlink" Target="https://pam.bonillaapps.com/actividades-semiconcretas/" TargetMode="Externa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deprgov.sharepoint.com/:f:/s/Currculo-ServiciosAcadmicos-365Group/IgBWOfgW1TDfTJcvW0OEb1H8AX3WT4CH7WZovjR2iylKl-s?e=HEY0Kc" TargetMode="External"/><Relationship Id="rId3"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showMasterSp="0">
  <p:cSld>
    <p:bg>
      <p:bgPr>
        <a:solidFill>
          <a:srgbClr val="FFFFFF"/>
        </a:solidFill>
        <a:effectLst/>
      </p:bgPr>
    </p:bg>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77240"/>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155448"/>
            <a:ext cx="8503920" cy="365760"/>
          </a:xfrm>
          <a:prstGeom prst="rect">
            <a:avLst/>
          </a:prstGeom>
          <a:noFill/>
        </p:spPr>
        <p:txBody>
          <a:bodyPr wrap="square" lIns="0" rIns="0" tIns="0" bIns="0">
            <a:spAutoFit/>
          </a:bodyPr>
          <a:lstStyle/>
          <a:p>
            <a:pPr>
              <a:lnSpc>
                <a:spcPct val="115000"/>
              </a:lnSpc>
              <a:spcBef>
                <a:spcPts val="0"/>
              </a:spcBef>
              <a:spcAft>
                <a:spcPts val="0"/>
              </a:spcAft>
            </a:pPr>
            <a:r>
              <a:rPr sz="2200" b="1">
                <a:solidFill>
                  <a:srgbClr val="FFFFFF"/>
                </a:solidFill>
                <a:latin typeface="DejaVu Sans"/>
              </a:rPr>
              <a:t>Fracciones para preparar nuestros banderines</a:t>
            </a:r>
          </a:p>
        </p:txBody>
      </p:sp>
      <p:sp>
        <p:nvSpPr>
          <p:cNvPr id="5" name="TextBox 4"/>
          <p:cNvSpPr txBox="1"/>
          <p:nvPr/>
        </p:nvSpPr>
        <p:spPr>
          <a:xfrm>
            <a:off x="347472" y="914400"/>
            <a:ext cx="8449056" cy="384048"/>
          </a:xfrm>
          <a:prstGeom prst="rect">
            <a:avLst/>
          </a:prstGeom>
          <a:noFill/>
        </p:spPr>
        <p:txBody>
          <a:bodyPr wrap="square" lIns="0" rIns="0" tIns="0" bIns="0">
            <a:spAutoFit/>
          </a:bodyPr>
          <a:lstStyle/>
          <a:p>
            <a:pPr>
              <a:lnSpc>
                <a:spcPct val="115000"/>
              </a:lnSpc>
              <a:spcBef>
                <a:spcPts val="0"/>
              </a:spcBef>
              <a:spcAft>
                <a:spcPts val="0"/>
              </a:spcAft>
            </a:pPr>
            <a:r>
              <a:rPr sz="1200" b="0">
                <a:solidFill>
                  <a:srgbClr val="526979"/>
                </a:solidFill>
                <a:latin typeface="DejaVu Sans"/>
              </a:rPr>
              <a:t>Una decisión real: elegir material suficiente sin cambiar el entero de referencia.</a:t>
            </a:r>
          </a:p>
        </p:txBody>
      </p:sp>
      <p:sp>
        <p:nvSpPr>
          <p:cNvPr id="6" name="Rectangle 5"/>
          <p:cNvSpPr/>
          <p:nvPr/>
        </p:nvSpPr>
        <p:spPr>
          <a:xfrm>
            <a:off x="320040" y="4786884"/>
            <a:ext cx="8503920" cy="16459"/>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4850892"/>
            <a:ext cx="7315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Complemento de PAM · 4.º · Unidad 2 · Semana 3 · Plan 4.2.3</a:t>
            </a:r>
          </a:p>
        </p:txBody>
      </p:sp>
      <p:sp>
        <p:nvSpPr>
          <p:cNvPr id="8" name="TextBox 7"/>
          <p:cNvSpPr txBox="1"/>
          <p:nvPr/>
        </p:nvSpPr>
        <p:spPr>
          <a:xfrm>
            <a:off x="8321040" y="4850892"/>
            <a:ext cx="457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1</a:t>
            </a:r>
          </a:p>
        </p:txBody>
      </p:sp>
      <p:sp>
        <p:nvSpPr>
          <p:cNvPr id="9" name="TextBox 8"/>
          <p:cNvSpPr txBox="1"/>
          <p:nvPr/>
        </p:nvSpPr>
        <p:spPr>
          <a:xfrm>
            <a:off x="411480" y="1508760"/>
            <a:ext cx="4937760" cy="1005840"/>
          </a:xfrm>
          <a:prstGeom prst="rect">
            <a:avLst/>
          </a:prstGeom>
          <a:noFill/>
        </p:spPr>
        <p:txBody>
          <a:bodyPr wrap="square" lIns="0" rIns="0" tIns="0" bIns="0">
            <a:spAutoFit/>
          </a:bodyPr>
          <a:lstStyle/>
          <a:p>
            <a:pPr>
              <a:lnSpc>
                <a:spcPct val="115000"/>
              </a:lnSpc>
              <a:spcBef>
                <a:spcPts val="0"/>
              </a:spcBef>
              <a:spcAft>
                <a:spcPts val="0"/>
              </a:spcAft>
            </a:pPr>
            <a:r>
              <a:rPr sz="2500" b="1">
                <a:solidFill>
                  <a:srgbClr val="103B52"/>
                </a:solidFill>
                <a:latin typeface="DejaVu Sans"/>
              </a:rPr>
              <a:t>¿Qué bolsa permite preparar</a:t>
            </a:r>
          </a:p>
          <a:p>
            <a:pPr>
              <a:lnSpc>
                <a:spcPct val="115000"/>
              </a:lnSpc>
              <a:spcBef>
                <a:spcPts val="0"/>
              </a:spcBef>
              <a:spcAft>
                <a:spcPts val="0"/>
              </a:spcAft>
            </a:pPr>
            <a:r>
              <a:rPr sz="2500" b="1">
                <a:solidFill>
                  <a:srgbClr val="103B52"/>
                </a:solidFill>
                <a:latin typeface="DejaVu Sans"/>
              </a:rPr>
              <a:t>la tira de una mesa?</a:t>
            </a:r>
          </a:p>
        </p:txBody>
      </p:sp>
      <p:sp>
        <p:nvSpPr>
          <p:cNvPr id="10" name="TextBox 9"/>
          <p:cNvSpPr txBox="1"/>
          <p:nvPr/>
        </p:nvSpPr>
        <p:spPr>
          <a:xfrm>
            <a:off x="411480" y="2743200"/>
            <a:ext cx="4892040" cy="1051560"/>
          </a:xfrm>
          <a:prstGeom prst="rect">
            <a:avLst/>
          </a:prstGeom>
          <a:noFill/>
        </p:spPr>
        <p:txBody>
          <a:bodyPr wrap="square" lIns="0" rIns="0" tIns="0" bIns="0">
            <a:spAutoFit/>
          </a:bodyPr>
          <a:lstStyle/>
          <a:p>
            <a:pPr>
              <a:lnSpc>
                <a:spcPct val="115000"/>
              </a:lnSpc>
              <a:spcBef>
                <a:spcPts val="0"/>
              </a:spcBef>
              <a:spcAft>
                <a:spcPts val="0"/>
              </a:spcAft>
            </a:pPr>
            <a:r>
              <a:rPr sz="1700" b="0">
                <a:solidFill>
                  <a:srgbClr val="203849"/>
                </a:solidFill>
                <a:latin typeface="DejaVu Sans"/>
              </a:rPr>
              <a:t>Compararemos cantidades, construiremos modelos y explicaremos por qué dos fracciones pueden representar lo mismo.</a:t>
            </a:r>
          </a:p>
        </p:txBody>
      </p:sp>
      <p:sp>
        <p:nvSpPr>
          <p:cNvPr id="11" name="Rectangle 10"/>
          <p:cNvSpPr/>
          <p:nvPr/>
        </p:nvSpPr>
        <p:spPr>
          <a:xfrm>
            <a:off x="5669280" y="1508760"/>
            <a:ext cx="3017520" cy="2331720"/>
          </a:xfrm>
          <a:prstGeom prst="rect">
            <a:avLst/>
          </a:prstGeom>
          <a:solidFill>
            <a:srgbClr val="F1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852160" y="1737360"/>
            <a:ext cx="2651760" cy="457200"/>
          </a:xfrm>
          <a:prstGeom prst="rect">
            <a:avLst/>
          </a:prstGeom>
          <a:noFill/>
        </p:spPr>
        <p:txBody>
          <a:bodyPr wrap="square" lIns="0" rIns="0" tIns="0" bIns="0">
            <a:spAutoFit/>
          </a:bodyPr>
          <a:lstStyle/>
          <a:p>
            <a:pPr>
              <a:lnSpc>
                <a:spcPct val="115000"/>
              </a:lnSpc>
              <a:spcBef>
                <a:spcPts val="0"/>
              </a:spcBef>
              <a:spcAft>
                <a:spcPts val="0"/>
              </a:spcAft>
            </a:pPr>
            <a:r>
              <a:rPr sz="1800" b="1">
                <a:solidFill>
                  <a:srgbClr val="103B52"/>
                </a:solidFill>
                <a:latin typeface="DejaVu Sans"/>
              </a:rPr>
              <a:t>Plan semanal 4.2.3</a:t>
            </a:r>
          </a:p>
        </p:txBody>
      </p:sp>
      <p:sp>
        <p:nvSpPr>
          <p:cNvPr id="13" name="TextBox 12"/>
          <p:cNvSpPr txBox="1"/>
          <p:nvPr/>
        </p:nvSpPr>
        <p:spPr>
          <a:xfrm>
            <a:off x="5852160" y="2304288"/>
            <a:ext cx="2651760" cy="1280160"/>
          </a:xfrm>
          <a:prstGeom prst="rect">
            <a:avLst/>
          </a:prstGeom>
          <a:noFill/>
        </p:spPr>
        <p:txBody>
          <a:bodyPr wrap="square" lIns="0" rIns="0" tIns="0" bIns="0">
            <a:spAutoFit/>
          </a:bodyPr>
          <a:lstStyle/>
          <a:p>
            <a:pPr>
              <a:lnSpc>
                <a:spcPct val="115000"/>
              </a:lnSpc>
              <a:spcBef>
                <a:spcPts val="0"/>
              </a:spcBef>
              <a:spcAft>
                <a:spcPts val="0"/>
              </a:spcAft>
            </a:pPr>
            <a:r>
              <a:rPr sz="1400" b="0">
                <a:solidFill>
                  <a:srgbClr val="203849"/>
                </a:solidFill>
                <a:latin typeface="DejaVu Sans"/>
              </a:rPr>
              <a:t>4.N.1.9 · números mixtos</a:t>
            </a:r>
          </a:p>
          <a:p>
            <a:pPr>
              <a:lnSpc>
                <a:spcPct val="115000"/>
              </a:lnSpc>
              <a:spcBef>
                <a:spcPts val="0"/>
              </a:spcBef>
              <a:spcAft>
                <a:spcPts val="0"/>
              </a:spcAft>
            </a:pPr>
            <a:r>
              <a:rPr sz="1400" b="0">
                <a:solidFill>
                  <a:srgbClr val="203849"/>
                </a:solidFill>
                <a:latin typeface="DejaVu Sans"/>
              </a:rPr>
              <a:t>4.N.3.3 · equivalencias</a:t>
            </a:r>
          </a:p>
          <a:p>
            <a:pPr>
              <a:lnSpc>
                <a:spcPct val="115000"/>
              </a:lnSpc>
              <a:spcBef>
                <a:spcPts val="0"/>
              </a:spcBef>
              <a:spcAft>
                <a:spcPts val="0"/>
              </a:spcAft>
            </a:pPr>
            <a:r>
              <a:rPr sz="1400" b="0">
                <a:solidFill>
                  <a:srgbClr val="203849"/>
                </a:solidFill>
                <a:latin typeface="DejaVu Sans"/>
              </a:rPr>
              <a:t>4.N.1.5 · comparación</a:t>
            </a:r>
          </a:p>
        </p:txBody>
      </p:sp>
      <p:sp>
        <p:nvSpPr>
          <p:cNvPr id="14" name="TextBox 13"/>
          <p:cNvSpPr txBox="1"/>
          <p:nvPr/>
        </p:nvSpPr>
        <p:spPr>
          <a:xfrm>
            <a:off x="411480" y="4087368"/>
            <a:ext cx="8321040" cy="502920"/>
          </a:xfrm>
          <a:prstGeom prst="rect">
            <a:avLst/>
          </a:prstGeom>
          <a:noFill/>
        </p:spPr>
        <p:txBody>
          <a:bodyPr wrap="square" lIns="0" rIns="0" tIns="0" bIns="0">
            <a:spAutoFit/>
          </a:bodyPr>
          <a:lstStyle/>
          <a:p>
            <a:pPr>
              <a:lnSpc>
                <a:spcPct val="115000"/>
              </a:lnSpc>
              <a:spcBef>
                <a:spcPts val="0"/>
              </a:spcBef>
              <a:spcAft>
                <a:spcPts val="0"/>
              </a:spcAft>
            </a:pPr>
            <a:r>
              <a:rPr sz="1200" b="0">
                <a:solidFill>
                  <a:srgbClr val="526979"/>
                </a:solidFill>
                <a:latin typeface="DejaVu Sans"/>
              </a:rPr>
              <a:t>Complemento original de PAM. La presentación oficial del DE se consulta por separado.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bg>
      <p:bgPr>
        <a:solidFill>
          <a:srgbClr val="FFFFFF"/>
        </a:solidFill>
        <a:effectLst/>
      </p:bgPr>
    </p:bg>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77240"/>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155448"/>
            <a:ext cx="8503920" cy="365760"/>
          </a:xfrm>
          <a:prstGeom prst="rect">
            <a:avLst/>
          </a:prstGeom>
          <a:noFill/>
        </p:spPr>
        <p:txBody>
          <a:bodyPr wrap="square" lIns="0" rIns="0" tIns="0" bIns="0">
            <a:spAutoFit/>
          </a:bodyPr>
          <a:lstStyle/>
          <a:p>
            <a:pPr>
              <a:lnSpc>
                <a:spcPct val="115000"/>
              </a:lnSpc>
              <a:spcBef>
                <a:spcPts val="0"/>
              </a:spcBef>
              <a:spcAft>
                <a:spcPts val="0"/>
              </a:spcAft>
            </a:pPr>
            <a:r>
              <a:rPr sz="2200" b="1">
                <a:solidFill>
                  <a:srgbClr val="FFFFFF"/>
                </a:solidFill>
                <a:latin typeface="DejaVu Sans"/>
              </a:rPr>
              <a:t>Primero decidimos qué representa el entero</a:t>
            </a:r>
          </a:p>
        </p:txBody>
      </p:sp>
      <p:sp>
        <p:nvSpPr>
          <p:cNvPr id="5" name="TextBox 4"/>
          <p:cNvSpPr txBox="1"/>
          <p:nvPr/>
        </p:nvSpPr>
        <p:spPr>
          <a:xfrm>
            <a:off x="347472" y="914400"/>
            <a:ext cx="8449056" cy="384048"/>
          </a:xfrm>
          <a:prstGeom prst="rect">
            <a:avLst/>
          </a:prstGeom>
          <a:noFill/>
        </p:spPr>
        <p:txBody>
          <a:bodyPr wrap="square" lIns="0" rIns="0" tIns="0" bIns="0">
            <a:spAutoFit/>
          </a:bodyPr>
          <a:lstStyle/>
          <a:p>
            <a:pPr>
              <a:lnSpc>
                <a:spcPct val="115000"/>
              </a:lnSpc>
              <a:spcBef>
                <a:spcPts val="0"/>
              </a:spcBef>
              <a:spcAft>
                <a:spcPts val="0"/>
              </a:spcAft>
            </a:pPr>
            <a:r>
              <a:rPr sz="1200" b="0">
                <a:solidFill>
                  <a:srgbClr val="526979"/>
                </a:solidFill>
                <a:latin typeface="DejaVu Sans"/>
              </a:rPr>
              <a:t>Todas las tiras del modelo usan una misma longitud como referencia.</a:t>
            </a:r>
          </a:p>
        </p:txBody>
      </p:sp>
      <p:sp>
        <p:nvSpPr>
          <p:cNvPr id="6" name="Rectangle 5"/>
          <p:cNvSpPr/>
          <p:nvPr/>
        </p:nvSpPr>
        <p:spPr>
          <a:xfrm>
            <a:off x="320040" y="4786884"/>
            <a:ext cx="8503920" cy="16459"/>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4850892"/>
            <a:ext cx="7315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Complemento de PAM · 4.º · Unidad 2 · Semana 3 · Plan 4.2.3</a:t>
            </a:r>
          </a:p>
        </p:txBody>
      </p:sp>
      <p:sp>
        <p:nvSpPr>
          <p:cNvPr id="8" name="TextBox 7"/>
          <p:cNvSpPr txBox="1"/>
          <p:nvPr/>
        </p:nvSpPr>
        <p:spPr>
          <a:xfrm>
            <a:off x="8321040" y="4850892"/>
            <a:ext cx="457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2</a:t>
            </a:r>
          </a:p>
        </p:txBody>
      </p:sp>
      <p:sp>
        <p:nvSpPr>
          <p:cNvPr id="9" name="TextBox 8"/>
          <p:cNvSpPr txBox="1"/>
          <p:nvPr/>
        </p:nvSpPr>
        <p:spPr>
          <a:xfrm>
            <a:off x="457200" y="1463040"/>
            <a:ext cx="8229600" cy="594360"/>
          </a:xfrm>
          <a:prstGeom prst="rect">
            <a:avLst/>
          </a:prstGeom>
          <a:noFill/>
        </p:spPr>
        <p:txBody>
          <a:bodyPr wrap="square" lIns="0" rIns="0" tIns="0" bIns="0">
            <a:spAutoFit/>
          </a:bodyPr>
          <a:lstStyle/>
          <a:p>
            <a:pPr>
              <a:lnSpc>
                <a:spcPct val="115000"/>
              </a:lnSpc>
              <a:spcBef>
                <a:spcPts val="0"/>
              </a:spcBef>
              <a:spcAft>
                <a:spcPts val="0"/>
              </a:spcAft>
            </a:pPr>
            <a:r>
              <a:rPr sz="1800" b="1">
                <a:solidFill>
                  <a:srgbClr val="103B52"/>
                </a:solidFill>
                <a:latin typeface="DejaVu Sans"/>
              </a:rPr>
              <a:t>1 tira completa = el entero. Dividirla cambia las partes, no su longitud.</a:t>
            </a:r>
          </a:p>
        </p:txBody>
      </p:sp>
      <p:sp>
        <p:nvSpPr>
          <p:cNvPr id="10" name="Rectangle 9"/>
          <p:cNvSpPr/>
          <p:nvPr/>
        </p:nvSpPr>
        <p:spPr>
          <a:xfrm>
            <a:off x="594360" y="2313432"/>
            <a:ext cx="185166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2446020" y="2313432"/>
            <a:ext cx="1851660" cy="292608"/>
          </a:xfrm>
          <a:prstGeom prst="rect">
            <a:avLst/>
          </a:prstGeom>
          <a:solidFill>
            <a:srgbClr val="FFFFF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94360" y="2670047"/>
            <a:ext cx="3703320"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203849"/>
                </a:solidFill>
                <a:latin typeface="DejaVu Sans"/>
              </a:rPr>
              <a:t>Una mitad: 1/2</a:t>
            </a:r>
          </a:p>
        </p:txBody>
      </p:sp>
      <p:sp>
        <p:nvSpPr>
          <p:cNvPr id="13" name="Rectangle 12"/>
          <p:cNvSpPr/>
          <p:nvPr/>
        </p:nvSpPr>
        <p:spPr>
          <a:xfrm>
            <a:off x="4800600" y="2313432"/>
            <a:ext cx="92583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726430" y="2313432"/>
            <a:ext cx="92583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652260" y="2313432"/>
            <a:ext cx="925830" cy="292608"/>
          </a:xfrm>
          <a:prstGeom prst="rect">
            <a:avLst/>
          </a:prstGeom>
          <a:solidFill>
            <a:srgbClr val="FFFFF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578090" y="2313432"/>
            <a:ext cx="925830" cy="292608"/>
          </a:xfrm>
          <a:prstGeom prst="rect">
            <a:avLst/>
          </a:prstGeom>
          <a:solidFill>
            <a:srgbClr val="FFFFF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800600" y="2670047"/>
            <a:ext cx="3703320"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203849"/>
                </a:solidFill>
                <a:latin typeface="DejaVu Sans"/>
              </a:rPr>
              <a:t>Dos cuartos: 2/4</a:t>
            </a:r>
          </a:p>
        </p:txBody>
      </p:sp>
      <p:sp>
        <p:nvSpPr>
          <p:cNvPr id="18" name="TextBox 17"/>
          <p:cNvSpPr txBox="1"/>
          <p:nvPr/>
        </p:nvSpPr>
        <p:spPr>
          <a:xfrm>
            <a:off x="594360" y="3200400"/>
            <a:ext cx="7955279" cy="594360"/>
          </a:xfrm>
          <a:prstGeom prst="rect">
            <a:avLst/>
          </a:prstGeom>
          <a:noFill/>
        </p:spPr>
        <p:txBody>
          <a:bodyPr wrap="square" lIns="0" rIns="0" tIns="0" bIns="0">
            <a:spAutoFit/>
          </a:bodyPr>
          <a:lstStyle/>
          <a:p>
            <a:pPr>
              <a:lnSpc>
                <a:spcPct val="115000"/>
              </a:lnSpc>
              <a:spcBef>
                <a:spcPts val="0"/>
              </a:spcBef>
              <a:spcAft>
                <a:spcPts val="0"/>
              </a:spcAft>
            </a:pPr>
            <a:r>
              <a:rPr sz="2100" b="1">
                <a:solidFill>
                  <a:srgbClr val="0D816F"/>
                </a:solidFill>
                <a:latin typeface="DejaVu Sans"/>
              </a:rPr>
              <a:t>Superpón las partes coloreadas: 1/2 = 2/4.</a:t>
            </a:r>
          </a:p>
        </p:txBody>
      </p:sp>
      <p:sp>
        <p:nvSpPr>
          <p:cNvPr id="19" name="TextBox 18"/>
          <p:cNvSpPr txBox="1"/>
          <p:nvPr/>
        </p:nvSpPr>
        <p:spPr>
          <a:xfrm>
            <a:off x="594360" y="3895344"/>
            <a:ext cx="7955279" cy="548640"/>
          </a:xfrm>
          <a:prstGeom prst="rect">
            <a:avLst/>
          </a:prstGeom>
          <a:noFill/>
        </p:spPr>
        <p:txBody>
          <a:bodyPr wrap="square" lIns="0" rIns="0" tIns="0" bIns="0">
            <a:spAutoFit/>
          </a:bodyPr>
          <a:lstStyle/>
          <a:p>
            <a:pPr>
              <a:lnSpc>
                <a:spcPct val="115000"/>
              </a:lnSpc>
              <a:spcBef>
                <a:spcPts val="0"/>
              </a:spcBef>
              <a:spcAft>
                <a:spcPts val="0"/>
              </a:spcAft>
            </a:pPr>
            <a:r>
              <a:rPr sz="1500" b="0">
                <a:solidFill>
                  <a:srgbClr val="203849"/>
                </a:solidFill>
                <a:latin typeface="DejaVu Sans"/>
              </a:rPr>
              <a:t>Conversen: ¿por qué “más piezas” no siempre significa “más cantidad”?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bg>
      <p:bgPr>
        <a:solidFill>
          <a:srgbClr val="FFFFFF"/>
        </a:solidFill>
        <a:effectLst/>
      </p:bgPr>
    </p:bg>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77240"/>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155448"/>
            <a:ext cx="8503920" cy="365760"/>
          </a:xfrm>
          <a:prstGeom prst="rect">
            <a:avLst/>
          </a:prstGeom>
          <a:noFill/>
        </p:spPr>
        <p:txBody>
          <a:bodyPr wrap="square" lIns="0" rIns="0" tIns="0" bIns="0">
            <a:spAutoFit/>
          </a:bodyPr>
          <a:lstStyle/>
          <a:p>
            <a:pPr>
              <a:lnSpc>
                <a:spcPct val="115000"/>
              </a:lnSpc>
              <a:spcBef>
                <a:spcPts val="0"/>
              </a:spcBef>
              <a:spcAft>
                <a:spcPts val="0"/>
              </a:spcAft>
            </a:pPr>
            <a:r>
              <a:rPr sz="2200" b="1">
                <a:solidFill>
                  <a:srgbClr val="FFFFFF"/>
                </a:solidFill>
                <a:latin typeface="DejaVu Sans"/>
              </a:rPr>
              <a:t>El reto de la mesa de bienvenida</a:t>
            </a:r>
          </a:p>
        </p:txBody>
      </p:sp>
      <p:sp>
        <p:nvSpPr>
          <p:cNvPr id="5" name="TextBox 4"/>
          <p:cNvSpPr txBox="1"/>
          <p:nvPr/>
        </p:nvSpPr>
        <p:spPr>
          <a:xfrm>
            <a:off x="347472" y="914400"/>
            <a:ext cx="8449056" cy="384048"/>
          </a:xfrm>
          <a:prstGeom prst="rect">
            <a:avLst/>
          </a:prstGeom>
          <a:noFill/>
        </p:spPr>
        <p:txBody>
          <a:bodyPr wrap="square" lIns="0" rIns="0" tIns="0" bIns="0">
            <a:spAutoFit/>
          </a:bodyPr>
          <a:lstStyle/>
          <a:p>
            <a:pPr>
              <a:lnSpc>
                <a:spcPct val="115000"/>
              </a:lnSpc>
              <a:spcBef>
                <a:spcPts val="0"/>
              </a:spcBef>
              <a:spcAft>
                <a:spcPts val="0"/>
              </a:spcAft>
            </a:pPr>
            <a:r>
              <a:rPr sz="1200" b="0">
                <a:solidFill>
                  <a:srgbClr val="526979"/>
                </a:solidFill>
                <a:latin typeface="DejaVu Sans"/>
              </a:rPr>
              <a:t>Cada mesa necesita una tira de 1 1/2 enteros para colocar sus banderines.</a:t>
            </a:r>
          </a:p>
        </p:txBody>
      </p:sp>
      <p:sp>
        <p:nvSpPr>
          <p:cNvPr id="6" name="Rectangle 5"/>
          <p:cNvSpPr/>
          <p:nvPr/>
        </p:nvSpPr>
        <p:spPr>
          <a:xfrm>
            <a:off x="320040" y="4786884"/>
            <a:ext cx="8503920" cy="16459"/>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4850892"/>
            <a:ext cx="7315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Complemento de PAM · 4.º · Unidad 2 · Semana 3 · Plan 4.2.3</a:t>
            </a:r>
          </a:p>
        </p:txBody>
      </p:sp>
      <p:sp>
        <p:nvSpPr>
          <p:cNvPr id="8" name="TextBox 7"/>
          <p:cNvSpPr txBox="1"/>
          <p:nvPr/>
        </p:nvSpPr>
        <p:spPr>
          <a:xfrm>
            <a:off x="8321040" y="4850892"/>
            <a:ext cx="457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3</a:t>
            </a:r>
          </a:p>
        </p:txBody>
      </p:sp>
      <p:sp>
        <p:nvSpPr>
          <p:cNvPr id="9" name="TextBox 8"/>
          <p:cNvSpPr txBox="1"/>
          <p:nvPr/>
        </p:nvSpPr>
        <p:spPr>
          <a:xfrm>
            <a:off x="457200" y="1435608"/>
            <a:ext cx="8138160" cy="594360"/>
          </a:xfrm>
          <a:prstGeom prst="rect">
            <a:avLst/>
          </a:prstGeom>
          <a:noFill/>
        </p:spPr>
        <p:txBody>
          <a:bodyPr wrap="square" lIns="0" rIns="0" tIns="0" bIns="0">
            <a:spAutoFit/>
          </a:bodyPr>
          <a:lstStyle/>
          <a:p>
            <a:pPr>
              <a:lnSpc>
                <a:spcPct val="115000"/>
              </a:lnSpc>
              <a:spcBef>
                <a:spcPts val="0"/>
              </a:spcBef>
              <a:spcAft>
                <a:spcPts val="0"/>
              </a:spcAft>
            </a:pPr>
            <a:r>
              <a:rPr sz="1900" b="1">
                <a:solidFill>
                  <a:srgbClr val="103B52"/>
                </a:solidFill>
                <a:latin typeface="DejaVu Sans"/>
              </a:rPr>
              <a:t>Elige una bolsa que alcance exactamente, sin material sobrante.</a:t>
            </a:r>
          </a:p>
        </p:txBody>
      </p:sp>
      <p:sp>
        <p:nvSpPr>
          <p:cNvPr id="10" name="Rectangle 9"/>
          <p:cNvSpPr/>
          <p:nvPr/>
        </p:nvSpPr>
        <p:spPr>
          <a:xfrm>
            <a:off x="548640" y="2240280"/>
            <a:ext cx="2194560" cy="1234440"/>
          </a:xfrm>
          <a:prstGeom prst="rect">
            <a:avLst/>
          </a:prstGeom>
          <a:solidFill>
            <a:srgbClr val="F1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2368296"/>
            <a:ext cx="1920240" cy="320040"/>
          </a:xfrm>
          <a:prstGeom prst="rect">
            <a:avLst/>
          </a:prstGeom>
          <a:noFill/>
        </p:spPr>
        <p:txBody>
          <a:bodyPr wrap="square" lIns="0" rIns="0" tIns="0" bIns="0">
            <a:spAutoFit/>
          </a:bodyPr>
          <a:lstStyle/>
          <a:p>
            <a:pPr>
              <a:lnSpc>
                <a:spcPct val="115000"/>
              </a:lnSpc>
              <a:spcBef>
                <a:spcPts val="0"/>
              </a:spcBef>
              <a:spcAft>
                <a:spcPts val="0"/>
              </a:spcAft>
            </a:pPr>
            <a:r>
              <a:rPr sz="1800" b="1">
                <a:solidFill>
                  <a:srgbClr val="103B52"/>
                </a:solidFill>
                <a:latin typeface="DejaVu Sans"/>
              </a:rPr>
              <a:t>Bolsa A</a:t>
            </a:r>
          </a:p>
        </p:txBody>
      </p:sp>
      <p:sp>
        <p:nvSpPr>
          <p:cNvPr id="12" name="TextBox 11"/>
          <p:cNvSpPr txBox="1"/>
          <p:nvPr/>
        </p:nvSpPr>
        <p:spPr>
          <a:xfrm>
            <a:off x="685800" y="2834640"/>
            <a:ext cx="1920240" cy="530352"/>
          </a:xfrm>
          <a:prstGeom prst="rect">
            <a:avLst/>
          </a:prstGeom>
          <a:noFill/>
        </p:spPr>
        <p:txBody>
          <a:bodyPr wrap="square" lIns="0" rIns="0" tIns="0" bIns="0">
            <a:spAutoFit/>
          </a:bodyPr>
          <a:lstStyle/>
          <a:p>
            <a:pPr>
              <a:lnSpc>
                <a:spcPct val="115000"/>
              </a:lnSpc>
              <a:spcBef>
                <a:spcPts val="0"/>
              </a:spcBef>
              <a:spcAft>
                <a:spcPts val="0"/>
              </a:spcAft>
            </a:pPr>
            <a:r>
              <a:rPr sz="1500" b="0">
                <a:solidFill>
                  <a:srgbClr val="203849"/>
                </a:solidFill>
                <a:latin typeface="DejaVu Sans"/>
              </a:rPr>
              <a:t>6 piezas</a:t>
            </a:r>
          </a:p>
          <a:p>
            <a:pPr>
              <a:lnSpc>
                <a:spcPct val="115000"/>
              </a:lnSpc>
              <a:spcBef>
                <a:spcPts val="0"/>
              </a:spcBef>
              <a:spcAft>
                <a:spcPts val="0"/>
              </a:spcAft>
            </a:pPr>
            <a:r>
              <a:rPr sz="1500" b="0">
                <a:solidFill>
                  <a:srgbClr val="203849"/>
                </a:solidFill>
                <a:latin typeface="DejaVu Sans"/>
              </a:rPr>
              <a:t>de 1/4 de tira</a:t>
            </a:r>
          </a:p>
        </p:txBody>
      </p:sp>
      <p:sp>
        <p:nvSpPr>
          <p:cNvPr id="13" name="Rectangle 12"/>
          <p:cNvSpPr/>
          <p:nvPr/>
        </p:nvSpPr>
        <p:spPr>
          <a:xfrm>
            <a:off x="3474720" y="2240280"/>
            <a:ext cx="2194560" cy="1234440"/>
          </a:xfrm>
          <a:prstGeom prst="rect">
            <a:avLst/>
          </a:prstGeom>
          <a:solidFill>
            <a:srgbClr val="F1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611879" y="2368296"/>
            <a:ext cx="1920240" cy="320040"/>
          </a:xfrm>
          <a:prstGeom prst="rect">
            <a:avLst/>
          </a:prstGeom>
          <a:noFill/>
        </p:spPr>
        <p:txBody>
          <a:bodyPr wrap="square" lIns="0" rIns="0" tIns="0" bIns="0">
            <a:spAutoFit/>
          </a:bodyPr>
          <a:lstStyle/>
          <a:p>
            <a:pPr>
              <a:lnSpc>
                <a:spcPct val="115000"/>
              </a:lnSpc>
              <a:spcBef>
                <a:spcPts val="0"/>
              </a:spcBef>
              <a:spcAft>
                <a:spcPts val="0"/>
              </a:spcAft>
            </a:pPr>
            <a:r>
              <a:rPr sz="1800" b="1">
                <a:solidFill>
                  <a:srgbClr val="103B52"/>
                </a:solidFill>
                <a:latin typeface="DejaVu Sans"/>
              </a:rPr>
              <a:t>Bolsa B</a:t>
            </a:r>
          </a:p>
        </p:txBody>
      </p:sp>
      <p:sp>
        <p:nvSpPr>
          <p:cNvPr id="15" name="TextBox 14"/>
          <p:cNvSpPr txBox="1"/>
          <p:nvPr/>
        </p:nvSpPr>
        <p:spPr>
          <a:xfrm>
            <a:off x="3611879" y="2834640"/>
            <a:ext cx="1920240" cy="530352"/>
          </a:xfrm>
          <a:prstGeom prst="rect">
            <a:avLst/>
          </a:prstGeom>
          <a:noFill/>
        </p:spPr>
        <p:txBody>
          <a:bodyPr wrap="square" lIns="0" rIns="0" tIns="0" bIns="0">
            <a:spAutoFit/>
          </a:bodyPr>
          <a:lstStyle/>
          <a:p>
            <a:pPr>
              <a:lnSpc>
                <a:spcPct val="115000"/>
              </a:lnSpc>
              <a:spcBef>
                <a:spcPts val="0"/>
              </a:spcBef>
              <a:spcAft>
                <a:spcPts val="0"/>
              </a:spcAft>
            </a:pPr>
            <a:r>
              <a:rPr sz="1500" b="0">
                <a:solidFill>
                  <a:srgbClr val="203849"/>
                </a:solidFill>
                <a:latin typeface="DejaVu Sans"/>
              </a:rPr>
              <a:t>3 piezas</a:t>
            </a:r>
          </a:p>
          <a:p>
            <a:pPr>
              <a:lnSpc>
                <a:spcPct val="115000"/>
              </a:lnSpc>
              <a:spcBef>
                <a:spcPts val="0"/>
              </a:spcBef>
              <a:spcAft>
                <a:spcPts val="0"/>
              </a:spcAft>
            </a:pPr>
            <a:r>
              <a:rPr sz="1500" b="0">
                <a:solidFill>
                  <a:srgbClr val="203849"/>
                </a:solidFill>
                <a:latin typeface="DejaVu Sans"/>
              </a:rPr>
              <a:t>de 1/2 de tira</a:t>
            </a:r>
          </a:p>
        </p:txBody>
      </p:sp>
      <p:sp>
        <p:nvSpPr>
          <p:cNvPr id="16" name="Rectangle 15"/>
          <p:cNvSpPr/>
          <p:nvPr/>
        </p:nvSpPr>
        <p:spPr>
          <a:xfrm>
            <a:off x="6400800" y="2240280"/>
            <a:ext cx="2194560" cy="1234440"/>
          </a:xfrm>
          <a:prstGeom prst="rect">
            <a:avLst/>
          </a:prstGeom>
          <a:solidFill>
            <a:srgbClr val="F1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37960" y="2368296"/>
            <a:ext cx="1920240" cy="320040"/>
          </a:xfrm>
          <a:prstGeom prst="rect">
            <a:avLst/>
          </a:prstGeom>
          <a:noFill/>
        </p:spPr>
        <p:txBody>
          <a:bodyPr wrap="square" lIns="0" rIns="0" tIns="0" bIns="0">
            <a:spAutoFit/>
          </a:bodyPr>
          <a:lstStyle/>
          <a:p>
            <a:pPr>
              <a:lnSpc>
                <a:spcPct val="115000"/>
              </a:lnSpc>
              <a:spcBef>
                <a:spcPts val="0"/>
              </a:spcBef>
              <a:spcAft>
                <a:spcPts val="0"/>
              </a:spcAft>
            </a:pPr>
            <a:r>
              <a:rPr sz="1800" b="1">
                <a:solidFill>
                  <a:srgbClr val="103B52"/>
                </a:solidFill>
                <a:latin typeface="DejaVu Sans"/>
              </a:rPr>
              <a:t>Bolsa C</a:t>
            </a:r>
          </a:p>
        </p:txBody>
      </p:sp>
      <p:sp>
        <p:nvSpPr>
          <p:cNvPr id="18" name="TextBox 17"/>
          <p:cNvSpPr txBox="1"/>
          <p:nvPr/>
        </p:nvSpPr>
        <p:spPr>
          <a:xfrm>
            <a:off x="6537960" y="2834640"/>
            <a:ext cx="1920240" cy="530352"/>
          </a:xfrm>
          <a:prstGeom prst="rect">
            <a:avLst/>
          </a:prstGeom>
          <a:noFill/>
        </p:spPr>
        <p:txBody>
          <a:bodyPr wrap="square" lIns="0" rIns="0" tIns="0" bIns="0">
            <a:spAutoFit/>
          </a:bodyPr>
          <a:lstStyle/>
          <a:p>
            <a:pPr>
              <a:lnSpc>
                <a:spcPct val="115000"/>
              </a:lnSpc>
              <a:spcBef>
                <a:spcPts val="0"/>
              </a:spcBef>
              <a:spcAft>
                <a:spcPts val="0"/>
              </a:spcAft>
            </a:pPr>
            <a:r>
              <a:rPr sz="1500" b="0">
                <a:solidFill>
                  <a:srgbClr val="203849"/>
                </a:solidFill>
                <a:latin typeface="DejaVu Sans"/>
              </a:rPr>
              <a:t>5 piezas</a:t>
            </a:r>
          </a:p>
          <a:p>
            <a:pPr>
              <a:lnSpc>
                <a:spcPct val="115000"/>
              </a:lnSpc>
              <a:spcBef>
                <a:spcPts val="0"/>
              </a:spcBef>
              <a:spcAft>
                <a:spcPts val="0"/>
              </a:spcAft>
            </a:pPr>
            <a:r>
              <a:rPr sz="1500" b="0">
                <a:solidFill>
                  <a:srgbClr val="203849"/>
                </a:solidFill>
                <a:latin typeface="DejaVu Sans"/>
              </a:rPr>
              <a:t>de 1/4 de tira</a:t>
            </a:r>
          </a:p>
        </p:txBody>
      </p:sp>
      <p:sp>
        <p:nvSpPr>
          <p:cNvPr id="19" name="TextBox 18"/>
          <p:cNvSpPr txBox="1"/>
          <p:nvPr/>
        </p:nvSpPr>
        <p:spPr>
          <a:xfrm>
            <a:off x="548640" y="3776472"/>
            <a:ext cx="8046720" cy="685800"/>
          </a:xfrm>
          <a:prstGeom prst="rect">
            <a:avLst/>
          </a:prstGeom>
          <a:noFill/>
        </p:spPr>
        <p:txBody>
          <a:bodyPr wrap="square" lIns="0" rIns="0" tIns="0" bIns="0">
            <a:spAutoFit/>
          </a:bodyPr>
          <a:lstStyle/>
          <a:p>
            <a:pPr>
              <a:lnSpc>
                <a:spcPct val="115000"/>
              </a:lnSpc>
              <a:spcBef>
                <a:spcPts val="0"/>
              </a:spcBef>
              <a:spcAft>
                <a:spcPts val="0"/>
              </a:spcAft>
            </a:pPr>
            <a:r>
              <a:rPr sz="1600" b="0">
                <a:solidFill>
                  <a:srgbClr val="203849"/>
                </a:solidFill>
                <a:latin typeface="DejaVu Sans"/>
              </a:rPr>
              <a:t>Dibuja o junta las piezas. ¿Hay una sola opción?</a:t>
            </a:r>
          </a:p>
          <a:p>
            <a:pPr>
              <a:lnSpc>
                <a:spcPct val="115000"/>
              </a:lnSpc>
              <a:spcBef>
                <a:spcPts val="0"/>
              </a:spcBef>
              <a:spcAft>
                <a:spcPts val="0"/>
              </a:spcAft>
            </a:pPr>
            <a:r>
              <a:rPr sz="1600" b="0">
                <a:solidFill>
                  <a:srgbClr val="203849"/>
                </a:solidFill>
                <a:latin typeface="DejaVu Sans"/>
              </a:rPr>
              <a:t>Explica tu decisión usando siempre el mismo entero.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bg>
      <p:bgPr>
        <a:solidFill>
          <a:srgbClr val="FFFFFF"/>
        </a:solidFill>
        <a:effectLst/>
      </p:bgPr>
    </p:bg>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77240"/>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155448"/>
            <a:ext cx="8503920" cy="365760"/>
          </a:xfrm>
          <a:prstGeom prst="rect">
            <a:avLst/>
          </a:prstGeom>
          <a:noFill/>
        </p:spPr>
        <p:txBody>
          <a:bodyPr wrap="square" lIns="0" rIns="0" tIns="0" bIns="0">
            <a:spAutoFit/>
          </a:bodyPr>
          <a:lstStyle/>
          <a:p>
            <a:pPr>
              <a:lnSpc>
                <a:spcPct val="115000"/>
              </a:lnSpc>
              <a:spcBef>
                <a:spcPts val="0"/>
              </a:spcBef>
              <a:spcAft>
                <a:spcPts val="0"/>
              </a:spcAft>
            </a:pPr>
            <a:r>
              <a:rPr sz="2200" b="1">
                <a:solidFill>
                  <a:srgbClr val="FFFFFF"/>
                </a:solidFill>
                <a:latin typeface="DejaVu Sans"/>
              </a:rPr>
              <a:t>Construimos 6/4 y lo nombramos de otra forma</a:t>
            </a:r>
          </a:p>
        </p:txBody>
      </p:sp>
      <p:sp>
        <p:nvSpPr>
          <p:cNvPr id="5" name="TextBox 4"/>
          <p:cNvSpPr txBox="1"/>
          <p:nvPr/>
        </p:nvSpPr>
        <p:spPr>
          <a:xfrm>
            <a:off x="347472" y="914400"/>
            <a:ext cx="8449056" cy="384048"/>
          </a:xfrm>
          <a:prstGeom prst="rect">
            <a:avLst/>
          </a:prstGeom>
          <a:noFill/>
        </p:spPr>
        <p:txBody>
          <a:bodyPr wrap="square" lIns="0" rIns="0" tIns="0" bIns="0">
            <a:spAutoFit/>
          </a:bodyPr>
          <a:lstStyle/>
          <a:p>
            <a:pPr>
              <a:lnSpc>
                <a:spcPct val="115000"/>
              </a:lnSpc>
              <a:spcBef>
                <a:spcPts val="0"/>
              </a:spcBef>
              <a:spcAft>
                <a:spcPts val="0"/>
              </a:spcAft>
            </a:pPr>
            <a:r>
              <a:rPr sz="1200" b="0">
                <a:solidFill>
                  <a:srgbClr val="526979"/>
                </a:solidFill>
                <a:latin typeface="DejaVu Sans"/>
              </a:rPr>
              <a:t>Respuesta del reto: guardar esta diapositiva hasta después de la discusión.</a:t>
            </a:r>
          </a:p>
        </p:txBody>
      </p:sp>
      <p:sp>
        <p:nvSpPr>
          <p:cNvPr id="6" name="Rectangle 5"/>
          <p:cNvSpPr/>
          <p:nvPr/>
        </p:nvSpPr>
        <p:spPr>
          <a:xfrm>
            <a:off x="320040" y="4786884"/>
            <a:ext cx="8503920" cy="16459"/>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4850892"/>
            <a:ext cx="7315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Complemento de PAM · 4.º · Unidad 2 · Semana 3 · Plan 4.2.3</a:t>
            </a:r>
          </a:p>
        </p:txBody>
      </p:sp>
      <p:sp>
        <p:nvSpPr>
          <p:cNvPr id="8" name="TextBox 7"/>
          <p:cNvSpPr txBox="1"/>
          <p:nvPr/>
        </p:nvSpPr>
        <p:spPr>
          <a:xfrm>
            <a:off x="8321040" y="4850892"/>
            <a:ext cx="457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4</a:t>
            </a:r>
          </a:p>
        </p:txBody>
      </p:sp>
      <p:sp>
        <p:nvSpPr>
          <p:cNvPr id="9" name="Rectangle 8"/>
          <p:cNvSpPr/>
          <p:nvPr/>
        </p:nvSpPr>
        <p:spPr>
          <a:xfrm>
            <a:off x="548640" y="1618488"/>
            <a:ext cx="81153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360169" y="1618488"/>
            <a:ext cx="81153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2171700" y="1618488"/>
            <a:ext cx="81153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2983229" y="1618488"/>
            <a:ext cx="81153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48640" y="1975103"/>
            <a:ext cx="3246120"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203849"/>
                </a:solidFill>
                <a:latin typeface="DejaVu Sans"/>
              </a:rPr>
              <a:t>4/4 = 1 entero</a:t>
            </a:r>
          </a:p>
        </p:txBody>
      </p:sp>
      <p:sp>
        <p:nvSpPr>
          <p:cNvPr id="14" name="Rectangle 13"/>
          <p:cNvSpPr/>
          <p:nvPr/>
        </p:nvSpPr>
        <p:spPr>
          <a:xfrm>
            <a:off x="4023360" y="1618488"/>
            <a:ext cx="81153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834890" y="1618488"/>
            <a:ext cx="81153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646420" y="1618488"/>
            <a:ext cx="811530" cy="292608"/>
          </a:xfrm>
          <a:prstGeom prst="rect">
            <a:avLst/>
          </a:prstGeom>
          <a:solidFill>
            <a:srgbClr val="FFFFF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457950" y="1618488"/>
            <a:ext cx="811530" cy="292608"/>
          </a:xfrm>
          <a:prstGeom prst="rect">
            <a:avLst/>
          </a:prstGeom>
          <a:solidFill>
            <a:srgbClr val="FFFFF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023360" y="1975103"/>
            <a:ext cx="3246120"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203849"/>
                </a:solidFill>
                <a:latin typeface="DejaVu Sans"/>
              </a:rPr>
              <a:t>2/4 = 1/2 entero</a:t>
            </a:r>
          </a:p>
        </p:txBody>
      </p:sp>
      <p:sp>
        <p:nvSpPr>
          <p:cNvPr id="19" name="TextBox 18"/>
          <p:cNvSpPr txBox="1"/>
          <p:nvPr/>
        </p:nvSpPr>
        <p:spPr>
          <a:xfrm>
            <a:off x="566928" y="2606040"/>
            <a:ext cx="7955279" cy="548640"/>
          </a:xfrm>
          <a:prstGeom prst="rect">
            <a:avLst/>
          </a:prstGeom>
          <a:noFill/>
        </p:spPr>
        <p:txBody>
          <a:bodyPr wrap="square" lIns="0" rIns="0" tIns="0" bIns="0">
            <a:spAutoFit/>
          </a:bodyPr>
          <a:lstStyle/>
          <a:p>
            <a:pPr>
              <a:lnSpc>
                <a:spcPct val="115000"/>
              </a:lnSpc>
              <a:spcBef>
                <a:spcPts val="0"/>
              </a:spcBef>
              <a:spcAft>
                <a:spcPts val="0"/>
              </a:spcAft>
            </a:pPr>
            <a:r>
              <a:rPr sz="2400" b="1">
                <a:solidFill>
                  <a:srgbClr val="0D816F"/>
                </a:solidFill>
                <a:latin typeface="DejaVu Sans"/>
              </a:rPr>
              <a:t>Bolsa A: 6/4 = 1 2/4 = 1 1/2</a:t>
            </a:r>
          </a:p>
        </p:txBody>
      </p:sp>
      <p:sp>
        <p:nvSpPr>
          <p:cNvPr id="20" name="Rectangle 19"/>
          <p:cNvSpPr/>
          <p:nvPr/>
        </p:nvSpPr>
        <p:spPr>
          <a:xfrm>
            <a:off x="548640" y="3291840"/>
            <a:ext cx="1623060" cy="292608"/>
          </a:xfrm>
          <a:prstGeom prst="rect">
            <a:avLst/>
          </a:prstGeom>
          <a:solidFill>
            <a:srgbClr val="0F6D93"/>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2171700" y="3291840"/>
            <a:ext cx="1623060" cy="292608"/>
          </a:xfrm>
          <a:prstGeom prst="rect">
            <a:avLst/>
          </a:prstGeom>
          <a:solidFill>
            <a:srgbClr val="0F6D93"/>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48640" y="3648456"/>
            <a:ext cx="3246120"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203849"/>
                </a:solidFill>
                <a:latin typeface="DejaVu Sans"/>
              </a:rPr>
              <a:t>2/2 = 1 entero</a:t>
            </a:r>
          </a:p>
        </p:txBody>
      </p:sp>
      <p:sp>
        <p:nvSpPr>
          <p:cNvPr id="23" name="Rectangle 22"/>
          <p:cNvSpPr/>
          <p:nvPr/>
        </p:nvSpPr>
        <p:spPr>
          <a:xfrm>
            <a:off x="4023360" y="3291840"/>
            <a:ext cx="1623060" cy="292608"/>
          </a:xfrm>
          <a:prstGeom prst="rect">
            <a:avLst/>
          </a:prstGeom>
          <a:solidFill>
            <a:srgbClr val="0F6D93"/>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646420" y="3291840"/>
            <a:ext cx="1623060" cy="292608"/>
          </a:xfrm>
          <a:prstGeom prst="rect">
            <a:avLst/>
          </a:prstGeom>
          <a:solidFill>
            <a:srgbClr val="FFFFF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023360" y="3648456"/>
            <a:ext cx="3246120"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203849"/>
                </a:solidFill>
                <a:latin typeface="DejaVu Sans"/>
              </a:rPr>
              <a:t>1/2 entero</a:t>
            </a:r>
          </a:p>
        </p:txBody>
      </p:sp>
      <p:sp>
        <p:nvSpPr>
          <p:cNvPr id="26" name="TextBox 25"/>
          <p:cNvSpPr txBox="1"/>
          <p:nvPr/>
        </p:nvSpPr>
        <p:spPr>
          <a:xfrm>
            <a:off x="566928" y="4023360"/>
            <a:ext cx="7955279" cy="484632"/>
          </a:xfrm>
          <a:prstGeom prst="rect">
            <a:avLst/>
          </a:prstGeom>
          <a:noFill/>
        </p:spPr>
        <p:txBody>
          <a:bodyPr wrap="square" lIns="0" rIns="0" tIns="0" bIns="0">
            <a:spAutoFit/>
          </a:bodyPr>
          <a:lstStyle/>
          <a:p>
            <a:pPr>
              <a:lnSpc>
                <a:spcPct val="115000"/>
              </a:lnSpc>
              <a:spcBef>
                <a:spcPts val="0"/>
              </a:spcBef>
              <a:spcAft>
                <a:spcPts val="0"/>
              </a:spcAft>
            </a:pPr>
            <a:r>
              <a:rPr sz="1700" b="1">
                <a:solidFill>
                  <a:srgbClr val="0F6D93"/>
                </a:solidFill>
                <a:latin typeface="DejaVu Sans"/>
              </a:rPr>
              <a:t>Bolsa B: 3/2 = 1 1/2. Ambas alcanzan exactamente.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bg>
      <p:bgPr>
        <a:solidFill>
          <a:srgbClr val="FFFFFF"/>
        </a:solidFill>
        <a:effectLst/>
      </p:bgPr>
    </p:bg>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77240"/>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155448"/>
            <a:ext cx="8503920" cy="365760"/>
          </a:xfrm>
          <a:prstGeom prst="rect">
            <a:avLst/>
          </a:prstGeom>
          <a:noFill/>
        </p:spPr>
        <p:txBody>
          <a:bodyPr wrap="square" lIns="0" rIns="0" tIns="0" bIns="0">
            <a:spAutoFit/>
          </a:bodyPr>
          <a:lstStyle/>
          <a:p>
            <a:pPr>
              <a:lnSpc>
                <a:spcPct val="115000"/>
              </a:lnSpc>
              <a:spcBef>
                <a:spcPts val="0"/>
              </a:spcBef>
              <a:spcAft>
                <a:spcPts val="0"/>
              </a:spcAft>
            </a:pPr>
            <a:r>
              <a:rPr sz="2200" b="1">
                <a:solidFill>
                  <a:srgbClr val="FFFFFF"/>
                </a:solidFill>
                <a:latin typeface="DejaVu Sans"/>
              </a:rPr>
              <a:t>¿Por qué la bolsa C no alcanza?</a:t>
            </a:r>
          </a:p>
        </p:txBody>
      </p:sp>
      <p:sp>
        <p:nvSpPr>
          <p:cNvPr id="5" name="TextBox 4"/>
          <p:cNvSpPr txBox="1"/>
          <p:nvPr/>
        </p:nvSpPr>
        <p:spPr>
          <a:xfrm>
            <a:off x="347472" y="914400"/>
            <a:ext cx="8449056" cy="384048"/>
          </a:xfrm>
          <a:prstGeom prst="rect">
            <a:avLst/>
          </a:prstGeom>
          <a:noFill/>
        </p:spPr>
        <p:txBody>
          <a:bodyPr wrap="square" lIns="0" rIns="0" tIns="0" bIns="0">
            <a:spAutoFit/>
          </a:bodyPr>
          <a:lstStyle/>
          <a:p>
            <a:pPr>
              <a:lnSpc>
                <a:spcPct val="115000"/>
              </a:lnSpc>
              <a:spcBef>
                <a:spcPts val="0"/>
              </a:spcBef>
              <a:spcAft>
                <a:spcPts val="0"/>
              </a:spcAft>
            </a:pPr>
            <a:r>
              <a:rPr sz="1200" b="0">
                <a:solidFill>
                  <a:srgbClr val="526979"/>
                </a:solidFill>
                <a:latin typeface="DejaVu Sans"/>
              </a:rPr>
              <a:t>Comparemos la cantidad disponible con la cantidad necesaria.</a:t>
            </a:r>
          </a:p>
        </p:txBody>
      </p:sp>
      <p:sp>
        <p:nvSpPr>
          <p:cNvPr id="6" name="Rectangle 5"/>
          <p:cNvSpPr/>
          <p:nvPr/>
        </p:nvSpPr>
        <p:spPr>
          <a:xfrm>
            <a:off x="320040" y="4786884"/>
            <a:ext cx="8503920" cy="16459"/>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4850892"/>
            <a:ext cx="7315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Complemento de PAM · 4.º · Unidad 2 · Semana 3 · Plan 4.2.3</a:t>
            </a:r>
          </a:p>
        </p:txBody>
      </p:sp>
      <p:sp>
        <p:nvSpPr>
          <p:cNvPr id="8" name="TextBox 7"/>
          <p:cNvSpPr txBox="1"/>
          <p:nvPr/>
        </p:nvSpPr>
        <p:spPr>
          <a:xfrm>
            <a:off x="8321040" y="4850892"/>
            <a:ext cx="457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5</a:t>
            </a:r>
          </a:p>
        </p:txBody>
      </p:sp>
      <p:sp>
        <p:nvSpPr>
          <p:cNvPr id="9" name="Rectangle 8"/>
          <p:cNvSpPr/>
          <p:nvPr/>
        </p:nvSpPr>
        <p:spPr>
          <a:xfrm>
            <a:off x="640080" y="1645920"/>
            <a:ext cx="80010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440180" y="1645920"/>
            <a:ext cx="80010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2240280" y="1645920"/>
            <a:ext cx="80010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3040380" y="1645920"/>
            <a:ext cx="80010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0080" y="2002536"/>
            <a:ext cx="3200400"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203849"/>
                </a:solidFill>
                <a:latin typeface="DejaVu Sans"/>
              </a:rPr>
              <a:t>Un entero</a:t>
            </a:r>
          </a:p>
        </p:txBody>
      </p:sp>
      <p:sp>
        <p:nvSpPr>
          <p:cNvPr id="14" name="Rectangle 13"/>
          <p:cNvSpPr/>
          <p:nvPr/>
        </p:nvSpPr>
        <p:spPr>
          <a:xfrm>
            <a:off x="4023360" y="1645920"/>
            <a:ext cx="80010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823460" y="1645920"/>
            <a:ext cx="800100" cy="292608"/>
          </a:xfrm>
          <a:prstGeom prst="rect">
            <a:avLst/>
          </a:prstGeom>
          <a:solidFill>
            <a:srgbClr val="FFFFF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623560" y="1645920"/>
            <a:ext cx="800100" cy="292608"/>
          </a:xfrm>
          <a:prstGeom prst="rect">
            <a:avLst/>
          </a:prstGeom>
          <a:solidFill>
            <a:srgbClr val="FFFFF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423660" y="1645920"/>
            <a:ext cx="800100" cy="292608"/>
          </a:xfrm>
          <a:prstGeom prst="rect">
            <a:avLst/>
          </a:prstGeom>
          <a:solidFill>
            <a:srgbClr val="FFFFF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023360" y="2002536"/>
            <a:ext cx="3200400"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203849"/>
                </a:solidFill>
                <a:latin typeface="DejaVu Sans"/>
              </a:rPr>
              <a:t>Bolsa C: queda 1/4</a:t>
            </a:r>
          </a:p>
        </p:txBody>
      </p:sp>
      <p:sp>
        <p:nvSpPr>
          <p:cNvPr id="19" name="Rectangle 18"/>
          <p:cNvSpPr/>
          <p:nvPr/>
        </p:nvSpPr>
        <p:spPr>
          <a:xfrm>
            <a:off x="640080" y="2606040"/>
            <a:ext cx="80010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440180" y="2606040"/>
            <a:ext cx="80010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2240280" y="2606040"/>
            <a:ext cx="80010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040380" y="2606040"/>
            <a:ext cx="80010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0080" y="2962656"/>
            <a:ext cx="3200400"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203849"/>
                </a:solidFill>
                <a:latin typeface="DejaVu Sans"/>
              </a:rPr>
              <a:t>Un entero</a:t>
            </a:r>
          </a:p>
        </p:txBody>
      </p:sp>
      <p:sp>
        <p:nvSpPr>
          <p:cNvPr id="24" name="Rectangle 23"/>
          <p:cNvSpPr/>
          <p:nvPr/>
        </p:nvSpPr>
        <p:spPr>
          <a:xfrm>
            <a:off x="4023360" y="2606040"/>
            <a:ext cx="80010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4823460" y="2606040"/>
            <a:ext cx="800100" cy="292608"/>
          </a:xfrm>
          <a:prstGeom prst="rect">
            <a:avLst/>
          </a:prstGeom>
          <a:solidFill>
            <a:srgbClr val="0D816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5623560" y="2606040"/>
            <a:ext cx="800100" cy="292608"/>
          </a:xfrm>
          <a:prstGeom prst="rect">
            <a:avLst/>
          </a:prstGeom>
          <a:solidFill>
            <a:srgbClr val="FFFFF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423660" y="2606040"/>
            <a:ext cx="800100" cy="292608"/>
          </a:xfrm>
          <a:prstGeom prst="rect">
            <a:avLst/>
          </a:prstGeom>
          <a:solidFill>
            <a:srgbClr val="FFFFFF"/>
          </a:solidFill>
          <a:ln w="8890">
            <a:solidFill>
              <a:srgbClr val="2038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4023360" y="2962656"/>
            <a:ext cx="3200400"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203849"/>
                </a:solidFill>
                <a:latin typeface="DejaVu Sans"/>
              </a:rPr>
              <a:t>Necesitamos 2/4</a:t>
            </a:r>
          </a:p>
        </p:txBody>
      </p:sp>
      <p:sp>
        <p:nvSpPr>
          <p:cNvPr id="29" name="TextBox 28"/>
          <p:cNvSpPr txBox="1"/>
          <p:nvPr/>
        </p:nvSpPr>
        <p:spPr>
          <a:xfrm>
            <a:off x="658368" y="3602736"/>
            <a:ext cx="7772400" cy="521207"/>
          </a:xfrm>
          <a:prstGeom prst="rect">
            <a:avLst/>
          </a:prstGeom>
          <a:noFill/>
        </p:spPr>
        <p:txBody>
          <a:bodyPr wrap="square" lIns="0" rIns="0" tIns="0" bIns="0">
            <a:spAutoFit/>
          </a:bodyPr>
          <a:lstStyle/>
          <a:p>
            <a:pPr>
              <a:lnSpc>
                <a:spcPct val="115000"/>
              </a:lnSpc>
              <a:spcBef>
                <a:spcPts val="0"/>
              </a:spcBef>
              <a:spcAft>
                <a:spcPts val="0"/>
              </a:spcAft>
            </a:pPr>
            <a:r>
              <a:rPr sz="2100" b="1">
                <a:solidFill>
                  <a:srgbClr val="103B52"/>
                </a:solidFill>
                <a:latin typeface="DejaVu Sans"/>
              </a:rPr>
              <a:t>5/4 &lt; 6/4: 1 1/4 es menor que 1 1/2.</a:t>
            </a:r>
          </a:p>
        </p:txBody>
      </p:sp>
      <p:sp>
        <p:nvSpPr>
          <p:cNvPr id="30" name="TextBox 29"/>
          <p:cNvSpPr txBox="1"/>
          <p:nvPr/>
        </p:nvSpPr>
        <p:spPr>
          <a:xfrm>
            <a:off x="658368" y="4242816"/>
            <a:ext cx="7772400" cy="384048"/>
          </a:xfrm>
          <a:prstGeom prst="rect">
            <a:avLst/>
          </a:prstGeom>
          <a:noFill/>
        </p:spPr>
        <p:txBody>
          <a:bodyPr wrap="square" lIns="0" rIns="0" tIns="0" bIns="0">
            <a:spAutoFit/>
          </a:bodyPr>
          <a:lstStyle/>
          <a:p>
            <a:pPr>
              <a:lnSpc>
                <a:spcPct val="115000"/>
              </a:lnSpc>
              <a:spcBef>
                <a:spcPts val="0"/>
              </a:spcBef>
              <a:spcAft>
                <a:spcPts val="0"/>
              </a:spcAft>
            </a:pPr>
            <a:r>
              <a:rPr sz="1400" b="0">
                <a:solidFill>
                  <a:srgbClr val="203849"/>
                </a:solidFill>
                <a:latin typeface="DejaVu Sans"/>
              </a:rPr>
              <a:t>La diferencia se ve en el modelo: falta un cuarto de la misma tira.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bg>
      <p:bgPr>
        <a:solidFill>
          <a:srgbClr val="FFFFFF"/>
        </a:solidFill>
        <a:effectLst/>
      </p:bgPr>
    </p:bg>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77240"/>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155448"/>
            <a:ext cx="8503920" cy="365760"/>
          </a:xfrm>
          <a:prstGeom prst="rect">
            <a:avLst/>
          </a:prstGeom>
          <a:noFill/>
        </p:spPr>
        <p:txBody>
          <a:bodyPr wrap="square" lIns="0" rIns="0" tIns="0" bIns="0">
            <a:spAutoFit/>
          </a:bodyPr>
          <a:lstStyle/>
          <a:p>
            <a:pPr>
              <a:lnSpc>
                <a:spcPct val="115000"/>
              </a:lnSpc>
              <a:spcBef>
                <a:spcPts val="0"/>
              </a:spcBef>
              <a:spcAft>
                <a:spcPts val="0"/>
              </a:spcAft>
            </a:pPr>
            <a:r>
              <a:rPr sz="2200" b="1">
                <a:solidFill>
                  <a:srgbClr val="FFFFFF"/>
                </a:solidFill>
                <a:latin typeface="DejaVu Sans"/>
              </a:rPr>
              <a:t>Trabajo en pares: construye y convence</a:t>
            </a:r>
          </a:p>
        </p:txBody>
      </p:sp>
      <p:sp>
        <p:nvSpPr>
          <p:cNvPr id="5" name="TextBox 4"/>
          <p:cNvSpPr txBox="1"/>
          <p:nvPr/>
        </p:nvSpPr>
        <p:spPr>
          <a:xfrm>
            <a:off x="347472" y="914400"/>
            <a:ext cx="8449056" cy="384048"/>
          </a:xfrm>
          <a:prstGeom prst="rect">
            <a:avLst/>
          </a:prstGeom>
          <a:noFill/>
        </p:spPr>
        <p:txBody>
          <a:bodyPr wrap="square" lIns="0" rIns="0" tIns="0" bIns="0">
            <a:spAutoFit/>
          </a:bodyPr>
          <a:lstStyle/>
          <a:p>
            <a:pPr>
              <a:lnSpc>
                <a:spcPct val="115000"/>
              </a:lnSpc>
              <a:spcBef>
                <a:spcPts val="0"/>
              </a:spcBef>
              <a:spcAft>
                <a:spcPts val="0"/>
              </a:spcAft>
            </a:pPr>
            <a:r>
              <a:rPr sz="1200" b="0">
                <a:solidFill>
                  <a:srgbClr val="526979"/>
                </a:solidFill>
                <a:latin typeface="DejaVu Sans"/>
              </a:rPr>
              <a:t>Dos roles que se intercambian: quien construye el modelo y quien lo comprueba.</a:t>
            </a:r>
          </a:p>
        </p:txBody>
      </p:sp>
      <p:sp>
        <p:nvSpPr>
          <p:cNvPr id="6" name="Rectangle 5"/>
          <p:cNvSpPr/>
          <p:nvPr/>
        </p:nvSpPr>
        <p:spPr>
          <a:xfrm>
            <a:off x="320040" y="4786884"/>
            <a:ext cx="8503920" cy="16459"/>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4850892"/>
            <a:ext cx="7315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Complemento de PAM · 4.º · Unidad 2 · Semana 3 · Plan 4.2.3</a:t>
            </a:r>
          </a:p>
        </p:txBody>
      </p:sp>
      <p:sp>
        <p:nvSpPr>
          <p:cNvPr id="8" name="TextBox 7"/>
          <p:cNvSpPr txBox="1"/>
          <p:nvPr/>
        </p:nvSpPr>
        <p:spPr>
          <a:xfrm>
            <a:off x="8321040" y="4850892"/>
            <a:ext cx="457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6</a:t>
            </a:r>
          </a:p>
        </p:txBody>
      </p:sp>
      <p:sp>
        <p:nvSpPr>
          <p:cNvPr id="9" name="TextBox 8"/>
          <p:cNvSpPr txBox="1"/>
          <p:nvPr/>
        </p:nvSpPr>
        <p:spPr>
          <a:xfrm>
            <a:off x="502920" y="1463040"/>
            <a:ext cx="4572000" cy="2468880"/>
          </a:xfrm>
          <a:prstGeom prst="rect">
            <a:avLst/>
          </a:prstGeom>
          <a:noFill/>
        </p:spPr>
        <p:txBody>
          <a:bodyPr wrap="square" lIns="0" rIns="0" tIns="0" bIns="0">
            <a:spAutoFit/>
          </a:bodyPr>
          <a:lstStyle/>
          <a:p>
            <a:pPr>
              <a:lnSpc>
                <a:spcPct val="115000"/>
              </a:lnSpc>
              <a:spcBef>
                <a:spcPts val="0"/>
              </a:spcBef>
              <a:spcAft>
                <a:spcPts val="0"/>
              </a:spcAft>
            </a:pPr>
            <a:r>
              <a:rPr sz="1800" b="0">
                <a:solidFill>
                  <a:srgbClr val="203849"/>
                </a:solidFill>
                <a:latin typeface="DejaVu Sans"/>
              </a:rPr>
              <a:t>1. Tomen una tira como entero.</a:t>
            </a:r>
          </a:p>
          <a:p>
            <a:pPr>
              <a:lnSpc>
                <a:spcPct val="115000"/>
              </a:lnSpc>
              <a:spcBef>
                <a:spcPts val="0"/>
              </a:spcBef>
              <a:spcAft>
                <a:spcPts val="0"/>
              </a:spcAft>
            </a:pPr>
            <a:r>
              <a:rPr sz="1800" b="0">
                <a:solidFill>
                  <a:srgbClr val="203849"/>
                </a:solidFill>
                <a:latin typeface="DejaVu Sans"/>
              </a:rPr>
              <a:t>2. Representen las tres bolsas.</a:t>
            </a:r>
          </a:p>
          <a:p>
            <a:pPr>
              <a:lnSpc>
                <a:spcPct val="115000"/>
              </a:lnSpc>
              <a:spcBef>
                <a:spcPts val="0"/>
              </a:spcBef>
              <a:spcAft>
                <a:spcPts val="0"/>
              </a:spcAft>
            </a:pPr>
            <a:r>
              <a:rPr sz="1800" b="0">
                <a:solidFill>
                  <a:srgbClr val="203849"/>
                </a:solidFill>
                <a:latin typeface="DejaVu Sans"/>
              </a:rPr>
              <a:t>3. Elijan las opciones exactas.</a:t>
            </a:r>
          </a:p>
          <a:p>
            <a:pPr>
              <a:lnSpc>
                <a:spcPct val="115000"/>
              </a:lnSpc>
              <a:spcBef>
                <a:spcPts val="0"/>
              </a:spcBef>
              <a:spcAft>
                <a:spcPts val="0"/>
              </a:spcAft>
            </a:pPr>
            <a:r>
              <a:rPr sz="1800" b="0">
                <a:solidFill>
                  <a:srgbClr val="203849"/>
                </a:solidFill>
                <a:latin typeface="DejaVu Sans"/>
              </a:rPr>
              <a:t>4. Cambien roles y comprueben.</a:t>
            </a:r>
          </a:p>
          <a:p>
            <a:pPr>
              <a:lnSpc>
                <a:spcPct val="115000"/>
              </a:lnSpc>
              <a:spcBef>
                <a:spcPts val="0"/>
              </a:spcBef>
              <a:spcAft>
                <a:spcPts val="0"/>
              </a:spcAft>
            </a:pPr>
            <a:r>
              <a:rPr sz="1800" b="0">
                <a:solidFill>
                  <a:srgbClr val="203849"/>
                </a:solidFill>
                <a:latin typeface="DejaVu Sans"/>
              </a:rPr>
              <a:t>5. Justifiquen con dibujo y palabras.</a:t>
            </a:r>
          </a:p>
        </p:txBody>
      </p:sp>
      <p:sp>
        <p:nvSpPr>
          <p:cNvPr id="10" name="Rectangle 9"/>
          <p:cNvSpPr/>
          <p:nvPr/>
        </p:nvSpPr>
        <p:spPr>
          <a:xfrm>
            <a:off x="5486400" y="1463040"/>
            <a:ext cx="3063240" cy="2514600"/>
          </a:xfrm>
          <a:prstGeom prst="rect">
            <a:avLst/>
          </a:prstGeom>
          <a:solidFill>
            <a:srgbClr val="E1F2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87568" y="1664208"/>
            <a:ext cx="2660904" cy="2084831"/>
          </a:xfrm>
          <a:prstGeom prst="rect">
            <a:avLst/>
          </a:prstGeom>
          <a:noFill/>
        </p:spPr>
        <p:txBody>
          <a:bodyPr wrap="square" lIns="0" rIns="0" tIns="0" bIns="0">
            <a:spAutoFit/>
          </a:bodyPr>
          <a:lstStyle/>
          <a:p>
            <a:pPr>
              <a:lnSpc>
                <a:spcPct val="115000"/>
              </a:lnSpc>
              <a:spcBef>
                <a:spcPts val="0"/>
              </a:spcBef>
              <a:spcAft>
                <a:spcPts val="0"/>
              </a:spcAft>
            </a:pPr>
            <a:r>
              <a:rPr sz="1500" b="1">
                <a:solidFill>
                  <a:srgbClr val="203849"/>
                </a:solidFill>
                <a:latin typeface="DejaVu Sans"/>
              </a:rPr>
              <a:t>Frases para argumentar</a:t>
            </a:r>
          </a:p>
          <a:p>
            <a:pPr>
              <a:lnSpc>
                <a:spcPct val="115000"/>
              </a:lnSpc>
              <a:spcBef>
                <a:spcPts val="0"/>
              </a:spcBef>
              <a:spcAft>
                <a:spcPts val="0"/>
              </a:spcAft>
            </a:pPr>
            <a:r>
              <a:rPr sz="1500" b="1">
                <a:solidFill>
                  <a:srgbClr val="203849"/>
                </a:solidFill>
                <a:latin typeface="DejaVu Sans"/>
              </a:rPr>
              <a:t>“Mi entero es…”</a:t>
            </a:r>
          </a:p>
          <a:p>
            <a:pPr>
              <a:lnSpc>
                <a:spcPct val="115000"/>
              </a:lnSpc>
              <a:spcBef>
                <a:spcPts val="0"/>
              </a:spcBef>
              <a:spcAft>
                <a:spcPts val="0"/>
              </a:spcAft>
            </a:pPr>
            <a:r>
              <a:rPr sz="1500" b="1">
                <a:solidFill>
                  <a:srgbClr val="203849"/>
                </a:solidFill>
                <a:latin typeface="DejaVu Sans"/>
              </a:rPr>
              <a:t>“Estas piezas cubren…”</a:t>
            </a:r>
          </a:p>
          <a:p>
            <a:pPr>
              <a:lnSpc>
                <a:spcPct val="115000"/>
              </a:lnSpc>
              <a:spcBef>
                <a:spcPts val="0"/>
              </a:spcBef>
              <a:spcAft>
                <a:spcPts val="0"/>
              </a:spcAft>
            </a:pPr>
            <a:r>
              <a:rPr sz="1500" b="1">
                <a:solidFill>
                  <a:srgbClr val="203849"/>
                </a:solidFill>
                <a:latin typeface="DejaVu Sans"/>
              </a:rPr>
              <a:t>“Son equivalentes porque…”</a:t>
            </a:r>
          </a:p>
          <a:p>
            <a:pPr>
              <a:lnSpc>
                <a:spcPct val="115000"/>
              </a:lnSpc>
              <a:spcBef>
                <a:spcPts val="0"/>
              </a:spcBef>
              <a:spcAft>
                <a:spcPts val="0"/>
              </a:spcAft>
            </a:pPr>
            <a:r>
              <a:rPr sz="1500" b="1">
                <a:solidFill>
                  <a:srgbClr val="203849"/>
                </a:solidFill>
                <a:latin typeface="DejaVu Sans"/>
              </a:rPr>
              <a:t>“No alcanza porque…”</a:t>
            </a:r>
          </a:p>
        </p:txBody>
      </p:sp>
      <p:sp>
        <p:nvSpPr>
          <p:cNvPr id="12" name="TextBox 11"/>
          <p:cNvSpPr txBox="1"/>
          <p:nvPr/>
        </p:nvSpPr>
        <p:spPr>
          <a:xfrm>
            <a:off x="502920" y="4178808"/>
            <a:ext cx="8138160" cy="329184"/>
          </a:xfrm>
          <a:prstGeom prst="rect">
            <a:avLst/>
          </a:prstGeom>
          <a:noFill/>
        </p:spPr>
        <p:txBody>
          <a:bodyPr wrap="square" lIns="0" rIns="0" tIns="0" bIns="0">
            <a:spAutoFit/>
          </a:bodyPr>
          <a:lstStyle/>
          <a:p>
            <a:pPr>
              <a:lnSpc>
                <a:spcPct val="115000"/>
              </a:lnSpc>
              <a:spcBef>
                <a:spcPts val="0"/>
              </a:spcBef>
              <a:spcAft>
                <a:spcPts val="0"/>
              </a:spcAft>
            </a:pPr>
            <a:r>
              <a:rPr sz="1200" b="0">
                <a:solidFill>
                  <a:srgbClr val="526979"/>
                </a:solidFill>
                <a:latin typeface="DejaVu Sans"/>
              </a:rPr>
              <a:t>Use colores o tramas; el razonamiento debe poder verse también en blanco y negro.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bg>
      <p:bgPr>
        <a:solidFill>
          <a:srgbClr val="FFFFFF"/>
        </a:solidFill>
        <a:effectLst/>
      </p:bgPr>
    </p:bg>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77240"/>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155448"/>
            <a:ext cx="8503920" cy="365760"/>
          </a:xfrm>
          <a:prstGeom prst="rect">
            <a:avLst/>
          </a:prstGeom>
          <a:noFill/>
        </p:spPr>
        <p:txBody>
          <a:bodyPr wrap="square" lIns="0" rIns="0" tIns="0" bIns="0">
            <a:spAutoFit/>
          </a:bodyPr>
          <a:lstStyle/>
          <a:p>
            <a:pPr>
              <a:lnSpc>
                <a:spcPct val="115000"/>
              </a:lnSpc>
              <a:spcBef>
                <a:spcPts val="0"/>
              </a:spcBef>
              <a:spcAft>
                <a:spcPts val="0"/>
              </a:spcAft>
            </a:pPr>
            <a:r>
              <a:rPr sz="2200" b="1">
                <a:solidFill>
                  <a:srgbClr val="FFFFFF"/>
                </a:solidFill>
                <a:latin typeface="DejaVu Sans"/>
              </a:rPr>
              <a:t>Exploración complementaria: Rod Fractions</a:t>
            </a:r>
          </a:p>
        </p:txBody>
      </p:sp>
      <p:sp>
        <p:nvSpPr>
          <p:cNvPr id="5" name="TextBox 4"/>
          <p:cNvSpPr txBox="1"/>
          <p:nvPr/>
        </p:nvSpPr>
        <p:spPr>
          <a:xfrm>
            <a:off x="347472" y="914400"/>
            <a:ext cx="8449056" cy="384048"/>
          </a:xfrm>
          <a:prstGeom prst="rect">
            <a:avLst/>
          </a:prstGeom>
          <a:noFill/>
        </p:spPr>
        <p:txBody>
          <a:bodyPr wrap="square" lIns="0" rIns="0" tIns="0" bIns="0">
            <a:spAutoFit/>
          </a:bodyPr>
          <a:lstStyle/>
          <a:p>
            <a:pPr>
              <a:lnSpc>
                <a:spcPct val="115000"/>
              </a:lnSpc>
              <a:spcBef>
                <a:spcPts val="0"/>
              </a:spcBef>
              <a:spcAft>
                <a:spcPts val="0"/>
              </a:spcAft>
            </a:pPr>
            <a:r>
              <a:rPr sz="1200" b="0">
                <a:solidFill>
                  <a:srgbClr val="526979"/>
                </a:solidFill>
                <a:latin typeface="DejaVu Sans"/>
              </a:rPr>
              <a:t>Exploración con regletas para explicar qué fracción representa una pieza respecto a otra.</a:t>
            </a:r>
          </a:p>
        </p:txBody>
      </p:sp>
      <p:sp>
        <p:nvSpPr>
          <p:cNvPr id="6" name="Rectangle 5"/>
          <p:cNvSpPr/>
          <p:nvPr/>
        </p:nvSpPr>
        <p:spPr>
          <a:xfrm>
            <a:off x="320040" y="4786884"/>
            <a:ext cx="8503920" cy="16459"/>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4850892"/>
            <a:ext cx="7315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Complemento de PAM · 4.º · Unidad 2 · Semana 3 · Plan 4.2.3</a:t>
            </a:r>
          </a:p>
        </p:txBody>
      </p:sp>
      <p:sp>
        <p:nvSpPr>
          <p:cNvPr id="8" name="TextBox 7"/>
          <p:cNvSpPr txBox="1"/>
          <p:nvPr/>
        </p:nvSpPr>
        <p:spPr>
          <a:xfrm>
            <a:off x="8321040" y="4850892"/>
            <a:ext cx="457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7</a:t>
            </a:r>
          </a:p>
        </p:txBody>
      </p:sp>
      <p:sp>
        <p:nvSpPr>
          <p:cNvPr id="9" name="TextBox 8"/>
          <p:cNvSpPr txBox="1"/>
          <p:nvPr/>
        </p:nvSpPr>
        <p:spPr>
          <a:xfrm>
            <a:off x="502920" y="1481328"/>
            <a:ext cx="8138160" cy="978408"/>
          </a:xfrm>
          <a:prstGeom prst="rect">
            <a:avLst/>
          </a:prstGeom>
          <a:noFill/>
        </p:spPr>
        <p:txBody>
          <a:bodyPr wrap="square" lIns="0" rIns="0" tIns="0" bIns="0">
            <a:spAutoFit/>
          </a:bodyPr>
          <a:lstStyle/>
          <a:p>
            <a:pPr>
              <a:lnSpc>
                <a:spcPct val="115000"/>
              </a:lnSpc>
              <a:spcBef>
                <a:spcPts val="0"/>
              </a:spcBef>
              <a:spcAft>
                <a:spcPts val="0"/>
              </a:spcAft>
            </a:pPr>
            <a:r>
              <a:rPr sz="1600" b="0">
                <a:solidFill>
                  <a:srgbClr val="203849"/>
                </a:solidFill>
                <a:latin typeface="DejaVu Sans"/>
              </a:rPr>
              <a:t>Abra la pestaña Problem. El recurso está en inglés; el maestro puede traducir las consignas y reservar Student Solutions para su revisión.</a:t>
            </a:r>
          </a:p>
        </p:txBody>
      </p:sp>
      <p:sp>
        <p:nvSpPr>
          <p:cNvPr id="10" name="Rectangle 9">
            <a:hlinkClick r:id="rId2"/>
          </p:cNvPr>
          <p:cNvSpPr/>
          <p:nvPr/>
        </p:nvSpPr>
        <p:spPr>
          <a:xfrm>
            <a:off x="548640" y="2679192"/>
            <a:ext cx="3749039" cy="429768"/>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80" y="2770632"/>
            <a:ext cx="3566159"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FFFFFF"/>
                </a:solidFill>
                <a:latin typeface="DejaVu Sans"/>
                <a:hlinkClick r:id="rId2"/>
              </a:rPr>
              <a:t>Abrir NRICH · Rod Fractions</a:t>
            </a:r>
          </a:p>
        </p:txBody>
      </p:sp>
      <p:sp>
        <p:nvSpPr>
          <p:cNvPr id="12" name="TextBox 11"/>
          <p:cNvSpPr txBox="1"/>
          <p:nvPr/>
        </p:nvSpPr>
        <p:spPr>
          <a:xfrm>
            <a:off x="548640" y="3291840"/>
            <a:ext cx="8046720" cy="969264"/>
          </a:xfrm>
          <a:prstGeom prst="rect">
            <a:avLst/>
          </a:prstGeom>
          <a:noFill/>
        </p:spPr>
        <p:txBody>
          <a:bodyPr wrap="square" lIns="0" rIns="0" tIns="0" bIns="0">
            <a:spAutoFit/>
          </a:bodyPr>
          <a:lstStyle/>
          <a:p>
            <a:pPr>
              <a:lnSpc>
                <a:spcPct val="115000"/>
              </a:lnSpc>
              <a:spcBef>
                <a:spcPts val="0"/>
              </a:spcBef>
              <a:spcAft>
                <a:spcPts val="0"/>
              </a:spcAft>
            </a:pPr>
            <a:r>
              <a:rPr sz="1700" b="0">
                <a:solidFill>
                  <a:srgbClr val="203849"/>
                </a:solidFill>
                <a:latin typeface="DejaVu Sans"/>
              </a:rPr>
              <a:t>Con regletas o tiras, forme dos trenes de igual longitud. Explique la relación entre una pieza corta y una larga usando un entero común.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bg>
      <p:bgPr>
        <a:solidFill>
          <a:srgbClr val="FFFFFF"/>
        </a:solidFill>
        <a:effectLst/>
      </p:bgPr>
    </p:bg>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77240"/>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155448"/>
            <a:ext cx="8503920" cy="365760"/>
          </a:xfrm>
          <a:prstGeom prst="rect">
            <a:avLst/>
          </a:prstGeom>
          <a:noFill/>
        </p:spPr>
        <p:txBody>
          <a:bodyPr wrap="square" lIns="0" rIns="0" tIns="0" bIns="0">
            <a:spAutoFit/>
          </a:bodyPr>
          <a:lstStyle/>
          <a:p>
            <a:pPr>
              <a:lnSpc>
                <a:spcPct val="115000"/>
              </a:lnSpc>
              <a:spcBef>
                <a:spcPts val="0"/>
              </a:spcBef>
              <a:spcAft>
                <a:spcPts val="0"/>
              </a:spcAft>
            </a:pPr>
            <a:r>
              <a:rPr sz="2200" b="1">
                <a:solidFill>
                  <a:srgbClr val="FFFFFF"/>
                </a:solidFill>
                <a:latin typeface="DejaVu Sans"/>
              </a:rPr>
              <a:t>Handout: abrir, imprimir y utilizar</a:t>
            </a:r>
          </a:p>
        </p:txBody>
      </p:sp>
      <p:sp>
        <p:nvSpPr>
          <p:cNvPr id="5" name="TextBox 4"/>
          <p:cNvSpPr txBox="1"/>
          <p:nvPr/>
        </p:nvSpPr>
        <p:spPr>
          <a:xfrm>
            <a:off x="347472" y="914400"/>
            <a:ext cx="8449056" cy="384048"/>
          </a:xfrm>
          <a:prstGeom prst="rect">
            <a:avLst/>
          </a:prstGeom>
          <a:noFill/>
        </p:spPr>
        <p:txBody>
          <a:bodyPr wrap="square" lIns="0" rIns="0" tIns="0" bIns="0">
            <a:spAutoFit/>
          </a:bodyPr>
          <a:lstStyle/>
          <a:p>
            <a:pPr>
              <a:lnSpc>
                <a:spcPct val="115000"/>
              </a:lnSpc>
              <a:spcBef>
                <a:spcPts val="0"/>
              </a:spcBef>
              <a:spcAft>
                <a:spcPts val="0"/>
              </a:spcAft>
            </a:pPr>
            <a:r>
              <a:rPr sz="1200" b="0">
                <a:solidFill>
                  <a:srgbClr val="526979"/>
                </a:solidFill>
                <a:latin typeface="DejaVu Sans"/>
              </a:rPr>
              <a:t>Descargue las hojas del estudiante y la guía docente por separado desde PAM.</a:t>
            </a:r>
          </a:p>
        </p:txBody>
      </p:sp>
      <p:sp>
        <p:nvSpPr>
          <p:cNvPr id="6" name="Rectangle 5"/>
          <p:cNvSpPr/>
          <p:nvPr/>
        </p:nvSpPr>
        <p:spPr>
          <a:xfrm>
            <a:off x="320040" y="4786884"/>
            <a:ext cx="8503920" cy="16459"/>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4850892"/>
            <a:ext cx="7315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Complemento de PAM · 4.º · Unidad 2 · Semana 3 · Plan 4.2.3</a:t>
            </a:r>
          </a:p>
        </p:txBody>
      </p:sp>
      <p:sp>
        <p:nvSpPr>
          <p:cNvPr id="8" name="TextBox 7"/>
          <p:cNvSpPr txBox="1"/>
          <p:nvPr/>
        </p:nvSpPr>
        <p:spPr>
          <a:xfrm>
            <a:off x="8321040" y="4850892"/>
            <a:ext cx="457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8</a:t>
            </a:r>
          </a:p>
        </p:txBody>
      </p:sp>
      <p:sp>
        <p:nvSpPr>
          <p:cNvPr id="9" name="Rectangle 8">
            <a:hlinkClick r:id="rId2"/>
          </p:cNvPr>
          <p:cNvSpPr/>
          <p:nvPr/>
        </p:nvSpPr>
        <p:spPr>
          <a:xfrm>
            <a:off x="502920" y="1554480"/>
            <a:ext cx="3858768" cy="429768"/>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94360" y="1645920"/>
            <a:ext cx="3675887"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FFFFFF"/>
                </a:solidFill>
                <a:latin typeface="DejaVu Sans"/>
                <a:hlinkClick r:id="rId2"/>
              </a:rPr>
              <a:t>Abrir hoja del estudiante (2 páginas)</a:t>
            </a:r>
          </a:p>
        </p:txBody>
      </p:sp>
      <p:sp>
        <p:nvSpPr>
          <p:cNvPr id="11" name="Rectangle 10">
            <a:hlinkClick r:id="rId3"/>
          </p:cNvPr>
          <p:cNvSpPr/>
          <p:nvPr/>
        </p:nvSpPr>
        <p:spPr>
          <a:xfrm>
            <a:off x="4572000" y="1554480"/>
            <a:ext cx="4041648" cy="429768"/>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3440" y="1645920"/>
            <a:ext cx="3858768"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FFFFFF"/>
                </a:solidFill>
                <a:latin typeface="DejaVu Sans"/>
                <a:hlinkClick r:id="rId3"/>
              </a:rPr>
              <a:t>Abrir guía docente (2 páginas)</a:t>
            </a:r>
          </a:p>
        </p:txBody>
      </p:sp>
      <p:sp>
        <p:nvSpPr>
          <p:cNvPr id="13" name="TextBox 12"/>
          <p:cNvSpPr txBox="1"/>
          <p:nvPr/>
        </p:nvSpPr>
        <p:spPr>
          <a:xfrm>
            <a:off x="566928" y="2359152"/>
            <a:ext cx="8046720" cy="1554480"/>
          </a:xfrm>
          <a:prstGeom prst="rect">
            <a:avLst/>
          </a:prstGeom>
          <a:noFill/>
        </p:spPr>
        <p:txBody>
          <a:bodyPr wrap="square" lIns="0" rIns="0" tIns="0" bIns="0">
            <a:spAutoFit/>
          </a:bodyPr>
          <a:lstStyle/>
          <a:p>
            <a:pPr>
              <a:lnSpc>
                <a:spcPct val="115000"/>
              </a:lnSpc>
              <a:spcBef>
                <a:spcPts val="0"/>
              </a:spcBef>
              <a:spcAft>
                <a:spcPts val="0"/>
              </a:spcAft>
            </a:pPr>
            <a:r>
              <a:rPr sz="1600" b="0">
                <a:solidFill>
                  <a:srgbClr val="203849"/>
                </a:solidFill>
                <a:latin typeface="DejaVu Sans"/>
              </a:rPr>
              <a:t>• Descargue los PDF desde los botones de PAM.</a:t>
            </a:r>
          </a:p>
          <a:p>
            <a:pPr>
              <a:lnSpc>
                <a:spcPct val="115000"/>
              </a:lnSpc>
              <a:spcBef>
                <a:spcPts val="0"/>
              </a:spcBef>
              <a:spcAft>
                <a:spcPts val="0"/>
              </a:spcAft>
            </a:pPr>
            <a:r>
              <a:rPr sz="1600" b="0">
                <a:solidFill>
                  <a:srgbClr val="203849"/>
                </a:solidFill>
                <a:latin typeface="DejaVu Sans"/>
              </a:rPr>
              <a:t>• Imprima una copia del Handout por estudiante.</a:t>
            </a:r>
          </a:p>
          <a:p>
            <a:pPr>
              <a:lnSpc>
                <a:spcPct val="115000"/>
              </a:lnSpc>
              <a:spcBef>
                <a:spcPts val="0"/>
              </a:spcBef>
              <a:spcAft>
                <a:spcPts val="0"/>
              </a:spcAft>
            </a:pPr>
            <a:r>
              <a:rPr sz="1600" b="0">
                <a:solidFill>
                  <a:srgbClr val="203849"/>
                </a:solidFill>
                <a:latin typeface="DejaVu Sans"/>
              </a:rPr>
              <a:t>• Use las tiras del mismo entero; recortar es opcional.</a:t>
            </a:r>
          </a:p>
          <a:p>
            <a:pPr>
              <a:lnSpc>
                <a:spcPct val="115000"/>
              </a:lnSpc>
              <a:spcBef>
                <a:spcPts val="0"/>
              </a:spcBef>
              <a:spcAft>
                <a:spcPts val="0"/>
              </a:spcAft>
            </a:pPr>
            <a:r>
              <a:rPr sz="1600" b="0">
                <a:solidFill>
                  <a:srgbClr val="203849"/>
                </a:solidFill>
                <a:latin typeface="DejaVu Sans"/>
              </a:rPr>
              <a:t>• La guía contiene respuestas y apoyos: no la entregue como hoja del estudiante.</a:t>
            </a:r>
          </a:p>
        </p:txBody>
      </p:sp>
      <p:sp>
        <p:nvSpPr>
          <p:cNvPr id="14" name="Rectangle 13">
            <a:hlinkClick r:id="rId4"/>
          </p:cNvPr>
          <p:cNvSpPr/>
          <p:nvPr/>
        </p:nvSpPr>
        <p:spPr>
          <a:xfrm>
            <a:off x="548640" y="4178808"/>
            <a:ext cx="3858768" cy="429768"/>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0080" y="4270248"/>
            <a:ext cx="3675887"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FFFFFF"/>
                </a:solidFill>
                <a:latin typeface="DejaVu Sans"/>
                <a:hlinkClick r:id="rId4"/>
              </a:rPr>
              <a:t>Explorar Math Handouts de PAM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bg>
      <p:bgPr>
        <a:solidFill>
          <a:srgbClr val="FFFFFF"/>
        </a:solidFill>
        <a:effectLst/>
      </p:bgPr>
    </p:bg>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77240"/>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155448"/>
            <a:ext cx="8503920" cy="365760"/>
          </a:xfrm>
          <a:prstGeom prst="rect">
            <a:avLst/>
          </a:prstGeom>
          <a:noFill/>
        </p:spPr>
        <p:txBody>
          <a:bodyPr wrap="square" lIns="0" rIns="0" tIns="0" bIns="0">
            <a:spAutoFit/>
          </a:bodyPr>
          <a:lstStyle/>
          <a:p>
            <a:pPr>
              <a:lnSpc>
                <a:spcPct val="115000"/>
              </a:lnSpc>
              <a:spcBef>
                <a:spcPts val="0"/>
              </a:spcBef>
              <a:spcAft>
                <a:spcPts val="0"/>
              </a:spcAft>
            </a:pPr>
            <a:r>
              <a:rPr sz="2200" b="1">
                <a:solidFill>
                  <a:srgbClr val="FFFFFF"/>
                </a:solidFill>
                <a:latin typeface="DejaVu Sans"/>
              </a:rPr>
              <a:t>Comprobación individual: una mesa nueva</a:t>
            </a:r>
          </a:p>
        </p:txBody>
      </p:sp>
      <p:sp>
        <p:nvSpPr>
          <p:cNvPr id="5" name="TextBox 4"/>
          <p:cNvSpPr txBox="1"/>
          <p:nvPr/>
        </p:nvSpPr>
        <p:spPr>
          <a:xfrm>
            <a:off x="347472" y="914400"/>
            <a:ext cx="8449056" cy="384048"/>
          </a:xfrm>
          <a:prstGeom prst="rect">
            <a:avLst/>
          </a:prstGeom>
          <a:noFill/>
        </p:spPr>
        <p:txBody>
          <a:bodyPr wrap="square" lIns="0" rIns="0" tIns="0" bIns="0">
            <a:spAutoFit/>
          </a:bodyPr>
          <a:lstStyle/>
          <a:p>
            <a:pPr>
              <a:lnSpc>
                <a:spcPct val="115000"/>
              </a:lnSpc>
              <a:spcBef>
                <a:spcPts val="0"/>
              </a:spcBef>
              <a:spcAft>
                <a:spcPts val="0"/>
              </a:spcAft>
            </a:pPr>
            <a:r>
              <a:rPr sz="1200" b="0">
                <a:solidFill>
                  <a:srgbClr val="526979"/>
                </a:solidFill>
                <a:latin typeface="DejaVu Sans"/>
              </a:rPr>
              <a:t>Use la segunda hoja del Handout antes de mostrar las respuestas de la guía.</a:t>
            </a:r>
          </a:p>
        </p:txBody>
      </p:sp>
      <p:sp>
        <p:nvSpPr>
          <p:cNvPr id="6" name="Rectangle 5"/>
          <p:cNvSpPr/>
          <p:nvPr/>
        </p:nvSpPr>
        <p:spPr>
          <a:xfrm>
            <a:off x="320040" y="4786884"/>
            <a:ext cx="8503920" cy="16459"/>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4850892"/>
            <a:ext cx="7315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Complemento de PAM · 4.º · Unidad 2 · Semana 3 · Plan 4.2.3</a:t>
            </a:r>
          </a:p>
        </p:txBody>
      </p:sp>
      <p:sp>
        <p:nvSpPr>
          <p:cNvPr id="8" name="TextBox 7"/>
          <p:cNvSpPr txBox="1"/>
          <p:nvPr/>
        </p:nvSpPr>
        <p:spPr>
          <a:xfrm>
            <a:off x="8321040" y="4850892"/>
            <a:ext cx="457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9</a:t>
            </a:r>
          </a:p>
        </p:txBody>
      </p:sp>
      <p:sp>
        <p:nvSpPr>
          <p:cNvPr id="9" name="TextBox 8"/>
          <p:cNvSpPr txBox="1"/>
          <p:nvPr/>
        </p:nvSpPr>
        <p:spPr>
          <a:xfrm>
            <a:off x="548640" y="1499616"/>
            <a:ext cx="8046720" cy="777240"/>
          </a:xfrm>
          <a:prstGeom prst="rect">
            <a:avLst/>
          </a:prstGeom>
          <a:noFill/>
        </p:spPr>
        <p:txBody>
          <a:bodyPr wrap="square" lIns="0" rIns="0" tIns="0" bIns="0">
            <a:spAutoFit/>
          </a:bodyPr>
          <a:lstStyle/>
          <a:p>
            <a:pPr>
              <a:lnSpc>
                <a:spcPct val="115000"/>
              </a:lnSpc>
              <a:spcBef>
                <a:spcPts val="0"/>
              </a:spcBef>
              <a:spcAft>
                <a:spcPts val="0"/>
              </a:spcAft>
            </a:pPr>
            <a:r>
              <a:rPr sz="2100" b="1">
                <a:solidFill>
                  <a:srgbClr val="103B52"/>
                </a:solidFill>
                <a:latin typeface="DejaVu Sans"/>
              </a:rPr>
              <a:t>Ahora se necesitan 2 1/4 tiras. ¿Qué bolsa permite exactamente esa longitud?</a:t>
            </a:r>
          </a:p>
        </p:txBody>
      </p:sp>
      <p:sp>
        <p:nvSpPr>
          <p:cNvPr id="10" name="Rectangle 9"/>
          <p:cNvSpPr/>
          <p:nvPr/>
        </p:nvSpPr>
        <p:spPr>
          <a:xfrm>
            <a:off x="548640" y="2606040"/>
            <a:ext cx="3794760" cy="704088"/>
          </a:xfrm>
          <a:prstGeom prst="rect">
            <a:avLst/>
          </a:prstGeom>
          <a:solidFill>
            <a:srgbClr val="F1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779776"/>
            <a:ext cx="3429000" cy="393192"/>
          </a:xfrm>
          <a:prstGeom prst="rect">
            <a:avLst/>
          </a:prstGeom>
          <a:noFill/>
        </p:spPr>
        <p:txBody>
          <a:bodyPr wrap="square" lIns="0" rIns="0" tIns="0" bIns="0">
            <a:spAutoFit/>
          </a:bodyPr>
          <a:lstStyle/>
          <a:p>
            <a:pPr>
              <a:lnSpc>
                <a:spcPct val="115000"/>
              </a:lnSpc>
              <a:spcBef>
                <a:spcPts val="0"/>
              </a:spcBef>
              <a:spcAft>
                <a:spcPts val="0"/>
              </a:spcAft>
            </a:pPr>
            <a:r>
              <a:rPr sz="1800" b="1">
                <a:solidFill>
                  <a:srgbClr val="103B52"/>
                </a:solidFill>
                <a:latin typeface="DejaVu Sans"/>
              </a:rPr>
              <a:t>Bolsa D: 9 piezas de 1/4</a:t>
            </a:r>
          </a:p>
        </p:txBody>
      </p:sp>
      <p:sp>
        <p:nvSpPr>
          <p:cNvPr id="12" name="Rectangle 11"/>
          <p:cNvSpPr/>
          <p:nvPr/>
        </p:nvSpPr>
        <p:spPr>
          <a:xfrm>
            <a:off x="4572000" y="2606040"/>
            <a:ext cx="3794760" cy="704088"/>
          </a:xfrm>
          <a:prstGeom prst="rect">
            <a:avLst/>
          </a:prstGeom>
          <a:solidFill>
            <a:srgbClr val="F1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754880" y="2779776"/>
            <a:ext cx="3429000" cy="393192"/>
          </a:xfrm>
          <a:prstGeom prst="rect">
            <a:avLst/>
          </a:prstGeom>
          <a:noFill/>
        </p:spPr>
        <p:txBody>
          <a:bodyPr wrap="square" lIns="0" rIns="0" tIns="0" bIns="0">
            <a:spAutoFit/>
          </a:bodyPr>
          <a:lstStyle/>
          <a:p>
            <a:pPr>
              <a:lnSpc>
                <a:spcPct val="115000"/>
              </a:lnSpc>
              <a:spcBef>
                <a:spcPts val="0"/>
              </a:spcBef>
              <a:spcAft>
                <a:spcPts val="0"/>
              </a:spcAft>
            </a:pPr>
            <a:r>
              <a:rPr sz="1800" b="1">
                <a:solidFill>
                  <a:srgbClr val="103B52"/>
                </a:solidFill>
                <a:latin typeface="DejaVu Sans"/>
              </a:rPr>
              <a:t>Bolsa E: 5 piezas de 1/2</a:t>
            </a:r>
          </a:p>
        </p:txBody>
      </p:sp>
      <p:sp>
        <p:nvSpPr>
          <p:cNvPr id="14" name="TextBox 13"/>
          <p:cNvSpPr txBox="1"/>
          <p:nvPr/>
        </p:nvSpPr>
        <p:spPr>
          <a:xfrm>
            <a:off x="548640" y="3703320"/>
            <a:ext cx="7863840" cy="749808"/>
          </a:xfrm>
          <a:prstGeom prst="rect">
            <a:avLst/>
          </a:prstGeom>
          <a:noFill/>
        </p:spPr>
        <p:txBody>
          <a:bodyPr wrap="square" lIns="0" rIns="0" tIns="0" bIns="0">
            <a:spAutoFit/>
          </a:bodyPr>
          <a:lstStyle/>
          <a:p>
            <a:pPr>
              <a:lnSpc>
                <a:spcPct val="115000"/>
              </a:lnSpc>
              <a:spcBef>
                <a:spcPts val="0"/>
              </a:spcBef>
              <a:spcAft>
                <a:spcPts val="0"/>
              </a:spcAft>
            </a:pPr>
            <a:r>
              <a:rPr sz="1800" b="0">
                <a:solidFill>
                  <a:srgbClr val="203849"/>
                </a:solidFill>
                <a:latin typeface="DejaVu Sans"/>
              </a:rPr>
              <a:t>Representa, decide y explica.</a:t>
            </a:r>
          </a:p>
          <a:p>
            <a:pPr>
              <a:lnSpc>
                <a:spcPct val="115000"/>
              </a:lnSpc>
              <a:spcBef>
                <a:spcPts val="0"/>
              </a:spcBef>
              <a:spcAft>
                <a:spcPts val="0"/>
              </a:spcAft>
            </a:pPr>
            <a:r>
              <a:rPr sz="1800" b="0">
                <a:solidFill>
                  <a:srgbClr val="203849"/>
                </a:solidFill>
                <a:latin typeface="DejaVu Sans"/>
              </a:rPr>
              <a:t>¿Qué error podrías detectar con las tiras?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bg>
      <p:bgPr>
        <a:solidFill>
          <a:srgbClr val="FFFFFF"/>
        </a:solidFill>
        <a:effectLst/>
      </p:bgPr>
    </p:bg>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77240"/>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155448"/>
            <a:ext cx="8503920" cy="365760"/>
          </a:xfrm>
          <a:prstGeom prst="rect">
            <a:avLst/>
          </a:prstGeom>
          <a:noFill/>
        </p:spPr>
        <p:txBody>
          <a:bodyPr wrap="square" lIns="0" rIns="0" tIns="0" bIns="0">
            <a:spAutoFit/>
          </a:bodyPr>
          <a:lstStyle/>
          <a:p>
            <a:pPr>
              <a:lnSpc>
                <a:spcPct val="115000"/>
              </a:lnSpc>
              <a:spcBef>
                <a:spcPts val="0"/>
              </a:spcBef>
              <a:spcAft>
                <a:spcPts val="0"/>
              </a:spcAft>
            </a:pPr>
            <a:r>
              <a:rPr sz="2200" b="1">
                <a:solidFill>
                  <a:srgbClr val="FFFFFF"/>
                </a:solidFill>
                <a:latin typeface="DejaVu Sans"/>
              </a:rPr>
              <a:t>Guía de uso y fuentes</a:t>
            </a:r>
          </a:p>
        </p:txBody>
      </p:sp>
      <p:sp>
        <p:nvSpPr>
          <p:cNvPr id="5" name="TextBox 4"/>
          <p:cNvSpPr txBox="1"/>
          <p:nvPr/>
        </p:nvSpPr>
        <p:spPr>
          <a:xfrm>
            <a:off x="347472" y="914400"/>
            <a:ext cx="8449056" cy="384048"/>
          </a:xfrm>
          <a:prstGeom prst="rect">
            <a:avLst/>
          </a:prstGeom>
          <a:noFill/>
        </p:spPr>
        <p:txBody>
          <a:bodyPr wrap="square" lIns="0" rIns="0" tIns="0" bIns="0">
            <a:spAutoFit/>
          </a:bodyPr>
          <a:lstStyle/>
          <a:p>
            <a:pPr>
              <a:lnSpc>
                <a:spcPct val="115000"/>
              </a:lnSpc>
              <a:spcBef>
                <a:spcPts val="0"/>
              </a:spcBef>
              <a:spcAft>
                <a:spcPts val="0"/>
              </a:spcAft>
            </a:pPr>
            <a:r>
              <a:rPr sz="1200" b="0">
                <a:solidFill>
                  <a:srgbClr val="526979"/>
                </a:solidFill>
                <a:latin typeface="DejaVu Sans"/>
              </a:rPr>
              <a:t>La presentación del DE y el complemento de PAM tienen autorías diferenciadas.</a:t>
            </a:r>
          </a:p>
        </p:txBody>
      </p:sp>
      <p:sp>
        <p:nvSpPr>
          <p:cNvPr id="6" name="Rectangle 5"/>
          <p:cNvSpPr/>
          <p:nvPr/>
        </p:nvSpPr>
        <p:spPr>
          <a:xfrm>
            <a:off x="320040" y="4786884"/>
            <a:ext cx="8503920" cy="16459"/>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4850892"/>
            <a:ext cx="7315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Complemento de PAM · 4.º · Unidad 2 · Semana 3 · Plan 4.2.3</a:t>
            </a:r>
          </a:p>
        </p:txBody>
      </p:sp>
      <p:sp>
        <p:nvSpPr>
          <p:cNvPr id="8" name="TextBox 7"/>
          <p:cNvSpPr txBox="1"/>
          <p:nvPr/>
        </p:nvSpPr>
        <p:spPr>
          <a:xfrm>
            <a:off x="8321040" y="4850892"/>
            <a:ext cx="457200" cy="201168"/>
          </a:xfrm>
          <a:prstGeom prst="rect">
            <a:avLst/>
          </a:prstGeom>
          <a:noFill/>
        </p:spPr>
        <p:txBody>
          <a:bodyPr wrap="square" lIns="0" rIns="0" tIns="0" bIns="0">
            <a:spAutoFit/>
          </a:bodyPr>
          <a:lstStyle/>
          <a:p>
            <a:pPr>
              <a:lnSpc>
                <a:spcPct val="115000"/>
              </a:lnSpc>
              <a:spcBef>
                <a:spcPts val="0"/>
              </a:spcBef>
              <a:spcAft>
                <a:spcPts val="0"/>
              </a:spcAft>
            </a:pPr>
            <a:r>
              <a:rPr sz="800" b="0">
                <a:solidFill>
                  <a:srgbClr val="526979"/>
                </a:solidFill>
                <a:latin typeface="DejaVu Sans"/>
              </a:rPr>
              <a:t>10</a:t>
            </a:r>
          </a:p>
        </p:txBody>
      </p:sp>
      <p:sp>
        <p:nvSpPr>
          <p:cNvPr id="9" name="TextBox 8"/>
          <p:cNvSpPr txBox="1"/>
          <p:nvPr/>
        </p:nvSpPr>
        <p:spPr>
          <a:xfrm>
            <a:off x="548640" y="1490472"/>
            <a:ext cx="8046720" cy="2148840"/>
          </a:xfrm>
          <a:prstGeom prst="rect">
            <a:avLst/>
          </a:prstGeom>
          <a:noFill/>
        </p:spPr>
        <p:txBody>
          <a:bodyPr wrap="square" lIns="0" rIns="0" tIns="0" bIns="0">
            <a:spAutoFit/>
          </a:bodyPr>
          <a:lstStyle/>
          <a:p>
            <a:pPr>
              <a:lnSpc>
                <a:spcPct val="115000"/>
              </a:lnSpc>
              <a:spcBef>
                <a:spcPts val="0"/>
              </a:spcBef>
              <a:spcAft>
                <a:spcPts val="0"/>
              </a:spcAft>
            </a:pPr>
            <a:r>
              <a:rPr sz="1500" b="0">
                <a:solidFill>
                  <a:srgbClr val="203849"/>
                </a:solidFill>
                <a:latin typeface="DejaVu Sans"/>
              </a:rPr>
              <a:t>Material base: DEPR · Matemáticas 4 · Plan y presentación 4.2.3, Fracciones equivalentes.</a:t>
            </a:r>
          </a:p>
          <a:p>
            <a:pPr>
              <a:lnSpc>
                <a:spcPct val="115000"/>
              </a:lnSpc>
              <a:spcBef>
                <a:spcPts val="0"/>
              </a:spcBef>
              <a:spcAft>
                <a:spcPts val="0"/>
              </a:spcAft>
            </a:pPr>
            <a:r>
              <a:rPr sz="1500" b="0">
                <a:solidFill>
                  <a:srgbClr val="203849"/>
                </a:solidFill>
                <a:latin typeface="DejaVu Sans"/>
              </a:rPr>
              <a:t>Complemento: problema de banderines, modelos y Handout originales de PAM.</a:t>
            </a:r>
          </a:p>
          <a:p>
            <a:pPr>
              <a:lnSpc>
                <a:spcPct val="115000"/>
              </a:lnSpc>
              <a:spcBef>
                <a:spcPts val="0"/>
              </a:spcBef>
              <a:spcAft>
                <a:spcPts val="0"/>
              </a:spcAft>
            </a:pPr>
            <a:r>
              <a:rPr sz="1500" b="0">
                <a:solidFill>
                  <a:srgbClr val="203849"/>
                </a:solidFill>
                <a:latin typeface="DejaVu Sans"/>
              </a:rPr>
              <a:t>Recurso enlazado del boletín: NRICH · Rod Fractions, University of Cambridge.</a:t>
            </a:r>
          </a:p>
          <a:p>
            <a:pPr>
              <a:lnSpc>
                <a:spcPct val="115000"/>
              </a:lnSpc>
              <a:spcBef>
                <a:spcPts val="0"/>
              </a:spcBef>
              <a:spcAft>
                <a:spcPts val="0"/>
              </a:spcAft>
            </a:pPr>
            <a:r>
              <a:rPr sz="1500" b="0">
                <a:solidFill>
                  <a:srgbClr val="203849"/>
                </a:solidFill>
                <a:latin typeface="DejaVu Sans"/>
              </a:rPr>
              <a:t>Ubicación curricular: unidad 2, semana 3; ajuste al avance del grupo.</a:t>
            </a:r>
          </a:p>
        </p:txBody>
      </p:sp>
      <p:sp>
        <p:nvSpPr>
          <p:cNvPr id="10" name="Rectangle 9">
            <a:hlinkClick r:id="rId2"/>
          </p:cNvPr>
          <p:cNvSpPr/>
          <p:nvPr/>
        </p:nvSpPr>
        <p:spPr>
          <a:xfrm>
            <a:off x="548640" y="3886200"/>
            <a:ext cx="3611880" cy="429768"/>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80" y="3977639"/>
            <a:ext cx="3429000" cy="256032"/>
          </a:xfrm>
          <a:prstGeom prst="rect">
            <a:avLst/>
          </a:prstGeom>
          <a:noFill/>
        </p:spPr>
        <p:txBody>
          <a:bodyPr wrap="square" lIns="0" rIns="0" tIns="0" bIns="0">
            <a:spAutoFit/>
          </a:bodyPr>
          <a:lstStyle/>
          <a:p>
            <a:pPr>
              <a:lnSpc>
                <a:spcPct val="115000"/>
              </a:lnSpc>
              <a:spcBef>
                <a:spcPts val="0"/>
              </a:spcBef>
              <a:spcAft>
                <a:spcPts val="0"/>
              </a:spcAft>
            </a:pPr>
            <a:r>
              <a:rPr sz="1200" b="1">
                <a:solidFill>
                  <a:srgbClr val="FFFFFF"/>
                </a:solidFill>
                <a:latin typeface="DejaVu Sans"/>
                <a:hlinkClick r:id="rId2"/>
              </a:rPr>
              <a:t>Carpeta fuente del DE</a:t>
            </a:r>
          </a:p>
        </p:txBody>
      </p:sp>
      <p:sp>
        <p:nvSpPr>
          <p:cNvPr id="12" name="TextBox 11"/>
          <p:cNvSpPr txBox="1"/>
          <p:nvPr/>
        </p:nvSpPr>
        <p:spPr>
          <a:xfrm>
            <a:off x="4407408" y="3986784"/>
            <a:ext cx="3657600" cy="457200"/>
          </a:xfrm>
          <a:prstGeom prst="rect">
            <a:avLst/>
          </a:prstGeom>
          <a:noFill/>
        </p:spPr>
        <p:txBody>
          <a:bodyPr wrap="square" lIns="0" rIns="0" tIns="0" bIns="0">
            <a:spAutoFit/>
          </a:bodyPr>
          <a:lstStyle/>
          <a:p>
            <a:pPr>
              <a:lnSpc>
                <a:spcPct val="115000"/>
              </a:lnSpc>
              <a:spcBef>
                <a:spcPts val="0"/>
              </a:spcBef>
              <a:spcAft>
                <a:spcPts val="0"/>
              </a:spcAft>
            </a:pPr>
            <a:r>
              <a:rPr sz="1300" b="1">
                <a:solidFill>
                  <a:srgbClr val="526979"/>
                </a:solidFill>
                <a:latin typeface="DejaVu Sans"/>
              </a:rPr>
              <a:t>Revisión docente antes de usar.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