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Antes de calcular, pida una predicción de la decisión. ES.G.48.1, ES.G.48.2 y ES.G.48.3: seis razones en triángulos rectángulos. Mapa y velocidades ficticios. Dos hojas por estudiante, lápiz y colores o tramas; regla para los modelos. Calculadora solo cuando se indique.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modelo no sustituye la construcción del estudiante. En un mapa ficticio, desde O se llega a A caminando 8 km al este y a B caminando otros 6 km al norte. Hay una ruta diagonal directa O–B. Por los caminos se avanza a 4 km/h y por la diagonal a 3 km/h. Compare tiempos y dirección. Dibuja el triángulo, identifica catetos e hipotenusa y calcula la diagonal. Obtén sin θ, cos θ, tan θ y sus recíprocas. Calcula θ en grados. Elige la ruta de menor tiempo. Justifica comparando distancia y velocidad.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Recoja ideas antes de mostrar respuestas. Diagonal: raíz de (8²+6²) = 10 km. θ = arctan(6/8) ≈ 36.87° al norte del este. Seno 3/5, coseno 4/5, tangente 3/4; cosecante 5/3, secante 5/4 y cotangente 4/3. Caminos: 14/4 = 3.5 h (3 h 30 min). Diagonal: 10/3 h (3 h 20 min). Se elige diagonal; ahorra 10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Guía para el docente: Diagonal: raíz de (8²+6²) = 10 km. θ = arctan(6/8) ≈ 36.87° al norte del este. Seno 3/5, coseno 4/5, tangente 3/4; cosecante 5/3, secante 5/4 y cotangente 4/3. Caminos: 14/4 = 3.5 h (3 h 30 min). Diagonal: 10/3 h (3 h 20 min). Se elige diagonal; ahorra 10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Apoyos específicos, no una receta única. Si intercambia opuesto y adyacente: marque θ desde el este y nombre cada lado antes de elegir la razón. Si usa la calculadora en radianes: configure grados para el ángulo solicitado. Si compara solo distancias: represente distancia/velocidad y conserve horas; convierta la diferencia a minutos. Evidencia individual: use la segunda hoja para decidir el apoyo siguiente.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ejemplo es original de PAM y se distingue de la tarea. Ejemplo: catetos 3 y 4 dan hipotenusa 5. Para el ángulo frente al lado 3, tan θ = 3/4. La secante es 5/4 y la cosecante 5/3; identificar el ángulo evita invertir el lado incorrecto. Extensión: ¿A qué velocidad mínima por la diagonal empatarían los tiempos del primer mapa? Justifica: 10/3.5 = 20/7 km/h.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https://openstax.org/books/contemporary-mathematics/pages/10-8-right-triangle-trigonometry ES.G.48.1, ES.G.48.2 y ES.G.48.3: seis razones en triángulos rectángulos. Mapa y velocidades ficticios. Acceso y pertinencia deben revisarse de nuevo antes de reutilizar en otro año.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 hojas por estudiante, lápiz y colores o tramas; regla para los modelos. Calculadora solo cuando se indique. 2 sesiones de 30 minutos Los enlaces de descarga web requieren internet; el ZIP conserva copias locales.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mostrar estas respuestas al recoger la producción: Diagonal 13 km; θ = arctan(5/12) ≈ 22.62°. Seno 5/13, coseno 12/13, tangente 5/12; recíprocas 13/5,13/12,12/5. Caminos 17/5 = 3.4 h; diagonal 13/4 = 3.25 h. La diagonal ahorra 0.15 h = 9 min. Si intercambia opuesto y adyacente: marque θ desde el este y nombre cada lado antes de elegir la razón. Si usa la calculadora en radianes: configure grados para el ángulo solicitado. Si compara solo distancias: represente distancia/velocidad y conserve horas; convierta la diferencia a minutos.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© Creado por Prof. Jesús J. Bonilla López - Facilitador Docente de Matemáticas. Plan de consulta: 11.2.4. Las fechas del plan están en blanco. No se afirma una fecha oficial. Los complementos permanecen separados del original del 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openstax.org/books/contemporary-mathematics/pages/10-8-right-triangle-trigonometry" TargetMode="Externa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am.bonillaapps.com/actividades-semiconcretas/rutas-entre-estaciones/estudiante.pdf" TargetMode="External"/><Relationship Id="rId3" Type="http://schemas.openxmlformats.org/officeDocument/2006/relationships/hyperlink" Target="https://pam.bonillaapps.com/actividades-semiconcretas/rutas-entre-estaciones/docente.pdf" TargetMode="External"/><Relationship Id="rId4" Type="http://schemas.openxmlformats.org/officeDocument/2006/relationships/hyperlink" Target="https://pam.bonillaapps.com/recursos-por-semana/11mo/unidad-2/semana-4/" TargetMode="External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eprgov.sharepoint.com/:f:/s/Currculo-ServiciosAcadmicos-365Group/IgBWOfgW1TDfTJcvW0OEb1H8AX3WT4CH7WZovjR2iylKl-s?e=HEY0Kc" TargetMode="Externa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¿La ruta más corta siempre tarda menos?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Problema contextualizado · ES.G.48.3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11.º · Plan 11.2.4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600200"/>
            <a:ext cx="8229600" cy="2377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000" b="0">
                <a:solidFill>
                  <a:srgbClr val="103B52"/>
                </a:solidFill>
                <a:latin typeface="DejaVu Sans"/>
              </a:rPr>
              <a:t>En un mapa ficticio, desde O se llega a A caminando 8 km al este y a B caminando otros 6 km al norte. Hay una ruta diagonal directa O–B. Por los caminos se avanza a 4 km/h y por la diagonal a 3 km/h. Compare tiempos y dirección.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233672"/>
            <a:ext cx="822960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500" b="1">
                <a:solidFill>
                  <a:srgbClr val="103B52"/>
                </a:solidFill>
                <a:latin typeface="DejaVu Sans"/>
              </a:rPr>
              <a:t>Representar → decidir → justificar → comprobar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modelo para explorar la situación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Use la primera hoja del estudiante; identifique magnitudes y unidades.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11.º · Plan 11.2.4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2</a:t>
            </a:r>
          </a:p>
        </p:txBody>
      </p:sp>
      <p:sp>
        <p:nvSpPr>
          <p:cNvPr id="9" name="Freeform 8"/>
          <p:cNvSpPr/>
          <p:nvPr/>
        </p:nvSpPr>
        <p:spPr>
          <a:xfrm>
            <a:off x="1889759" y="2036064"/>
            <a:ext cx="2926081" cy="2194560"/>
          </a:xfrm>
          <a:custGeom>
            <a:avLst/>
            <a:gdLst/>
            <a:ahLst/>
            <a:cxnLst/>
            <a:rect l="l" t="t" r="r" b="b"/>
            <a:pathLst>
              <a:path w="2926081" h="2194560">
                <a:moveTo>
                  <a:pt x="0" y="2194560"/>
                </a:moveTo>
                <a:lnTo>
                  <a:pt x="2926081" y="2194560"/>
                </a:lnTo>
                <a:lnTo>
                  <a:pt x="2926081" y="0"/>
                </a:lnTo>
                <a:close/>
              </a:path>
            </a:pathLst>
          </a:custGeom>
          <a:noFill/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987040" y="4450080"/>
            <a:ext cx="52425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8 km este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74336" y="3133344"/>
            <a:ext cx="325526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6 km norte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6880" y="4157472"/>
            <a:ext cx="65227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52416" y="4376928"/>
            <a:ext cx="337718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52416" y="1816608"/>
            <a:ext cx="337718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99360" y="3889248"/>
            <a:ext cx="57302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16480" y="2645664"/>
            <a:ext cx="59131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Diagonal por calcular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0" y="3986784"/>
            <a:ext cx="243840" cy="243840"/>
          </a:xfrm>
          <a:prstGeom prst="rect">
            <a:avLst/>
          </a:prstGeom>
          <a:noFill/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17920" y="2401824"/>
            <a:ext cx="20116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Caminos: 4 km/h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7920" y="3340608"/>
            <a:ext cx="20116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Diagonal: 3 km/h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La decisión del equipo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Explique con un modelo y compruebe todas las condiciones del reto.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11.º · Plan 11.2.4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0472"/>
            <a:ext cx="8138160" cy="3063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1. Dibuja el triángulo, identifica catetos e hipotenusa y calcula la diagonal.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2. Obtén sin θ, cos θ, tan θ y sus recíprocas. Calcula θ en grados.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3. Elige la ruta de menor tiempo. Justifica comparando distancia y velocidad.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Representación de referencia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Mostrar después de recoger las decisiones y argumentos del grupo.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11.º · Plan 11.2.4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4</a:t>
            </a:r>
          </a:p>
        </p:txBody>
      </p:sp>
      <p:sp>
        <p:nvSpPr>
          <p:cNvPr id="9" name="Freeform 8"/>
          <p:cNvSpPr/>
          <p:nvPr/>
        </p:nvSpPr>
        <p:spPr>
          <a:xfrm>
            <a:off x="1889759" y="2036064"/>
            <a:ext cx="2926081" cy="2194560"/>
          </a:xfrm>
          <a:custGeom>
            <a:avLst/>
            <a:gdLst/>
            <a:ahLst/>
            <a:cxnLst/>
            <a:rect l="l" t="t" r="r" b="b"/>
            <a:pathLst>
              <a:path w="2926081" h="2194560">
                <a:moveTo>
                  <a:pt x="0" y="2194560"/>
                </a:moveTo>
                <a:lnTo>
                  <a:pt x="2926081" y="2194560"/>
                </a:lnTo>
                <a:lnTo>
                  <a:pt x="2926081" y="0"/>
                </a:lnTo>
                <a:close/>
              </a:path>
            </a:pathLst>
          </a:custGeom>
          <a:noFill/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987040" y="4450080"/>
            <a:ext cx="52425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8 km este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74336" y="3133344"/>
            <a:ext cx="325526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6 km norte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06880" y="4157472"/>
            <a:ext cx="65227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52416" y="4376928"/>
            <a:ext cx="337718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52416" y="1816608"/>
            <a:ext cx="3377184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16480" y="2645664"/>
            <a:ext cx="591312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Diagonal directa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0" y="3986784"/>
            <a:ext cx="243840" cy="243840"/>
          </a:xfrm>
          <a:prstGeom prst="rect">
            <a:avLst/>
          </a:prstGeom>
          <a:noFill/>
          <a:ln w="10160">
            <a:solidFill>
              <a:srgbClr val="103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401824"/>
            <a:ext cx="20116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Caminos: 4 km/h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3340608"/>
            <a:ext cx="201168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344">
                <a:solidFill>
                  <a:srgbClr val="103B52"/>
                </a:solidFill>
                <a:latin typeface="DejaVu Sans"/>
              </a:rPr>
              <a:t>Diagonal: 3 km/h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91840" y="3096768"/>
            <a:ext cx="49377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536">
                <a:solidFill>
                  <a:srgbClr val="0D816F"/>
                </a:solidFill>
                <a:latin typeface="DejaVu Sans"/>
              </a:rPr>
              <a:t>10 km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94560" y="3889248"/>
            <a:ext cx="603504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1152">
                <a:solidFill>
                  <a:srgbClr val="0D816F"/>
                </a:solidFill>
                <a:latin typeface="DejaVu Sans"/>
              </a:rPr>
              <a:t>36.87°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Construye, comprueba y explica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En pares: quien construye el modelo y quien comprueba; cambien roles.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11.º · Plan 11.2.4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8138160" cy="30815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intercambia opuesto y adyacente: marque θ desde el este y nombre cada lado antes de elegir la razón.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Si usa la calculadora en radianes: configure grados para el ángulo solicitado.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 ejemplo distinto para pensar el método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Conecte la representación con la operación o la regla.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11.º · Plan 11.2.4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Ejemplo: catetos 3 y 4 dan hipotenusa 5. Para el ángulo frente al lado 3, tan θ = 3/4.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0">
                <a:solidFill>
                  <a:srgbClr val="103B52"/>
                </a:solidFill>
                <a:latin typeface="DejaVu Sans"/>
              </a:rPr>
              <a:t>La secante es 5/4 y la cosecante 5/3; identificar el ángulo evita invertir el lado incorrecto.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Exploración complementaria verificada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Recurso externo; no reemplaza la actividad original del Handout.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11.º · Plan 11.2.4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813816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300" b="1">
                <a:solidFill>
                  <a:srgbClr val="103B52"/>
                </a:solidFill>
                <a:latin typeface="DejaVu Sans"/>
              </a:rPr>
              <a:t>OpenStax · Right Triangle Trigonometry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468880"/>
            <a:ext cx="8138160" cy="1325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Seleccione el contenido relacionado con este indicador. Si está en inglés, adapte las consignas y reserve las soluciones para el maestro.</a:t>
            </a:r>
          </a:p>
        </p:txBody>
      </p:sp>
      <p:sp>
        <p:nvSpPr>
          <p:cNvPr id="11" name="Rectangle 10">
            <a:hlinkClick r:id="rId2"/>
          </p:cNvPr>
          <p:cNvSpPr/>
          <p:nvPr/>
        </p:nvSpPr>
        <p:spPr>
          <a:xfrm>
            <a:off x="548640" y="3995928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4087368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Abrir recurso complementario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Descargar, imprimir y utilizar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Hojas del estudiante y guía docente separadas; los botones web necesitan internet.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11.º · Plan 11.2.4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8</a:t>
            </a:r>
          </a:p>
        </p:txBody>
      </p:sp>
      <p:sp>
        <p:nvSpPr>
          <p:cNvPr id="9" name="Rectangle 8">
            <a:hlinkClick r:id="rId2"/>
          </p:cNvPr>
          <p:cNvSpPr/>
          <p:nvPr/>
        </p:nvSpPr>
        <p:spPr>
          <a:xfrm>
            <a:off x="502920" y="1581912"/>
            <a:ext cx="3867912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673352"/>
            <a:ext cx="3648456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PDF del estudiante · 2 páginas</a:t>
            </a:r>
          </a:p>
        </p:txBody>
      </p:sp>
      <p:sp>
        <p:nvSpPr>
          <p:cNvPr id="11" name="Rectangle 10">
            <a:hlinkClick r:id="rId3"/>
          </p:cNvPr>
          <p:cNvSpPr/>
          <p:nvPr/>
        </p:nvSpPr>
        <p:spPr>
          <a:xfrm>
            <a:off x="4617720" y="1581912"/>
            <a:ext cx="393192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27448" y="1673352"/>
            <a:ext cx="3712463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3"/>
              </a:rPr>
              <a:t>Guía docente · 2 páginas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87168"/>
            <a:ext cx="804672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900" b="0">
                <a:solidFill>
                  <a:srgbClr val="103B52"/>
                </a:solidFill>
                <a:latin typeface="DejaVu Sans"/>
              </a:rPr>
              <a:t>Imprima una copia por estudiante. Mantenga las respuestas en la guía del maestro. Para trabajar sin conexión, extraiga el paquete y abra directamente los PDF.</a:t>
            </a:r>
          </a:p>
        </p:txBody>
      </p:sp>
      <p:sp>
        <p:nvSpPr>
          <p:cNvPr id="14" name="Rectangle 13">
            <a:hlinkClick r:id="rId4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4"/>
              </a:rPr>
              <a:t>Abrir recursos de esta unidad y semana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Una situación nueva: respuesta individual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Utilice la segunda hoja; compare el razonamiento con la primera producción.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11.º · Plan 11.2.4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508760"/>
            <a:ext cx="8138160" cy="1783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800" b="0">
                <a:solidFill>
                  <a:srgbClr val="103B52"/>
                </a:solidFill>
                <a:latin typeface="DejaVu Sans"/>
              </a:rPr>
              <a:t>Otro mapa tiene 12 km al este y 5 km al norte. La velocidad por caminos es 5 km/h y por la diagonal 4 km/h. El ángulo se mide desde el este.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3474720"/>
            <a:ext cx="813816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Calcula diagonal, ángulo y razones trigonométricas.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Compara tiempos y decide sin usar solo la longitud.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58952"/>
          </a:xfrm>
          <a:prstGeom prst="rect">
            <a:avLst/>
          </a:prstGeom>
          <a:solidFill>
            <a:srgbClr val="103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20040" y="164592"/>
            <a:ext cx="850392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2100" b="1">
                <a:solidFill>
                  <a:srgbClr val="FFFFFF"/>
                </a:solidFill>
                <a:latin typeface="DejaVu Sans"/>
              </a:rPr>
              <a:t>Fuentes, alcance y revisión docente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9144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979"/>
                </a:solidFill>
                <a:latin typeface="DejaVu Sans"/>
              </a:rPr>
              <a:t>Plan 11.2.4 · Autoría del complemento: PAM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4754880"/>
            <a:ext cx="8503920" cy="18288"/>
          </a:xfrm>
          <a:prstGeom prst="rect">
            <a:avLst/>
          </a:prstGeom>
          <a:solidFill>
            <a:srgbClr val="C99C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" y="4855464"/>
            <a:ext cx="7955279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Complemento PAM · 11.º · Plan 11.2.4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85632" y="4855464"/>
            <a:ext cx="36576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800" b="0">
                <a:solidFill>
                  <a:srgbClr val="526979"/>
                </a:solidFill>
                <a:latin typeface="DejaVu Sans"/>
              </a:rPr>
              <a:t>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499616"/>
            <a:ext cx="8138160" cy="2651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ES.G.48.1, ES.G.48.2 y ES.G.48.3: seis razones en triángulos rectángulos. Mapa y velocidades ficticios.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600" b="0">
                <a:solidFill>
                  <a:srgbClr val="103B52"/>
                </a:solidFill>
                <a:latin typeface="DejaVu Sans"/>
              </a:rPr>
              <a:t>Los datos del reto y sus modelos son ficticios y originales de PAM. El material oficial del DE se consulta por separado. Ajuste al avance del grupo.</a:t>
            </a:r>
          </a:p>
        </p:txBody>
      </p:sp>
      <p:sp>
        <p:nvSpPr>
          <p:cNvPr id="10" name="Rectangle 9">
            <a:hlinkClick r:id="rId2"/>
          </p:cNvPr>
          <p:cNvSpPr/>
          <p:nvPr/>
        </p:nvSpPr>
        <p:spPr>
          <a:xfrm>
            <a:off x="548640" y="4133087"/>
            <a:ext cx="7772400" cy="484632"/>
          </a:xfrm>
          <a:prstGeom prst="rect">
            <a:avLst/>
          </a:prstGeom>
          <a:solidFill>
            <a:srgbClr val="0F6D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4224527"/>
            <a:ext cx="7552944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sz="1300" b="1">
                <a:solidFill>
                  <a:srgbClr val="FFFFFF"/>
                </a:solidFill>
                <a:latin typeface="DejaVu Sans"/>
                <a:hlinkClick r:id="rId2"/>
              </a:rPr>
              <a:t>Carpeta oficial del 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