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Traslación, reflexión y rotación del plan: ES.G.41.1 y ES.G.41.2.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En el plano ficticio del patio, un logo triangular tiene A(1,1), B(3,1) y C(1,2). La zona permitida es 5 ≤ x ≤ 7 y 2 ≤ y ≤ 3. Debemos mover el logo sin cambiar su tamaño. Construye las tres imágenes en la cuadrícula y marca puntos correspondientes. Decide qué opción coloca todo el logo dentro de la zona permitida. Comprueba con longitudes y describe qué conserva cada transformación.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T: A′(5,2), B′(7,2), C′(5,3), dentro de la zona. R: (7,1),(5,1),(7,2): dos vértices quedan debajo de y = 2. G: (−1,1),(−1,3),(−2,1): fuera. Las tres son isometrías: conservan lados 2,1 y raíz de 5. Una región rectangular es convexa: con estos tres vértices dentro, todo el triángulo T queda dentro.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T: A′(5,2), B′(7,2), C′(5,3), dentro de la zona. R: (7,1),(5,1),(7,2): dos vértices quedan debajo de y = 2. G: (−1,1),(−1,3),(−2,1): fuera. Las tres son isometrías: conservan lados 2,1 y raíz de 5. Una región rectangular es convexa: con estos tres vértices dentro, todo el triángulo T queda dentro.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refleja usando x → −x: marque la línea x = 4 y conserve la distancia perpendicular a esa línea. Si cambia solo un vértice en la traslación: aplique el mismo vector a todos y compare segmentos. Si rota en el sentido contrario: use una flecha de 90° antihoraria; compruebe (1,0) → (0,1).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Ejemplo: reflejar P(2,3) en x = 5 da P′(8,3), a tres unidades del eje en el lado opuesto. Trasladar el mismo P por (−1,2) da (1,5). Son transformaciones distintas. Extensión: Diseña otra traslación que coloque un logo elegido en una región nueva y explica si existe más de 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https://nrich.maths.org/problems/transformation-tease Traslación, reflexión y rotación del plan: ES.G.41.1 y ES.G.41.2.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T: (2,1),(4,1),(2,3), dentro. R: (6,1),(4,1),(6,3), con x = 6 fuera. Se elige T. Las longitudes de los catetos siguen siendo 2 y 2; la hipotenusa sigue siendo raíz de 8. Si refleja usando x → −x: marque la línea x = 4 y conserve la distancia perpendicular a esa línea. Si cambia solo un vértice en la traslación: aplique el mismo vector a todos y compare segmentos. Si rota en el sentido contrario: use una flecha de 90° antihoraria; compruebe (1,0) → (0,1).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10.2.2.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nrich.maths.org/problems/transformation-tease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logo-en-el-patio/estudiante.pdf" TargetMode="External"/><Relationship Id="rId3" Type="http://schemas.openxmlformats.org/officeDocument/2006/relationships/hyperlink" Target="https://pam.bonillaapps.com/actividades-semiconcretas/logo-en-el-patio/docente.pdf" TargetMode="External"/><Relationship Id="rId4" Type="http://schemas.openxmlformats.org/officeDocument/2006/relationships/hyperlink" Target="https://pam.bonillaapps.com/recursos-por-semana/10mo/unidad-2/semana-2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Movamos el logo sin cambiar su forma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ES.G.41.1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En el plano ficticio del patio, un logo triangular tiene A(1,1), B(3,1) y C(1,2). La zona permitida es 5 ≤ x ≤ 7 y 2 ≤ y ≤ 3. Debemos mover el logo sin cambiar su tamaño.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2621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81365" y="4255008"/>
            <a:ext cx="56482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-3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9768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36965" y="4255008"/>
            <a:ext cx="52926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-2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3324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92565" y="4255008"/>
            <a:ext cx="49370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-1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36880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48165" y="4255008"/>
            <a:ext cx="45814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40436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03765" y="4255008"/>
            <a:ext cx="42258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4399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59365" y="4255008"/>
            <a:ext cx="38702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47548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714965" y="4255008"/>
            <a:ext cx="35146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51104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70565" y="4255008"/>
            <a:ext cx="31590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25" name="Connector 24"/>
          <p:cNvCxnSpPr/>
          <p:nvPr/>
        </p:nvCxnSpPr>
        <p:spPr>
          <a:xfrm flipV="1">
            <a:off x="54660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26165" y="4255008"/>
            <a:ext cx="28034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58216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81765" y="4255008"/>
            <a:ext cx="24478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6177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37365" y="4255008"/>
            <a:ext cx="20922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65328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92965" y="4255008"/>
            <a:ext cx="17366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2621280" y="40477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81794" y="40965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-1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2621280" y="36921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381794" y="37409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2621280" y="33365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81794" y="33853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2621280" y="29809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381794" y="30297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2621280" y="26253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381794" y="26741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2621280" y="22697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381794" y="23185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2621280" y="19141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381794" y="1962911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y (unidades del plano)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95965" y="4462272"/>
            <a:ext cx="31336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x (unidades del plano)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2621280" y="3692144"/>
            <a:ext cx="391160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368808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4043680" y="2980944"/>
            <a:ext cx="711200" cy="355600"/>
          </a:xfrm>
          <a:custGeom>
            <a:avLst/>
            <a:gdLst/>
            <a:ahLst/>
            <a:cxnLst/>
            <a:rect l="l" t="t" r="r" b="b"/>
            <a:pathLst>
              <a:path w="711200" h="355600">
                <a:moveTo>
                  <a:pt x="0" y="355600"/>
                </a:moveTo>
                <a:lnTo>
                  <a:pt x="71120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Freeform 51"/>
          <p:cNvSpPr/>
          <p:nvPr/>
        </p:nvSpPr>
        <p:spPr>
          <a:xfrm>
            <a:off x="5466080" y="2625344"/>
            <a:ext cx="711200" cy="355600"/>
          </a:xfrm>
          <a:custGeom>
            <a:avLst/>
            <a:gdLst/>
            <a:ahLst/>
            <a:cxnLst/>
            <a:rect l="l" t="t" r="r" b="b"/>
            <a:pathLst>
              <a:path w="711200" h="355600">
                <a:moveTo>
                  <a:pt x="0" y="355600"/>
                </a:moveTo>
                <a:lnTo>
                  <a:pt x="711200" y="355600"/>
                </a:lnTo>
                <a:lnTo>
                  <a:pt x="711200" y="0"/>
                </a:lnTo>
                <a:lnTo>
                  <a:pt x="0" y="0"/>
                </a:lnTo>
                <a:close/>
              </a:path>
            </a:pathLst>
          </a:custGeom>
          <a:noFill/>
          <a:ln w="10160">
            <a:solidFill>
              <a:srgbClr val="C99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364480" y="1767840"/>
            <a:ext cx="2865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C99C2B"/>
                </a:solidFill>
                <a:latin typeface="DejaVu Sans"/>
              </a:rPr>
              <a:t>Zona permitida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Construye las tres imágenes en la cuadrícula y marca puntos correspondientes.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Decide qué opción coloca todo el logo dentro de la zona permitida.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Comprueba con longitudes y describe qué conserva cada transformación.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2621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81365" y="4255008"/>
            <a:ext cx="56482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-3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9768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36965" y="4255008"/>
            <a:ext cx="52926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-2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3324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92565" y="4255008"/>
            <a:ext cx="49370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-1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36880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48165" y="4255008"/>
            <a:ext cx="45814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40436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003765" y="4255008"/>
            <a:ext cx="42258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4399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359365" y="4255008"/>
            <a:ext cx="38702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21" name="Connector 20"/>
          <p:cNvCxnSpPr/>
          <p:nvPr/>
        </p:nvCxnSpPr>
        <p:spPr>
          <a:xfrm flipV="1">
            <a:off x="47548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714965" y="4255008"/>
            <a:ext cx="35146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51104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70565" y="4255008"/>
            <a:ext cx="31590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25" name="Connector 24"/>
          <p:cNvCxnSpPr/>
          <p:nvPr/>
        </p:nvCxnSpPr>
        <p:spPr>
          <a:xfrm flipV="1">
            <a:off x="54660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426165" y="4255008"/>
            <a:ext cx="28034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58216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81765" y="4255008"/>
            <a:ext cx="24478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6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61772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137365" y="4255008"/>
            <a:ext cx="20922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7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6532880" y="1914144"/>
            <a:ext cx="0" cy="213360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92965" y="4255008"/>
            <a:ext cx="17366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8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2621280" y="40477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381794" y="40965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-1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2621280" y="36921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381794" y="37409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0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2621280" y="33365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381794" y="33853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1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2621280" y="29809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381794" y="30297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2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2621280" y="26253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381794" y="26741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3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2621280" y="22697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381794" y="2318512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4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2621280" y="1914144"/>
            <a:ext cx="3911600" cy="0"/>
          </a:xfrm>
          <a:prstGeom prst="line">
            <a:avLst/>
          </a:prstGeom>
          <a:ln w="10160">
            <a:solidFill>
              <a:srgbClr val="B6C8D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381794" y="1962911"/>
            <a:ext cx="5847805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056">
                <a:solidFill>
                  <a:srgbClr val="103B52"/>
                </a:solidFill>
                <a:latin typeface="DejaVu Sans"/>
              </a:rPr>
              <a:t>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24000" y="1670304"/>
            <a:ext cx="670560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y (unidades del plano)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95965" y="4462272"/>
            <a:ext cx="313363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248">
                <a:solidFill>
                  <a:srgbClr val="103B52"/>
                </a:solidFill>
                <a:latin typeface="DejaVu Sans"/>
              </a:rPr>
              <a:t>x (unidades del plano)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2621280" y="3692144"/>
            <a:ext cx="3911600" cy="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3688080" y="1914144"/>
            <a:ext cx="0" cy="2133600"/>
          </a:xfrm>
          <a:prstGeom prst="line">
            <a:avLst/>
          </a:prstGeom>
          <a:ln w="10160">
            <a:solidFill>
              <a:srgbClr val="103B5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4043680" y="2980944"/>
            <a:ext cx="711200" cy="355600"/>
          </a:xfrm>
          <a:custGeom>
            <a:avLst/>
            <a:gdLst/>
            <a:ahLst/>
            <a:cxnLst/>
            <a:rect l="l" t="t" r="r" b="b"/>
            <a:pathLst>
              <a:path w="711200" h="355600">
                <a:moveTo>
                  <a:pt x="0" y="355600"/>
                </a:moveTo>
                <a:lnTo>
                  <a:pt x="71120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EAF2F6"/>
          </a:solidFill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Freeform 51"/>
          <p:cNvSpPr/>
          <p:nvPr/>
        </p:nvSpPr>
        <p:spPr>
          <a:xfrm>
            <a:off x="5466080" y="2625344"/>
            <a:ext cx="711200" cy="355600"/>
          </a:xfrm>
          <a:custGeom>
            <a:avLst/>
            <a:gdLst/>
            <a:ahLst/>
            <a:cxnLst/>
            <a:rect l="l" t="t" r="r" b="b"/>
            <a:pathLst>
              <a:path w="711200" h="355600">
                <a:moveTo>
                  <a:pt x="0" y="355600"/>
                </a:moveTo>
                <a:lnTo>
                  <a:pt x="711200" y="355600"/>
                </a:lnTo>
                <a:lnTo>
                  <a:pt x="711200" y="0"/>
                </a:lnTo>
                <a:lnTo>
                  <a:pt x="0" y="0"/>
                </a:lnTo>
                <a:close/>
              </a:path>
            </a:pathLst>
          </a:custGeom>
          <a:noFill/>
          <a:ln w="10160">
            <a:solidFill>
              <a:srgbClr val="C99C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364480" y="1767840"/>
            <a:ext cx="2865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C99C2B"/>
                </a:solidFill>
                <a:latin typeface="DejaVu Sans"/>
              </a:rPr>
              <a:t>Zona permitida</a:t>
            </a:r>
          </a:p>
        </p:txBody>
      </p:sp>
      <p:sp>
        <p:nvSpPr>
          <p:cNvPr id="54" name="Freeform 53"/>
          <p:cNvSpPr/>
          <p:nvPr/>
        </p:nvSpPr>
        <p:spPr>
          <a:xfrm>
            <a:off x="5466080" y="2625344"/>
            <a:ext cx="711200" cy="355600"/>
          </a:xfrm>
          <a:custGeom>
            <a:avLst/>
            <a:gdLst/>
            <a:ahLst/>
            <a:cxnLst/>
            <a:rect l="l" t="t" r="r" b="b"/>
            <a:pathLst>
              <a:path w="711200" h="355600">
                <a:moveTo>
                  <a:pt x="0" y="355600"/>
                </a:moveTo>
                <a:lnTo>
                  <a:pt x="711200" y="355600"/>
                </a:lnTo>
                <a:lnTo>
                  <a:pt x="0" y="0"/>
                </a:lnTo>
                <a:close/>
              </a:path>
            </a:pathLst>
          </a:custGeom>
          <a:solidFill>
            <a:srgbClr val="D7EEE8"/>
          </a:solidFill>
          <a:ln w="10160">
            <a:solidFill>
              <a:srgbClr val="0D81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Freeform 54"/>
          <p:cNvSpPr/>
          <p:nvPr/>
        </p:nvSpPr>
        <p:spPr>
          <a:xfrm>
            <a:off x="5466080" y="2980944"/>
            <a:ext cx="711200" cy="355600"/>
          </a:xfrm>
          <a:custGeom>
            <a:avLst/>
            <a:gdLst/>
            <a:ahLst/>
            <a:cxnLst/>
            <a:rect l="l" t="t" r="r" b="b"/>
            <a:pathLst>
              <a:path w="711200" h="355600">
                <a:moveTo>
                  <a:pt x="711200" y="355600"/>
                </a:moveTo>
                <a:lnTo>
                  <a:pt x="0" y="355600"/>
                </a:lnTo>
                <a:lnTo>
                  <a:pt x="711200" y="0"/>
                </a:lnTo>
                <a:close/>
              </a:path>
            </a:pathLst>
          </a:custGeom>
          <a:noFill/>
          <a:ln w="10160">
            <a:solidFill>
              <a:srgbClr val="0F6D9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Freeform 55"/>
          <p:cNvSpPr/>
          <p:nvPr/>
        </p:nvSpPr>
        <p:spPr>
          <a:xfrm>
            <a:off x="2976880" y="2625344"/>
            <a:ext cx="355600" cy="711200"/>
          </a:xfrm>
          <a:custGeom>
            <a:avLst/>
            <a:gdLst/>
            <a:ahLst/>
            <a:cxnLst/>
            <a:rect l="l" t="t" r="r" b="b"/>
            <a:pathLst>
              <a:path w="355600" h="711200">
                <a:moveTo>
                  <a:pt x="355600" y="711200"/>
                </a:moveTo>
                <a:lnTo>
                  <a:pt x="355600" y="0"/>
                </a:lnTo>
                <a:lnTo>
                  <a:pt x="0" y="711200"/>
                </a:lnTo>
                <a:close/>
              </a:path>
            </a:pathLst>
          </a:custGeom>
          <a:noFill/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refleja usando x → −x: marque la línea x = 4 y conserve la distancia perpendicular a esa línea.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cambia solo un vértice en la traslación: aplique el mismo vector a todos y compare segmentos.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Ejemplo: reflejar P(2,3) en x = 5 da P′(8,3), a tres unidades del eje en el lado opuesto.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Trasladar el mismo P por (−1,2) da (1,5). Son transformaciones distintas.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NRICH · Transformation Tease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Otro logo tiene A(0,1), B(2,1), C(0,3). La zona es 2 ≤ x ≤ 4 y 1 ≤ y ≤ 3. Compare trasladar por (2,0) con reflejar respecto de x = 3.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Construye y decide qué imagen cabe en la zona.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Justifica por qué se conserva el tamaño aunque cambien las coordenadas.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10.2.2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10.º · Plan 10.2.2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Traslación, reflexión y rotación del plan: ES.G.41.1 y ES.G.41.2.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