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411949355a4f0a" /><Relationship Type="http://schemas.openxmlformats.org/officeDocument/2006/relationships/extended-properties" Target="/docProps/app.xml" Id="R6f5dedd564804281" /><Relationship Type="http://schemas.openxmlformats.org/officeDocument/2006/relationships/officeDocument" Target="/ppt/presentation.xml" Id="Rfc8f9e78b4e8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ccec55b8a49c6"/>
  </p:sldMasterIdLst>
  <p:notesMasterIdLst>
    <p:notesMasterId xmlns:r="http://schemas.openxmlformats.org/officeDocument/2006/relationships" r:id="R5856ae6da92e41b0"/>
  </p:notesMasterIdLst>
  <p:sldIdLst>
    <p:sldId xmlns:r="http://schemas.openxmlformats.org/officeDocument/2006/relationships" id="256" r:id="R56bbb036547849cd"/>
    <p:sldId xmlns:r="http://schemas.openxmlformats.org/officeDocument/2006/relationships" id="257" r:id="Rfbf07eb2bf9841fd"/>
    <p:sldId xmlns:r="http://schemas.openxmlformats.org/officeDocument/2006/relationships" id="258" r:id="R9420933a46314b59"/>
    <p:sldId xmlns:r="http://schemas.openxmlformats.org/officeDocument/2006/relationships" id="259" r:id="Rbb7c0d8b893a4e2a"/>
    <p:sldId xmlns:r="http://schemas.openxmlformats.org/officeDocument/2006/relationships" id="260" r:id="R59762e3aa8a34f91"/>
    <p:sldId xmlns:r="http://schemas.openxmlformats.org/officeDocument/2006/relationships" id="261" r:id="Rd7c39ec600ef430f"/>
    <p:sldId xmlns:r="http://schemas.openxmlformats.org/officeDocument/2006/relationships" id="262" r:id="Re6a36679355c4777"/>
    <p:sldId xmlns:r="http://schemas.openxmlformats.org/officeDocument/2006/relationships" id="263" r:id="R2a15b2924e6c4d48"/>
    <p:sldId xmlns:r="http://schemas.openxmlformats.org/officeDocument/2006/relationships" id="264" r:id="R4bb5936ebd2348d2"/>
    <p:sldId xmlns:r="http://schemas.openxmlformats.org/officeDocument/2006/relationships" id="265" r:id="R30775d037f2e4db3"/>
    <p:sldId xmlns:r="http://schemas.openxmlformats.org/officeDocument/2006/relationships" id="266" r:id="Rb96dec01779849c6"/>
    <p:sldId xmlns:r="http://schemas.openxmlformats.org/officeDocument/2006/relationships" id="267" r:id="R542bc16f827a43c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166a6c2213843fd" /><Relationship Type="http://schemas.openxmlformats.org/officeDocument/2006/relationships/slideMaster" Target="/ppt/slideMasters/slideMaster1.xml" Id="R6e3ccec55b8a49c6" /><Relationship Type="http://schemas.openxmlformats.org/officeDocument/2006/relationships/notesMaster" Target="/ppt/notesMasters/notesMaster1.xml" Id="R5856ae6da92e41b0" /><Relationship Type="http://schemas.openxmlformats.org/officeDocument/2006/relationships/presProps" Target="/ppt/presProps.xml" Id="Rfb5f95c1aa144e68" /><Relationship Type="http://schemas.openxmlformats.org/officeDocument/2006/relationships/viewProps" Target="/ppt/viewProps.xml" Id="Rcfb55bbea0574cb4" /><Relationship Type="http://schemas.openxmlformats.org/officeDocument/2006/relationships/tableStyles" Target="/ppt/tableStyles.xml" Id="R455010b4db6a43bf" /><Relationship Type="http://schemas.openxmlformats.org/officeDocument/2006/relationships/slide" Target="/ppt/slides/slide1.xml" Id="R56bbb036547849cd" /><Relationship Type="http://schemas.openxmlformats.org/officeDocument/2006/relationships/slide" Target="/ppt/slides/slide2.xml" Id="Rfbf07eb2bf9841fd" /><Relationship Type="http://schemas.openxmlformats.org/officeDocument/2006/relationships/slide" Target="/ppt/slides/slide3.xml" Id="R9420933a46314b59" /><Relationship Type="http://schemas.openxmlformats.org/officeDocument/2006/relationships/slide" Target="/ppt/slides/slide4.xml" Id="Rbb7c0d8b893a4e2a" /><Relationship Type="http://schemas.openxmlformats.org/officeDocument/2006/relationships/slide" Target="/ppt/slides/slide5.xml" Id="R59762e3aa8a34f91" /><Relationship Type="http://schemas.openxmlformats.org/officeDocument/2006/relationships/slide" Target="/ppt/slides/slide6.xml" Id="Rd7c39ec600ef430f" /><Relationship Type="http://schemas.openxmlformats.org/officeDocument/2006/relationships/slide" Target="/ppt/slides/slide7.xml" Id="Re6a36679355c4777" /><Relationship Type="http://schemas.openxmlformats.org/officeDocument/2006/relationships/slide" Target="/ppt/slides/slide8.xml" Id="R2a15b2924e6c4d48" /><Relationship Type="http://schemas.openxmlformats.org/officeDocument/2006/relationships/slide" Target="/ppt/slides/slide9.xml" Id="R4bb5936ebd2348d2" /><Relationship Type="http://schemas.openxmlformats.org/officeDocument/2006/relationships/slide" Target="/ppt/slides/slide10.xml" Id="R30775d037f2e4db3" /><Relationship Type="http://schemas.openxmlformats.org/officeDocument/2006/relationships/slide" Target="/ppt/slides/slide11.xml" Id="Rb96dec01779849c6" /><Relationship Type="http://schemas.openxmlformats.org/officeDocument/2006/relationships/slide" Target="/ppt/slides/slide12.xml" Id="R542bc16f827a43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ade35bc53044e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9bf784cbab749a5" /><Relationship Type="http://schemas.openxmlformats.org/officeDocument/2006/relationships/notesMaster" Target="/ppt/notesMasters/notesMaster1.xml" Id="R535ff73bc9734b6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7671f92db4342a8" /><Relationship Type="http://schemas.openxmlformats.org/officeDocument/2006/relationships/notesMaster" Target="/ppt/notesMasters/notesMaster1.xml" Id="R07c8dfc1cc224ce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dbbebc9922e4403" /><Relationship Type="http://schemas.openxmlformats.org/officeDocument/2006/relationships/notesMaster" Target="/ppt/notesMasters/notesMaster1.xml" Id="R9d5df7f415f84df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e3f1fca37f14d46" /><Relationship Type="http://schemas.openxmlformats.org/officeDocument/2006/relationships/notesMaster" Target="/ppt/notesMasters/notesMaster1.xml" Id="R2e896d5fa327448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7a2842b9ae74aa1" /><Relationship Type="http://schemas.openxmlformats.org/officeDocument/2006/relationships/notesMaster" Target="/ppt/notesMasters/notesMaster1.xml" Id="Rfa3fe11358a74dc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3fd04ddad60402f" /><Relationship Type="http://schemas.openxmlformats.org/officeDocument/2006/relationships/notesMaster" Target="/ppt/notesMasters/notesMaster1.xml" Id="R6fd4c7310a9746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bbc2a46889346fe" /><Relationship Type="http://schemas.openxmlformats.org/officeDocument/2006/relationships/notesMaster" Target="/ppt/notesMasters/notesMaster1.xml" Id="R9ce41a1354c04d9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70c7a127dfe493a" /><Relationship Type="http://schemas.openxmlformats.org/officeDocument/2006/relationships/notesMaster" Target="/ppt/notesMasters/notesMaster1.xml" Id="Rd3a5da7a10324f8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6f8294a9d1f412b" /><Relationship Type="http://schemas.openxmlformats.org/officeDocument/2006/relationships/notesMaster" Target="/ppt/notesMasters/notesMaster1.xml" Id="R5e1546ac7c8a4e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25a7962f70d438a" /><Relationship Type="http://schemas.openxmlformats.org/officeDocument/2006/relationships/notesMaster" Target="/ppt/notesMasters/notesMaster1.xml" Id="R2d089e6853d74be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2cea2b6e3994671" /><Relationship Type="http://schemas.openxmlformats.org/officeDocument/2006/relationships/notesMaster" Target="/ppt/notesMasters/notesMaster1.xml" Id="R8433fdcd1d2b4b4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6924cd305f44527" /><Relationship Type="http://schemas.openxmlformats.org/officeDocument/2006/relationships/notesMaster" Target="/ppt/notesMasters/notesMaster1.xml" Id="Rc7fe632479d841a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Versión completa de inducción 2026–2027. Integra los materiales provistos por el facilitador, el currículo 2022 vigente y recursos oficiales publicados en DE Digital y el Calendario Escolar 2026–2027.</a:t>
            </a:r>
          </a:p>
          <a:p xmlns:a="http://schemas.openxmlformats.org/drawingml/2006/main">
            <a:r>
              <a:t>
[Sources]
- Presentación fuente “Induccion MATE 2026.pptx”, diapositiva 1.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31.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33.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38.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2.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7.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13.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12.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21.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15.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16.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  <a:p xmlns:a="http://schemas.openxmlformats.org/drawingml/2006/main">
            <a:r>
              <a:t>
[Sources]
- Presentación fuente “Induccion MATE 2026.pptx”, diapositiva 23.
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50dcec2c44e5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4b6c16e514a83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preserve="1">
  <p:cSld name="MASTER">
    <p:bg>
      <p:bgPr>
        <a:solidFill xmlns:a="http://schemas.openxmlformats.org/drawingml/2006/main">
          <a:srgbClr val="F8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492AEF2C-474F-4951-9A78-C1D5B0BAF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5237A7F-C15D-44FB-BDFE-6A8E6C601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73952"/>
            <a:ext cx="1115568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7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5C5CEE8-042E-4D8D-AB1B-9E3D2851B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6519672"/>
            <a:ext cx="71323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60777C"/>
                </a:solidFill>
                <a:latin typeface="Arial"/>
                <a:ea typeface="Arial"/>
                <a:cs typeface="Arial"/>
              </a:rPr>
              <a:t>Programa de Matemáticas · ORE Caguas · AE 2026–2027</a:t>
            </a:r>
            <a:endParaRPr sz="850"/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D47D1A95-5F7D-455F-A0D8-4F1DC58B5B14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F7021451-1387-4CA6-816F-3879F97B5CBC}" type="slidenum">
              <a:rPr b="0"/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0756f073aa4279" /><Relationship Type="http://schemas.openxmlformats.org/officeDocument/2006/relationships/slideLayout" Target="/ppt/slideLayouts/slideLayout1.xml" Id="R8020ab6d933244fa" /><Relationship Type="http://schemas.openxmlformats.org/officeDocument/2006/relationships/slideLayout" Target="/ppt/slideLayouts/slideLayout2.xml" Id="Rab350d7ade974362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9D9EDD4C-71C2-444C-8906-60B9FD3C2B52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F7021451-1387-4CA6-816F-3879F97B5CBC}" type="slidenum">
              <a:rPr b="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0ab6d933244fa"/>
    <p:sldLayoutId xmlns:r="http://schemas.openxmlformats.org/officeDocument/2006/relationships" id="2147483650" r:id="Rab350d7ade974362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c81091134a7e" /><Relationship Type="http://schemas.openxmlformats.org/officeDocument/2006/relationships/image" Target="/ppt/media/image.png" Id="Rbe307b38941b4953" /><Relationship Type="http://schemas.openxmlformats.org/officeDocument/2006/relationships/image" Target="/ppt/media/image2.png" Id="Rc51827bbd15143c3" /><Relationship Type="http://schemas.openxmlformats.org/officeDocument/2006/relationships/hyperlink" Target="mailto:bonillalje@de.pr.gov" TargetMode="External" Id="R54394724791e4565" /><Relationship Type="http://schemas.openxmlformats.org/officeDocument/2006/relationships/notesSlide" Target="/ppt/notesSlides/notesSlide1.xml" Id="R1c59ddbef8cb45b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186797128fc4d1b" /><Relationship Type="http://schemas.openxmlformats.org/officeDocument/2006/relationships/image" Target="/ppt/media/image.png" Id="R49d0de24372e4242" /><Relationship Type="http://schemas.openxmlformats.org/officeDocument/2006/relationships/notesSlide" Target="/ppt/notesSlides/notesSlide10.xml" Id="R95ae0cf72d804ac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6103ed0adfd4d3b" /><Relationship Type="http://schemas.openxmlformats.org/officeDocument/2006/relationships/image" Target="/ppt/media/image.png" Id="R0f56c517e93247f1" /><Relationship Type="http://schemas.openxmlformats.org/officeDocument/2006/relationships/hyperlink" Target="https://dedigital.dde.pr/course/view.php?id=234&amp;section=4" TargetMode="External" Id="Rec812433364d4753" /><Relationship Type="http://schemas.openxmlformats.org/officeDocument/2006/relationships/hyperlink" Target="https://dedigital.dde.pr/course/view.php?id=234&amp;section=4" TargetMode="External" Id="Rba925f80083649b7" /><Relationship Type="http://schemas.openxmlformats.org/officeDocument/2006/relationships/notesSlide" Target="/ppt/notesSlides/notesSlide11.xml" Id="R2bd19657d773401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517b50b9e98457e" /><Relationship Type="http://schemas.openxmlformats.org/officeDocument/2006/relationships/image" Target="/ppt/media/image.png" Id="R4e05720a807d47a8" /><Relationship Type="http://schemas.openxmlformats.org/officeDocument/2006/relationships/hyperlink" Target="https://dedigital.dde.pr/course/view.php?id=234&amp;section=4" TargetMode="External" Id="Rff40fa1ce39d4650" /><Relationship Type="http://schemas.openxmlformats.org/officeDocument/2006/relationships/hyperlink" Target="https://dedigital.dde.pr/course/view.php?id=234&amp;section=4" TargetMode="External" Id="R677ad90f2fc24ad7" /><Relationship Type="http://schemas.openxmlformats.org/officeDocument/2006/relationships/hyperlink" Target="https://dedigital.dde.pr/course/view.php?id=234&amp;section=4" TargetMode="External" Id="R1ca6acdcff2c410a" /><Relationship Type="http://schemas.openxmlformats.org/officeDocument/2006/relationships/hyperlink" Target="https://dedigital.dde.pr/course/view.php?id=234&amp;section=4" TargetMode="External" Id="R5cd4bffe700542e6" /><Relationship Type="http://schemas.openxmlformats.org/officeDocument/2006/relationships/hyperlink" Target="https://dedigital.dde.pr/course/view.php?id=234&amp;section=4" TargetMode="External" Id="R36b6d46bd5024bb1" /><Relationship Type="http://schemas.openxmlformats.org/officeDocument/2006/relationships/hyperlink" Target="https://dedigital.dde.pr/course/view.php?id=234&amp;section=4" TargetMode="External" Id="R04716c286c1f457c" /><Relationship Type="http://schemas.openxmlformats.org/officeDocument/2006/relationships/notesSlide" Target="/ppt/notesSlides/notesSlide12.xml" Id="Rf68a96149489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5b6dc3fb0fb40eb" /><Relationship Type="http://schemas.openxmlformats.org/officeDocument/2006/relationships/image" Target="/ppt/media/image.png" Id="Re6969dbf451e422a" /><Relationship Type="http://schemas.openxmlformats.org/officeDocument/2006/relationships/notesSlide" Target="/ppt/notesSlides/notesSlide2.xml" Id="R881e3e1473cb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374161c352e4f1b" /><Relationship Type="http://schemas.openxmlformats.org/officeDocument/2006/relationships/image" Target="/ppt/media/image.png" Id="Rb95f1a06239f46ba" /><Relationship Type="http://schemas.openxmlformats.org/officeDocument/2006/relationships/notesSlide" Target="/ppt/notesSlides/notesSlide3.xml" Id="R7be0ace357c4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347ff248cdf407a" /><Relationship Type="http://schemas.openxmlformats.org/officeDocument/2006/relationships/image" Target="/ppt/media/image.png" Id="Rda38e475a25a4bcc" /><Relationship Type="http://schemas.openxmlformats.org/officeDocument/2006/relationships/notesSlide" Target="/ppt/notesSlides/notesSlide4.xml" Id="R5498becc3b41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ac59bfcdd794354" /><Relationship Type="http://schemas.openxmlformats.org/officeDocument/2006/relationships/image" Target="/ppt/media/image.png" Id="R6db26f96bfcf414a" /><Relationship Type="http://schemas.openxmlformats.org/officeDocument/2006/relationships/notesSlide" Target="/ppt/notesSlides/notesSlide5.xml" Id="R83586812e257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66111a77ff543d2" /><Relationship Type="http://schemas.openxmlformats.org/officeDocument/2006/relationships/image" Target="/ppt/media/image.png" Id="R6e961c868caf4b75" /><Relationship Type="http://schemas.openxmlformats.org/officeDocument/2006/relationships/hyperlink" Target="https://dedigital.dde.pr/course/view.php?id=234&amp;section=4" TargetMode="External" Id="Ra4508026574041c5" /><Relationship Type="http://schemas.openxmlformats.org/officeDocument/2006/relationships/hyperlink" Target="https://dedigital.dde.pr/course/view.php?id=234&amp;section=4" TargetMode="External" Id="R1ee4322245ac4579" /><Relationship Type="http://schemas.openxmlformats.org/officeDocument/2006/relationships/notesSlide" Target="/ppt/notesSlides/notesSlide6.xml" Id="Rd5485b0ce26f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cdab0c1d3674b66" /><Relationship Type="http://schemas.openxmlformats.org/officeDocument/2006/relationships/image" Target="/ppt/media/image.png" Id="Rd109927f98dd4c69" /><Relationship Type="http://schemas.openxmlformats.org/officeDocument/2006/relationships/notesSlide" Target="/ppt/notesSlides/notesSlide7.xml" Id="Rb7053272657e4ce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840ccbeb8b84313" /><Relationship Type="http://schemas.openxmlformats.org/officeDocument/2006/relationships/image" Target="/ppt/media/image.png" Id="R45613074400148f7" /><Relationship Type="http://schemas.openxmlformats.org/officeDocument/2006/relationships/notesSlide" Target="/ppt/notesSlides/notesSlide8.xml" Id="R8010fcde1e544f1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0959d8f720b4a37" /><Relationship Type="http://schemas.openxmlformats.org/officeDocument/2006/relationships/image" Target="/ppt/media/image.png" Id="R286d826de38441a3" /><Relationship Type="http://schemas.openxmlformats.org/officeDocument/2006/relationships/notesSlide" Target="/ppt/notesSlides/notesSlide9.xml" Id="R06ab6fdd83e443d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406B61B1-1CC5-4A7D-B3F1-F032FD783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B"/>
          </a:solidFill>
          <a:ln xmlns:a="http://schemas.openxmlformats.org/drawingml/2006/main" w="12700">
            <a:solidFill>
              <a:srgbClr val="F8FAF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FAF70CF-3E21-41EA-837A-C606B16CA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25196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438"/>
          </a:solidFill>
          <a:ln xmlns:a="http://schemas.openxmlformats.org/drawingml/2006/main" w="12700">
            <a:solidFill>
              <a:srgbClr val="1F243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pic>
        <p:nvPicPr>
          <p:cNvPr id="1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307b38941b495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1520" y="685800"/>
            <a:ext cx="2743200" cy="2743200"/>
          </a:xfrm>
          <a:prstGeom xmlns:a="http://schemas.openxmlformats.org/drawingml/2006/main" prst="rect">
            <a:avLst/>
          </a:prstGeom>
        </p:spPr>
      </p:pic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EEBBF061-3721-4EA5-8B41-A121BDB1A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703320"/>
            <a:ext cx="265176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>
                <a:solidFill>
                  <a:srgbClr val="FFFFFF"/>
                </a:solidFill>
              </a:rPr>
              <a:t>ORE CAGUAS</a:t>
            </a:r>
            <a:endParaRPr sz="18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A28A93EF-60A5-462D-8DF9-FFC359A5A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078992"/>
            <a:ext cx="62179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 spc="300">
                <a:solidFill>
                  <a:srgbClr val="006A73"/>
                </a:solidFill>
              </a:rPr>
              <a:t>ORIENTACIÓN</a:t>
            </a:r>
            <a:endParaRPr sz="20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637FB9A-6169-4B7A-97E3-19D442D5A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1737360"/>
            <a:ext cx="676656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1F2438"/>
                </a:solidFill>
              </a:rPr>
              <a:t>Programa de</a:t>
            </a:r>
            <a:endParaRPr sz="3800"/>
          </a:p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1F2438"/>
                </a:solidFill>
              </a:rPr>
              <a:t>Matemáticas</a:t>
            </a:r>
            <a:endParaRPr sz="38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9B7836F9-46E5-4873-8089-10CE03899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401568"/>
            <a:ext cx="50292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900">
                <a:solidFill>
                  <a:srgbClr val="1D2A2D"/>
                </a:solidFill>
              </a:rPr>
              <a:t>Año escolar 2026–2027</a:t>
            </a:r>
            <a:endParaRPr sz="1900"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ABF0AFAE-D5B8-4585-A693-7DB977EA1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41648"/>
            <a:ext cx="50749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1CC95A1A-F2A7-450C-A7F5-1547FF9A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315968"/>
            <a:ext cx="612648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60777C"/>
                </a:solidFill>
              </a:rPr>
              <a:t>Orientación para Escuelas Bilingües</a:t>
            </a:r>
            <a:endParaRPr sz="1350"/>
          </a:p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60777C"/>
                </a:solidFill>
              </a:rPr>
              <a:t>Prof. Jesús J. Bonilla López · Facilitador Docente de Matemáticas</a:t>
            </a:r>
            <a:endParaRPr sz="13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1062242-4294-45D7-A19F-13B536724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5989320"/>
            <a:ext cx="43891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50">
                <a:solidFill>
                  <a:srgbClr val="60777C"/>
                </a:solidFill>
              </a:rPr>
              <a:t>30 minutos · Contenido esencial</a:t>
            </a:r>
            <a:endParaRPr sz="950"/>
          </a:p>
        </p:txBody>
      </p:sp>
      <p:pic>
        <p:nvPicPr>
          <p:cNvPr id="27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1827bbd15143c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32936" y="5623560"/>
            <a:ext cx="2525247" cy="1024128"/>
          </a:xfrm>
          <a:prstGeom xmlns:a="http://schemas.openxmlformats.org/drawingml/2006/main" prst="rect">
            <a:avLst/>
          </a:prstGeom>
        </p:spPr>
      </p:pic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68A9C061-D7E8-492D-9A7B-6BE11E87D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5193792"/>
            <a:ext cx="612648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50" b="0">
                <a:solidFill>
                  <a:srgbClr val="60777C"/>
                </a:solidFill>
                <a:latin typeface="Arial"/>
                <a:ea typeface="Arial"/>
                <a:cs typeface="Arial"/>
                <a:hlinkClick xmlns:r="http://schemas.openxmlformats.org/officeDocument/2006/relationships" r:id="R54394724791e4565"/>
              </a:rPr>
              <a:t>bonillalje@de.pr.gov</a:t>
            </a:r>
          </a:p>
        </p:txBody>
      </p:sp>
    </p:spTree>
    <p:extLst>
      <p:ext uri="{BB962C8B-B14F-4D97-AF65-F5344CB8AC3E}">
        <p14:creationId xmlns:p14="http://schemas.microsoft.com/office/powerpoint/2010/main" val="23509063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0C31D61-6C18-47F9-94AA-5BDE5868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Mathematical Language ≠ Everyday English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4C15A25-D2A2-4837-9964-F5C68B772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Palabras conocidas pueden tener un significado técnico. No basta traducir: hay que construir vocabulario matemático.</a:t>
            </a:r>
            <a:endParaRPr sz="1150"/>
          </a:p>
        </p:txBody>
      </p:sp>
      <p:pic>
        <p:nvPicPr>
          <p:cNvPr id="2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d0de24372e4242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A63728C4-E0EA-48D3-9754-49287F063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463040"/>
            <a:ext cx="3337560" cy="3886200"/>
          </a:xfrm>
          <a:prstGeom xmlns:a="http://schemas.openxmlformats.org/drawingml/2006/main" prst="roundRect">
            <a:avLst>
              <a:gd name="adj" fmla="val 2192"/>
            </a:avLst>
          </a:prstGeom>
          <a:solidFill xmlns:a="http://schemas.openxmlformats.org/drawingml/2006/main">
            <a:srgbClr val="EAF5F5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396FAC23-18A1-4341-9190-AE872F655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463040"/>
            <a:ext cx="82296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66568E9-88DC-4EE9-8A5A-827920D1E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1664208"/>
            <a:ext cx="29260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Operaciones</a:t>
            </a:r>
            <a:endParaRPr sz="15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018C9B0-63EB-43CE-BD10-826CAA71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2121408"/>
            <a:ext cx="2916936" cy="3063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product = producto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t>difference = diferencia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mean = promedio</a:t>
            </a:r>
            <a:endParaRPr sz="115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8E638D6-A673-425E-9455-D459ED3C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7992" y="1463040"/>
            <a:ext cx="3337560" cy="3886200"/>
          </a:xfrm>
          <a:prstGeom xmlns:a="http://schemas.openxmlformats.org/drawingml/2006/main" prst="roundRect">
            <a:avLst>
              <a:gd name="adj" fmla="val 2192"/>
            </a:avLst>
          </a:prstGeom>
          <a:solidFill xmlns:a="http://schemas.openxmlformats.org/drawingml/2006/main">
            <a:srgbClr val="FBF5E7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CE21B9AB-158B-4024-9156-9969CDBA2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7992" y="1463040"/>
            <a:ext cx="82296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B0E8FD45-4278-4E61-A60E-D1A490659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304" y="1664208"/>
            <a:ext cx="29260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Representaciones</a:t>
            </a:r>
            <a:endParaRPr sz="150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35A0917-4588-431C-AA8D-FEAF971B2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304" y="2121408"/>
            <a:ext cx="2916936" cy="3063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table = tabla de datos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t>plane = plano geométrico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expression = expresión algebraica</a:t>
            </a:r>
            <a:endParaRPr sz="11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B3E7CF7-D58B-4F0E-A92D-B10FF7170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744" y="1463040"/>
            <a:ext cx="3337560" cy="3886200"/>
          </a:xfrm>
          <a:prstGeom xmlns:a="http://schemas.openxmlformats.org/drawingml/2006/main" prst="roundRect">
            <a:avLst>
              <a:gd name="adj" fmla="val 2192"/>
            </a:avLst>
          </a:prstGeom>
          <a:solidFill xmlns:a="http://schemas.openxmlformats.org/drawingml/2006/main">
            <a:srgbClr val="F4EFF5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1864BB78-8D1A-44B0-8C04-8D1C2DC6B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744" y="1463040"/>
            <a:ext cx="82296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36628A59-104D-4293-BAEF-482E0BEF2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9056" y="1664208"/>
            <a:ext cx="29260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Relaciones y estructura</a:t>
            </a:r>
            <a:endParaRPr sz="15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68C049EA-E8CD-4284-B2ED-5C336A990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9056" y="2121408"/>
            <a:ext cx="2916936" cy="3063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similar = semejante en geometría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t>factor = factor matemático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Pide siempre: explain, justify, represent, compare.</a:t>
            </a:r>
            <a:endParaRPr sz="1150"/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85AC872C-E178-4A15-B77B-68B87BD522BA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7488376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3839A21-99E3-46DB-9EFC-CD2A48D23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CRECE es una referencia alineada a estándares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93CD162-07D1-42E8-973E-CB3D627B7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Evalúa Matemáticas en 3.º–8.º y 10.º; no reemplaza el currículo.</a:t>
            </a:r>
            <a:endParaRPr sz="1150"/>
          </a:p>
        </p:txBody>
      </p:sp>
      <p:pic>
        <p:nvPicPr>
          <p:cNvPr id="2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56c517e93247f1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7F67B5B1-8C6F-45A2-8C8B-E98BB319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5303520" cy="429768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EAF5F5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6BC8F2F2-ADCB-4AD7-A30A-A1EC649E3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82296" cy="4297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A9EAE08D-73CE-41B1-B5FB-56D859282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832" y="1572768"/>
            <a:ext cx="489204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Qué sí recordar</a:t>
            </a:r>
            <a:endParaRPr sz="15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DC7713D-F1FB-4497-A600-EECAEC696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832" y="2029968"/>
            <a:ext cx="4882896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• Está alineada a estándares.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• Requiere comprender problemas, aplicar procedimientos y razonar.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• Blueprint y PLD ayudan a interpretar la prueba y sus resultados.</a:t>
            </a:r>
            <a:endParaRPr sz="115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BAF8E50-08C7-4610-9317-27209C138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371600"/>
            <a:ext cx="5303520" cy="429768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0F0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3709BB46-2AEF-428F-9600-E527EEB52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371600"/>
            <a:ext cx="82296" cy="42976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4A4A"/>
          </a:solidFill>
          <a:ln xmlns:a="http://schemas.openxmlformats.org/drawingml/2006/main" w="12700">
            <a:solidFill>
              <a:srgbClr val="B84A4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FA9955D6-EC9F-4E0F-9AB8-C3CF692BE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1572768"/>
            <a:ext cx="489204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Qué evitar</a:t>
            </a:r>
            <a:endParaRPr sz="150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C0F3C63-A82C-443E-BA01-C3BD0C50C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2029968"/>
            <a:ext cx="4882896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• Convertir la clase en práctica de examen.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• Enseñar solo lo que aparece con mayor frecuencia.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• Confundir la prueba con el currículo completo.</a:t>
            </a:r>
            <a:endParaRPr sz="1150"/>
          </a:p>
        </p:txBody>
      </p:sp>
      <p:sp>
        <p:nvSpPr>
          <p:cNvPr id="13" name="Text 10">
            <a:hlinkClick xmlns:r="http://schemas.openxmlformats.org/officeDocument/2006/relationships" xmlns:a="http://schemas.openxmlformats.org/drawingml/2006/main" r:id="Rec812433364d4753"/>
            <a:extLst xmlns:a="http://schemas.openxmlformats.org/drawingml/2006/main">
              <a:ext uri="{FF2B5EF4-FFF2-40B4-BE49-F238E27FC236}">
                <a16:creationId xmlns:a16="http://schemas.microsoft.com/office/drawing/2014/main" id="{5B030E97-F5B1-4C04-BFA8-A87D6FF0A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6519672"/>
            <a:ext cx="3337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5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20" u="sng">
                <a:solidFill>
                  <a:srgbClr val="6F8286"/>
                </a:solidFill>
                <a:latin typeface="Arial"/>
                <a:ea typeface="Arial"/>
                <a:cs typeface="Arial"/>
                <a:hlinkClick xmlns:r="http://schemas.openxmlformats.org/officeDocument/2006/relationships" r:id="Rba925f80083649b7"/>
              </a:rPr>
              <a:t>La enseñanza diaria debe desarrollar dominio matemático; CRECE recoge evidencia de una parte de ese dominio.</a:t>
            </a:r>
            <a:endParaRPr sz="720"/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2CB64F53-1CE1-4078-9E58-911D8CB0292D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1700136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CC6219-BDA8-41C8-A7D0-DB1359F6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Recursos oficiales y apoyo de ORE Caguas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ED8A091-32A9-49AE-B308-74B80E0B9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Empieza en DE Digital · Matemáticas y solicita acompañamiento cuando lo necesites.</a:t>
            </a:r>
            <a:endParaRPr sz="1150"/>
          </a:p>
        </p:txBody>
      </p:sp>
      <p:pic>
        <p:nvPicPr>
          <p:cNvPr id="2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05720a807d47a8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222C966F-DB94-4851-A3BF-CB60D7D92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280160"/>
            <a:ext cx="1046988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F5F5"/>
          </a:solidFill>
          <a:ln xmlns:a="http://schemas.openxmlformats.org/drawingml/2006/main" w="12700">
            <a:solidFill>
              <a:srgbClr val="D7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A6B67DDC-09C8-4F24-996C-99F3D911E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435608"/>
            <a:ext cx="1417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006A73"/>
                </a:solidFill>
              </a:rPr>
              <a:t>Currículo</a:t>
            </a:r>
            <a:endParaRPr sz="13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139B3722-1EA3-4B55-9051-2CF6E9A19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1760" y="1408176"/>
            <a:ext cx="81381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70">
                <a:solidFill>
                  <a:srgbClr val="1D2A2D"/>
                </a:solidFill>
              </a:rPr>
              <a:t>Estándares · Competencias Esenciales · mapas curriculares</a:t>
            </a:r>
            <a:endParaRPr sz="1170"/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569C63B3-1352-488D-8956-C68C57E73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121408"/>
            <a:ext cx="1046988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7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4C0B33AB-BA26-489C-A6EB-FE2472244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2276856"/>
            <a:ext cx="1417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006A73"/>
                </a:solidFill>
              </a:rPr>
              <a:t>Planificación</a:t>
            </a:r>
            <a:endParaRPr sz="130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7FB0D7E-5B13-4FCF-939E-B67EBF20C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1760" y="2249424"/>
            <a:ext cx="81381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70">
                <a:solidFill>
                  <a:srgbClr val="1D2A2D"/>
                </a:solidFill>
              </a:rPr>
              <a:t>Calendarios de secuencia · planes semanales · PeL</a:t>
            </a:r>
            <a:endParaRPr sz="117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EB85225-B846-4A5F-9444-46BD8988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962656"/>
            <a:ext cx="1046988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F5F5"/>
          </a:solidFill>
          <a:ln xmlns:a="http://schemas.openxmlformats.org/drawingml/2006/main" w="12700">
            <a:solidFill>
              <a:srgbClr val="D7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CCA2E46-9FD8-45C7-A24C-DDD94EEFC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3118104"/>
            <a:ext cx="1417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006A73"/>
                </a:solidFill>
              </a:rPr>
              <a:t>Assessment</a:t>
            </a:r>
            <a:endParaRPr sz="130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556D389-110F-46DA-A030-D72260B84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1760" y="3090672"/>
            <a:ext cx="81381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70">
                <a:solidFill>
                  <a:srgbClr val="1D2A2D"/>
                </a:solidFill>
              </a:rPr>
              <a:t>Blueprints · PLD · materiales CRECE</a:t>
            </a:r>
            <a:endParaRPr sz="1170"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126548AD-0C79-433F-87D9-453A0FEEB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803904"/>
            <a:ext cx="1046988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7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62C770C8-7863-4DF2-9F39-FC8846BD4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3959352"/>
            <a:ext cx="1417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006A73"/>
                </a:solidFill>
              </a:rPr>
              <a:t>Recursos</a:t>
            </a:r>
            <a:endParaRPr sz="13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6B300A80-3816-4329-8237-3C87EF661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1760" y="3931920"/>
            <a:ext cx="81381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70">
                <a:solidFill>
                  <a:srgbClr val="1D2A2D"/>
                </a:solidFill>
              </a:rPr>
              <a:t>Materiales del Programa y apoyos por grado/curso</a:t>
            </a:r>
            <a:endParaRPr sz="117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FED9E938-528A-487F-98BA-9284D5B39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645152"/>
            <a:ext cx="10469880" cy="6400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F5F5"/>
          </a:solidFill>
          <a:ln xmlns:a="http://schemas.openxmlformats.org/drawingml/2006/main" w="12700">
            <a:solidFill>
              <a:srgbClr val="D7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BE757C08-6B3A-4752-A076-DB25633F7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4800600"/>
            <a:ext cx="1417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006A73"/>
                </a:solidFill>
              </a:rPr>
              <a:t>ORE Caguas</a:t>
            </a:r>
            <a:endParaRPr sz="1300"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ECE925EE-104E-4E67-AC88-9800CE4AC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1760" y="4773168"/>
            <a:ext cx="81381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70">
                <a:solidFill>
                  <a:srgbClr val="1D2A2D"/>
                </a:solidFill>
              </a:rPr>
              <a:t>Planificación · contenido matemático · avaluo · intervención</a:t>
            </a:r>
            <a:endParaRPr sz="1170"/>
          </a:p>
        </p:txBody>
      </p:sp>
      <p:sp>
        <p:nvSpPr>
          <p:cNvPr id="20" name="Shape 17">
            <a:hlinkClick xmlns:r="http://schemas.openxmlformats.org/officeDocument/2006/relationships" xmlns:a="http://schemas.openxmlformats.org/drawingml/2006/main" r:id="Rff40fa1ce39d4650"/>
            <a:extLst xmlns:a="http://schemas.openxmlformats.org/drawingml/2006/main">
              <a:ext uri="{FF2B5EF4-FFF2-40B4-BE49-F238E27FC236}">
                <a16:creationId xmlns:a16="http://schemas.microsoft.com/office/drawing/2014/main" id="{BAFCD351-1604-469D-9901-197325BA2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8960" y="5532120"/>
            <a:ext cx="5989320" cy="56692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8">
            <a:hlinkClick xmlns:r="http://schemas.openxmlformats.org/officeDocument/2006/relationships" xmlns:a="http://schemas.openxmlformats.org/drawingml/2006/main" r:id="R677ad90f2fc24ad7"/>
            <a:extLst xmlns:a="http://schemas.openxmlformats.org/drawingml/2006/main">
              <a:ext uri="{FF2B5EF4-FFF2-40B4-BE49-F238E27FC236}">
                <a16:creationId xmlns:a16="http://schemas.microsoft.com/office/drawing/2014/main" id="{57461AEA-F561-41AE-8E39-49DEF420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696712"/>
            <a:ext cx="534924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50" b="1" u="sng">
                <a:solidFill>
                  <a:srgbClr val="FFFFFF"/>
                </a:solidFill>
                <a:hlinkClick xmlns:r="http://schemas.openxmlformats.org/officeDocument/2006/relationships" r:id="R1ca6acdcff2c410a"/>
              </a:rPr>
              <a:t>APOYO: bonillalje@de.pr.gov</a:t>
            </a:r>
            <a:endParaRPr sz="1250"/>
          </a:p>
        </p:txBody>
      </p:sp>
      <p:sp>
        <p:nvSpPr>
          <p:cNvPr id="22" name="Text 19">
            <a:hlinkClick xmlns:r="http://schemas.openxmlformats.org/officeDocument/2006/relationships" xmlns:a="http://schemas.openxmlformats.org/drawingml/2006/main" r:id="R5cd4bffe700542e6"/>
            <a:extLst xmlns:a="http://schemas.openxmlformats.org/drawingml/2006/main">
              <a:ext uri="{FF2B5EF4-FFF2-40B4-BE49-F238E27FC236}">
                <a16:creationId xmlns:a16="http://schemas.microsoft.com/office/drawing/2014/main" id="{154433A8-4419-4599-88CD-F371335C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6519672"/>
            <a:ext cx="3337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5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20" u="sng">
                <a:solidFill>
                  <a:srgbClr val="6F8286"/>
                </a:solidFill>
                <a:latin typeface="Arial"/>
                <a:ea typeface="Arial"/>
                <a:cs typeface="Arial"/>
                <a:hlinkClick xmlns:r="http://schemas.openxmlformats.org/officeDocument/2006/relationships" r:id="R36b6d46bd5024bb1"/>
              </a:rPr>
              <a:t>Prof. Jesús J. Bonilla López · Facilitador Docente de Matemáticas</a:t>
            </a:r>
            <a:endParaRPr sz="720"/>
          </a:p>
          <a:p xmlns:a="http://schemas.openxmlformats.org/drawingml/2006/main">
            <a:pPr marL="0" indent="0" algn="r">
              <a:buNone/>
            </a:pPr>
            <a:r>
              <a:rPr sz="720" u="sng">
                <a:solidFill>
                  <a:srgbClr val="6F8286"/>
                </a:solidFill>
                <a:latin typeface="Arial"/>
                <a:ea typeface="Arial"/>
                <a:cs typeface="Arial"/>
                <a:hlinkClick xmlns:r="http://schemas.openxmlformats.org/officeDocument/2006/relationships" r:id="R04716c286c1f457c"/>
              </a:rPr>
              <a:t>bonillalje@de.pr.gov</a:t>
            </a:r>
            <a:endParaRPr sz="720"/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9763B0D8-7EA9-4EB2-B3F7-4D0A01D98683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5805446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1882F7-971A-47FC-80A0-55903A292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Lo esencial para apoyar Matemáticas en inglés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4DBCBFF-1C2D-4273-B9C6-2C0BA6F91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El objetivo es comprender el Programa, localizar el contenido y apoyar el razonamiento matemático sin perder rigor.</a:t>
            </a:r>
            <a:endParaRPr sz="1150"/>
          </a:p>
        </p:txBody>
      </p:sp>
      <p:pic>
        <p:nvPicPr>
          <p:cNvPr id="40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969dbf451e422a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415B0C8F-5189-4812-8187-7D78B7430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508760"/>
            <a:ext cx="3429000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C4ADE54C-523F-44F4-9538-B287827E1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508760"/>
            <a:ext cx="82296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hape 4">
            <a:extLst xmlns:a="http://schemas.openxmlformats.org/drawingml/2006/main">
              <a:ext uri="{FF2B5EF4-FFF2-40B4-BE49-F238E27FC236}">
                <a16:creationId xmlns:a16="http://schemas.microsoft.com/office/drawing/2014/main" id="{41424AC4-B575-44EA-A9FF-324E2448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170992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A4195CB-8416-404C-A782-E967611BD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1773936"/>
            <a:ext cx="38404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</a:rPr>
              <a:t>1</a:t>
            </a:r>
            <a:endParaRPr sz="10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F9E00D6C-B11A-4340-9C15-F3259BC7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4168" y="1700784"/>
            <a:ext cx="253288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Qué aprender</a:t>
            </a:r>
            <a:endParaRPr sz="1500"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CBD6A0D-4DB7-4029-96D1-BE4FA2265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167128"/>
            <a:ext cx="3008376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Qué Matemáticas debe dominar el estudiante.</a:t>
            </a:r>
            <a:endParaRPr sz="11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A73AC40-27ED-47DF-AC25-D1AF47335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1508760"/>
            <a:ext cx="3429000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0157C176-DAAA-4BA2-A87C-5F4DD8F37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1508760"/>
            <a:ext cx="82296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59C6882-0362-4AB7-A0C9-68A8CB66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170992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41EA76B-4A22-473E-8C38-DEC26CF19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1773936"/>
            <a:ext cx="38404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</a:rPr>
              <a:t>2</a:t>
            </a:r>
            <a:endParaRPr sz="1000"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BC31FC7F-D7B7-4ED4-8D39-EE4B3EB3B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0" y="1700784"/>
            <a:ext cx="253288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Cómo se organiza</a:t>
            </a:r>
            <a:endParaRPr sz="15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FC1DFB35-45DC-4FCF-99F9-05E8CE5FD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2167128"/>
            <a:ext cx="3008376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Dominios, cursos, estándares e indicadores.</a:t>
            </a:r>
            <a:endParaRPr sz="115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D173B855-9CE9-47E5-BF95-C96078E68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312" y="1508760"/>
            <a:ext cx="3429000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14C9CDD3-616F-419E-9F75-0E28E17C8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1312" y="1508760"/>
            <a:ext cx="82296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20"/>
          </a:solidFill>
          <a:ln xmlns:a="http://schemas.openxmlformats.org/drawingml/2006/main" w="1270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E65598BE-A6BC-464F-96C4-CACE52069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0" y="170992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8220"/>
          </a:solidFill>
          <a:ln xmlns:a="http://schemas.openxmlformats.org/drawingml/2006/main" w="1270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91FBEBFF-F5A8-4C99-8980-507551062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0" y="1773936"/>
            <a:ext cx="38404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</a:rPr>
              <a:t>3</a:t>
            </a:r>
            <a:endParaRPr sz="1000"/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E3CD77D1-4D0A-49F0-ABCE-E72D36075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1700784"/>
            <a:ext cx="253288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Dónde buscar</a:t>
            </a:r>
            <a:endParaRPr sz="1500"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291CA028-69A8-4727-91CA-E2532AF7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1624" y="2167128"/>
            <a:ext cx="3008376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Mapa, secuencia, plan semanal / PeL y recursos.</a:t>
            </a:r>
            <a:endParaRPr sz="1150"/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533C1E14-9623-4626-9F51-783E41BD7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566160"/>
            <a:ext cx="5422392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Shape 21">
            <a:extLst xmlns:a="http://schemas.openxmlformats.org/drawingml/2006/main">
              <a:ext uri="{FF2B5EF4-FFF2-40B4-BE49-F238E27FC236}">
                <a16:creationId xmlns:a16="http://schemas.microsoft.com/office/drawing/2014/main" id="{2F9787FB-2549-48F7-B25C-F16B4B18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566160"/>
            <a:ext cx="82296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F602412C-2650-4C26-8577-EBCAEA7A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376732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6E44B176-74A8-4942-BFB3-91A956452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3831336"/>
            <a:ext cx="38404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</a:rPr>
              <a:t>4</a:t>
            </a:r>
            <a:endParaRPr sz="1000"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8B4C15FB-3BE0-413E-8DAB-2253840D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4168" y="3758184"/>
            <a:ext cx="45262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Cómo se enseña</a:t>
            </a:r>
            <a:endParaRPr sz="150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0A73E871-504F-46E6-B85C-56841CCC8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224528"/>
            <a:ext cx="500176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Problemas, representaciones, discusión y evidencia.</a:t>
            </a:r>
            <a:endParaRPr sz="1150"/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B4318AF4-7424-4C36-ADE1-07C7C86F6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3566160"/>
            <a:ext cx="5422392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Shape 27">
            <a:extLst xmlns:a="http://schemas.openxmlformats.org/drawingml/2006/main">
              <a:ext uri="{FF2B5EF4-FFF2-40B4-BE49-F238E27FC236}">
                <a16:creationId xmlns:a16="http://schemas.microsoft.com/office/drawing/2014/main" id="{025C605F-0222-46F2-BD94-8BE7795ED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4840" y="3566160"/>
            <a:ext cx="82296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8A83A"/>
          </a:solidFill>
          <a:ln xmlns:a="http://schemas.openxmlformats.org/drawingml/2006/main" w="1270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910ADA07-18D1-4E60-84AB-FA0DA330F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3767328"/>
            <a:ext cx="384048" cy="384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8A83A"/>
          </a:solidFill>
          <a:ln xmlns:a="http://schemas.openxmlformats.org/drawingml/2006/main" w="1270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DFD72A34-E300-4FA8-A9F4-987BA4BE4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3831336"/>
            <a:ext cx="38404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</a:rPr>
              <a:t>5</a:t>
            </a:r>
            <a:endParaRPr sz="1000"/>
          </a:p>
        </p:txBody>
      </p:sp>
      <p:sp>
        <p:nvSpPr>
          <p:cNvPr id="33" name="Text 30">
            <a:extLst xmlns:a="http://schemas.openxmlformats.org/drawingml/2006/main">
              <a:ext uri="{FF2B5EF4-FFF2-40B4-BE49-F238E27FC236}">
                <a16:creationId xmlns:a16="http://schemas.microsoft.com/office/drawing/2014/main" id="{364D54D2-8928-462E-881E-D958F1347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0" y="3758184"/>
            <a:ext cx="45262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Cómo apoyar en inglés</a:t>
            </a:r>
            <a:endParaRPr sz="1500"/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5F3AA637-70CF-4D68-8D27-42646D9A1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4224528"/>
            <a:ext cx="500176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Vocabulario preciso y comunicación matemática.</a:t>
            </a:r>
            <a:endParaRPr sz="1150"/>
          </a:p>
        </p:txBody>
      </p:sp>
      <p:sp>
        <p:nvSpPr>
          <p:cNvPr id="35" name="Text 32">
            <a:extLst xmlns:a="http://schemas.openxmlformats.org/drawingml/2006/main">
              <a:ext uri="{FF2B5EF4-FFF2-40B4-BE49-F238E27FC236}">
                <a16:creationId xmlns:a16="http://schemas.microsoft.com/office/drawing/2014/main" id="{3C0707EF-7801-48C9-9826-5919BB557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6519672"/>
            <a:ext cx="3337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20">
                <a:solidFill>
                  <a:srgbClr val="6F8286"/>
                </a:solidFill>
                <a:latin typeface="Arial"/>
                <a:ea typeface="Arial"/>
                <a:cs typeface="Arial"/>
              </a:rPr>
              <a:t>Sesión centrada en el Programa de Matemáticas</a:t>
            </a:r>
            <a:endParaRPr sz="720"/>
          </a:p>
        </p:txBody>
      </p:sp>
      <p:sp>
        <p:nvSpPr>
          <p:cNvPr id="36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B77AF9A4-3424-4DAA-81B2-D31CB965B3CE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7410173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4CD7442-EEB4-451A-86EC-899758F43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La meta es desarrollar pensamiento matemático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7CE2454-A032-4A14-8A5B-5EA3D1DE7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El estudiante debe hacer más que ejecutar procedimientos.</a:t>
            </a:r>
            <a:endParaRPr sz="1150"/>
          </a:p>
        </p:txBody>
      </p:sp>
      <p:pic>
        <p:nvPicPr>
          <p:cNvPr id="30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5f1a06239f46ba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74255AF8-9B6D-4E73-86FE-F5F787C69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984" y="1600200"/>
            <a:ext cx="1417320" cy="14173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E6760D60-1B5C-4BD3-87BE-98CFF4687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984" y="1956816"/>
            <a:ext cx="1417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1</a:t>
            </a:r>
            <a:endParaRPr sz="22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49386792-A81B-428E-8436-85AEA48D8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504" y="3246120"/>
            <a:ext cx="2240280" cy="3931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50" b="1">
                <a:solidFill>
                  <a:srgbClr val="1F2438"/>
                </a:solidFill>
              </a:rPr>
              <a:t>RESOLVER</a:t>
            </a:r>
            <a:endParaRPr sz="155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B1A2B12-A2D9-4516-BC1F-60C94FBB4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" y="3730752"/>
            <a:ext cx="214884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>
                <a:solidFill>
                  <a:srgbClr val="60777C"/>
                </a:solidFill>
              </a:rPr>
              <a:t>problemas con estrategias pertinentes</a:t>
            </a:r>
            <a:endParaRPr sz="115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3743DA5-28BF-4D49-8C4E-5694BE78F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9272" y="1600200"/>
            <a:ext cx="1417320" cy="14173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8220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475A809-533B-4F6D-9510-EFF2997C9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9272" y="1956816"/>
            <a:ext cx="1417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2</a:t>
            </a:r>
            <a:endParaRPr sz="2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76953CBC-0A9E-4818-AF77-327043E9E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7792" y="3246120"/>
            <a:ext cx="2240280" cy="3931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50" b="1">
                <a:solidFill>
                  <a:srgbClr val="1F2438"/>
                </a:solidFill>
              </a:rPr>
              <a:t>RAZONAR</a:t>
            </a:r>
            <a:endParaRPr sz="15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22F4059-7159-4786-8DFB-F62701679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3512" y="3730752"/>
            <a:ext cx="214884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>
                <a:solidFill>
                  <a:srgbClr val="60777C"/>
                </a:solidFill>
              </a:rPr>
              <a:t>explicar por qué una solución funciona</a:t>
            </a:r>
            <a:endParaRPr sz="11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BF33435-886D-4CC8-86D8-AF8148CE2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3560" y="1600200"/>
            <a:ext cx="1417320" cy="14173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A8C8DBD-784C-46AE-B216-F5EC268C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3560" y="1956816"/>
            <a:ext cx="1417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3</a:t>
            </a:r>
            <a:endParaRPr sz="2200"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54BE3B3F-2259-4BE9-9124-6322F8BB8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3246120"/>
            <a:ext cx="2240280" cy="3931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50" b="1">
                <a:solidFill>
                  <a:srgbClr val="1F2438"/>
                </a:solidFill>
              </a:rPr>
              <a:t>REPRESENTAR</a:t>
            </a:r>
            <a:endParaRPr sz="155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F1CE4E75-42F5-4E04-92C9-D737F0C1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730752"/>
            <a:ext cx="214884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>
                <a:solidFill>
                  <a:srgbClr val="60777C"/>
                </a:solidFill>
              </a:rPr>
              <a:t>usar modelos, símbolos, tablas y gráficas</a:t>
            </a:r>
            <a:endParaRPr sz="115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B057D47D-8B19-4CB4-BDEE-7D51FB303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7848" y="1600200"/>
            <a:ext cx="1417320" cy="14173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3B35CE29-53CD-43FB-BE97-E8B84E857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7848" y="1956816"/>
            <a:ext cx="1417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4</a:t>
            </a:r>
            <a:endParaRPr sz="2200"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60735597-E9D0-4E9D-AC3A-AAD652406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3246120"/>
            <a:ext cx="2240280" cy="3931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50" b="1">
                <a:solidFill>
                  <a:srgbClr val="1F2438"/>
                </a:solidFill>
              </a:rPr>
              <a:t>COMUNICAR</a:t>
            </a:r>
            <a:endParaRPr sz="1550"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F619BD19-FA8E-4C77-9C96-536F7C4C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088" y="3730752"/>
            <a:ext cx="214884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>
                <a:solidFill>
                  <a:srgbClr val="60777C"/>
                </a:solidFill>
              </a:rPr>
              <a:t>ideas y argumentos con precisión</a:t>
            </a:r>
            <a:endParaRPr sz="115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D5FBF92B-3D51-46C0-859D-7A623B4EF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2136" y="1600200"/>
            <a:ext cx="1417320" cy="14173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8A83A"/>
          </a:solidFill>
          <a:ln xmlns:a="http://schemas.openxmlformats.org/drawingml/2006/main" w="12700">
            <a:solidFill>
              <a:srgbClr val="FFFFFF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4F4415E1-9F7D-493A-9B1B-B0FCFACEB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2136" y="1956816"/>
            <a:ext cx="14173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FFFFF"/>
                </a:solidFill>
              </a:rPr>
              <a:t>5</a:t>
            </a:r>
            <a:endParaRPr sz="2200"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FB67E351-ED2F-4810-8FAD-F97C9DAA2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656" y="3246120"/>
            <a:ext cx="2240280" cy="3931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50" b="1">
                <a:solidFill>
                  <a:srgbClr val="1F2438"/>
                </a:solidFill>
              </a:rPr>
              <a:t>APLICAR</a:t>
            </a:r>
            <a:endParaRPr sz="1550"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75A49209-4AF2-48FB-83E8-45FAE5A31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6376" y="3730752"/>
            <a:ext cx="214884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>
                <a:solidFill>
                  <a:srgbClr val="60777C"/>
                </a:solidFill>
              </a:rPr>
              <a:t>Matemáticas en situaciones nuevas</a:t>
            </a:r>
            <a:endParaRPr sz="1150"/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5293B305-6654-4F39-9768-5D14970A3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74920"/>
            <a:ext cx="97840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00" b="1">
                <a:solidFill>
                  <a:srgbClr val="006A73"/>
                </a:solidFill>
              </a:rPr>
              <a:t>El inglés es el medio de acceso; la meta sigue siendo el dominio matemático.</a:t>
            </a:r>
            <a:endParaRPr sz="1400"/>
          </a:p>
        </p:txBody>
      </p:sp>
      <p:sp>
        <p:nvSpPr>
          <p:cNvPr id="26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70ED0D43-2B36-4BBE-9394-81A298C9736F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6370225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243E62-822D-45BF-99A8-A9E5CD0FD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El contenido se organiza en dominios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F27050A-A731-460F-8A3E-BA87E8701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Estos nombres aparecen en estándares, mapas, libros y materiales en inglés.</a:t>
            </a:r>
            <a:endParaRPr sz="1150"/>
          </a:p>
        </p:txBody>
      </p:sp>
      <p:pic>
        <p:nvPicPr>
          <p:cNvPr id="3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38e475a25a4bcc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F21699D2-06AC-4633-8BDD-486108E5B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17320"/>
            <a:ext cx="3520440" cy="16642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378D6A5D-B341-45E2-8D52-21789B85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1755648"/>
            <a:ext cx="749808" cy="7498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A4B62034-4BAB-490A-B676-FDFAD455B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1929384"/>
            <a:ext cx="74980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" b="1">
                <a:solidFill>
                  <a:srgbClr val="FFFFFF"/>
                </a:solidFill>
              </a:rPr>
              <a:t>N</a:t>
            </a:r>
            <a:endParaRPr sz="17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D32FB1A-1F88-4AC6-8E17-50A2E5284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828800"/>
            <a:ext cx="1965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46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Numeración y operación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Number &amp; Operations</a:t>
            </a:r>
            <a:endParaRPr sz="145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2B0FE2A-7167-4CE1-8058-B4F0D6C3B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8848" y="1417320"/>
            <a:ext cx="3520440" cy="16642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BFC29BBA-621C-4C2E-BC08-2D9AB9D43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1755648"/>
            <a:ext cx="749808" cy="7498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8220"/>
          </a:solidFill>
          <a:ln xmlns:a="http://schemas.openxmlformats.org/drawingml/2006/main" w="1270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6B39204D-41C2-4AB1-B856-47128E77C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1929384"/>
            <a:ext cx="74980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" b="1">
                <a:solidFill>
                  <a:srgbClr val="FFFFFF"/>
                </a:solidFill>
              </a:rPr>
              <a:t>A</a:t>
            </a:r>
            <a:endParaRPr sz="170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04E6B12-7878-4189-B3E1-31DEC116D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568" y="1828800"/>
            <a:ext cx="1965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Álgebra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Algebra</a:t>
            </a:r>
            <a:endParaRPr sz="14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4785318-E266-4F0F-80B8-99CC88EC7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616" y="1417320"/>
            <a:ext cx="3520440" cy="16642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9FEE1C89-3716-40E0-A41D-0373C299D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3648" y="1755648"/>
            <a:ext cx="749808" cy="7498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0E985F98-9799-433E-BE22-82F8D9A7C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3648" y="1929384"/>
            <a:ext cx="74980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" b="1">
                <a:solidFill>
                  <a:srgbClr val="FFFFFF"/>
                </a:solidFill>
              </a:rPr>
              <a:t>G</a:t>
            </a:r>
            <a:endParaRPr sz="17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BDDBAD9A-3F17-42B5-A111-615B986F0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6336" y="1828800"/>
            <a:ext cx="1965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Geometría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Geometry</a:t>
            </a:r>
            <a:endParaRPr sz="145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9C7C4935-23D6-48C3-863F-2FDFC173D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474720"/>
            <a:ext cx="3520440" cy="16642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74A33731-1C0A-4E47-AE6E-3006F8CC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3813048"/>
            <a:ext cx="749808" cy="7498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8A83A"/>
          </a:solidFill>
          <a:ln xmlns:a="http://schemas.openxmlformats.org/drawingml/2006/main" w="1270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A6E3961A-3839-4216-A249-B4F8C4573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3986784"/>
            <a:ext cx="74980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" b="1">
                <a:solidFill>
                  <a:srgbClr val="FFFFFF"/>
                </a:solidFill>
              </a:rPr>
              <a:t>M</a:t>
            </a:r>
            <a:endParaRPr sz="1700"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EF72F77F-B7DE-437A-9B4C-211805F4A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886200"/>
            <a:ext cx="1965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Medición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Measurement</a:t>
            </a:r>
            <a:endParaRPr sz="145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8FCE0DCB-271E-4BE9-A96C-21C9B5037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8848" y="3474720"/>
            <a:ext cx="3520440" cy="16642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51CA681B-5F94-46E1-A0CD-07CCEB6C7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813048"/>
            <a:ext cx="749808" cy="7498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A42F4E82-A3FE-483A-BF18-14D144551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986784"/>
            <a:ext cx="74980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" b="1">
                <a:solidFill>
                  <a:srgbClr val="FFFFFF"/>
                </a:solidFill>
              </a:rPr>
              <a:t>E</a:t>
            </a:r>
            <a:endParaRPr sz="1700"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16D50AFE-56E7-4A59-8692-B287D477F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7568" y="3886200"/>
            <a:ext cx="1965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275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Análisis de datos y probabilidad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Data &amp; Probability</a:t>
            </a:r>
            <a:endParaRPr sz="1450"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392153B3-10E5-43E9-A184-D8D7EAC8A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616" y="3474720"/>
            <a:ext cx="3520440" cy="16642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3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390F60B4-9781-46A2-A25A-4C129ABFE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3648" y="3813048"/>
            <a:ext cx="749808" cy="7498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A5B6"/>
          </a:solidFill>
          <a:ln xmlns:a="http://schemas.openxmlformats.org/drawingml/2006/main" w="12700">
            <a:solidFill>
              <a:srgbClr val="2BA5B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74601B41-C314-4D26-8A50-BDA951E1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3648" y="3986784"/>
            <a:ext cx="749808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700" b="1">
                <a:solidFill>
                  <a:srgbClr val="FFFFFF"/>
                </a:solidFill>
              </a:rPr>
              <a:t>F</a:t>
            </a:r>
            <a:endParaRPr sz="170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511855CE-BAAA-408B-AEC8-1EB4A75A3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6336" y="3886200"/>
            <a:ext cx="1965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Funciones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1F2438"/>
                </a:solidFill>
              </a:rPr>
              <a:t>Functions</a:t>
            </a:r>
            <a:endParaRPr sz="1450"/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5363BF92-D7D7-4A25-941B-FC25B84EB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32120"/>
            <a:ext cx="1024128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 b="1">
                <a:solidFill>
                  <a:srgbClr val="006A73"/>
                </a:solidFill>
              </a:rPr>
              <a:t>Primero identifica el dominio; luego localiza el indicador específico del grado o curso.</a:t>
            </a:r>
            <a:endParaRPr sz="1350"/>
          </a:p>
        </p:txBody>
      </p:sp>
      <p:sp>
        <p:nvSpPr>
          <p:cNvPr id="30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1A17C870-C849-400A-9332-C9B35A9DF2FF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3058083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88C518-6F4A-403D-8B17-5812B316F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La secuencia avanza de fundamentos a cursos especializados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E334CAD-7A07-4096-973D-31447D151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Cada curso depende de destrezas construidas anteriormente.</a:t>
            </a:r>
            <a:endParaRPr sz="1150"/>
          </a:p>
        </p:txBody>
      </p:sp>
      <p:pic>
        <p:nvPicPr>
          <p:cNvPr id="3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b26f96bfcf414a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0A2D9F8E-7BF1-47FD-B0A6-6CF0142E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F5F5"/>
          </a:solidFill>
          <a:ln xmlns:a="http://schemas.openxmlformats.org/drawingml/2006/main" w="1905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32AAE82D-D914-4336-9CC9-FF790720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006A73"/>
                </a:solidFill>
              </a:rPr>
              <a:t>6.º</a:t>
            </a:r>
            <a:endParaRPr sz="2100"/>
          </a:p>
        </p:txBody>
      </p:sp>
      <p:sp>
        <p:nvSpPr>
          <p:cNvPr id="7" name="Shape 4">
            <a:extLst xmlns:a="http://schemas.openxmlformats.org/drawingml/2006/main">
              <a:ext uri="{FF2B5EF4-FFF2-40B4-BE49-F238E27FC236}">
                <a16:creationId xmlns:a16="http://schemas.microsoft.com/office/drawing/2014/main" id="{173C31BB-CCE3-4A46-A51B-5521F8F57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832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199E18F-7A6A-47C7-9959-F1EE49411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Matemática 6</a:t>
            </a:r>
            <a:endParaRPr sz="150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15FC09E-FE06-4982-8C73-4FC5513A4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0864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F5F5"/>
          </a:solidFill>
          <a:ln xmlns:a="http://schemas.openxmlformats.org/drawingml/2006/main" w="1905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45F466B-4310-4A64-B7D8-0DD3CC6F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8024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006A73"/>
                </a:solidFill>
              </a:rPr>
              <a:t>7.º</a:t>
            </a:r>
            <a:endParaRPr sz="210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7323CC5-6603-4523-A366-EA5840B14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9464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8F3BDB1-E72C-461C-90E8-495B1351B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8024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Preálgebra</a:t>
            </a:r>
            <a:endParaRPr sz="150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AAEA2B1-35CD-4AE7-870C-16FF317E6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8496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AF5F5"/>
          </a:solidFill>
          <a:ln xmlns:a="http://schemas.openxmlformats.org/drawingml/2006/main" w="1905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9C7710D-FB7E-4609-AE29-D95AA6984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656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006A73"/>
                </a:solidFill>
              </a:rPr>
              <a:t>8.º</a:t>
            </a:r>
            <a:endParaRPr sz="2100"/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FDF0CD25-B9F1-4752-A09C-0DB440E45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7096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B8909BEC-6FF0-45D8-8BCF-EAF495AFF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656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Álgebra I</a:t>
            </a:r>
            <a:endParaRPr sz="150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01D4D313-DB7E-486D-ABD5-44DD8DC2E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6128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F5E7"/>
          </a:solidFill>
          <a:ln xmlns:a="http://schemas.openxmlformats.org/drawingml/2006/main" w="1905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6C94F623-31D2-45C6-B357-3F2BA7AA6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3288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C58A1D"/>
                </a:solidFill>
              </a:rPr>
              <a:t>9.º</a:t>
            </a:r>
            <a:endParaRPr sz="2100"/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3D4125F4-DFAD-4259-8081-767F8ED87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4728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98220BE-53C1-488E-8BEA-2A5B12C15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3288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Álgebra II</a:t>
            </a:r>
            <a:endParaRPr sz="150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5405F55B-997C-4E25-8012-49CDD60BC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F5E7"/>
          </a:solidFill>
          <a:ln xmlns:a="http://schemas.openxmlformats.org/drawingml/2006/main" w="1905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25072142-DBA1-4115-94E6-CAB23050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C58A1D"/>
                </a:solidFill>
              </a:rPr>
              <a:t>10.º</a:t>
            </a:r>
            <a:endParaRPr sz="2100"/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9673AF1F-AEB3-478E-853A-C891B8C76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07C6F625-E572-46A9-B8D3-8FC35D29F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Geometría</a:t>
            </a:r>
            <a:endParaRPr sz="1500"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91B59373-8930-4C00-9C11-6271236D5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F5E7"/>
          </a:solidFill>
          <a:ln xmlns:a="http://schemas.openxmlformats.org/drawingml/2006/main" w="1905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FDFCF765-399B-4E02-8AD4-C076E2D70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8552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C58A1D"/>
                </a:solidFill>
              </a:rPr>
              <a:t>11.º</a:t>
            </a:r>
            <a:endParaRPr sz="2100"/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B137D7FC-6B9C-4921-A344-50643DD8F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9992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F31CD2B1-02E1-404E-8CE3-7D5E0C635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8552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Trigonometría</a:t>
            </a:r>
            <a:endParaRPr sz="1500"/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46A52BEE-520A-4975-9A7C-82AFD81D0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9024" y="1600200"/>
            <a:ext cx="1417320" cy="3291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F5E7"/>
          </a:solidFill>
          <a:ln xmlns:a="http://schemas.openxmlformats.org/drawingml/2006/main" w="1905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9F47E96A-354A-4387-A598-B25B3ED0D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6184" y="1901952"/>
            <a:ext cx="1143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100" b="1">
                <a:solidFill>
                  <a:srgbClr val="C58A1D"/>
                </a:solidFill>
              </a:rPr>
              <a:t>12.º</a:t>
            </a:r>
            <a:endParaRPr sz="2100"/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75E0F460-AC81-434F-AFA1-A69145E1A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7624" y="2542032"/>
            <a:ext cx="9601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8E2E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421BF355-EC45-4094-9C28-688C6CAB9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6184" y="2852928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F2438"/>
                </a:solidFill>
              </a:rPr>
              <a:t>Electiva</a:t>
            </a:r>
            <a:endParaRPr sz="1500"/>
          </a:p>
        </p:txBody>
      </p:sp>
      <p:sp>
        <p:nvSpPr>
          <p:cNvPr id="33" name="Text 30">
            <a:extLst xmlns:a="http://schemas.openxmlformats.org/drawingml/2006/main">
              <a:ext uri="{FF2B5EF4-FFF2-40B4-BE49-F238E27FC236}">
                <a16:creationId xmlns:a16="http://schemas.microsoft.com/office/drawing/2014/main" id="{843ACCC1-092D-4034-978D-3BA6EBFC5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85232"/>
            <a:ext cx="102870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>
                <a:solidFill>
                  <a:srgbClr val="60777C"/>
                </a:solidFill>
              </a:rPr>
              <a:t>El curso cambia; la progresión matemática no reinicia cada año.</a:t>
            </a:r>
            <a:endParaRPr sz="1150"/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3E5100DA-9B8F-42A8-91B8-D58872105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6519672"/>
            <a:ext cx="3337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20">
                <a:solidFill>
                  <a:srgbClr val="6F8286"/>
                </a:solidFill>
                <a:latin typeface="Arial"/>
                <a:ea typeface="Arial"/>
                <a:cs typeface="Arial"/>
              </a:rPr>
              <a:t>Secuencia oficial 2026–2027</a:t>
            </a:r>
            <a:endParaRPr sz="720"/>
          </a:p>
        </p:txBody>
      </p:sp>
      <p:sp>
        <p:nvSpPr>
          <p:cNvPr id="3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DFA1EA96-8E4E-478B-901B-E9E967B361F1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3108191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5F652B-0593-4560-83A6-FE2A20762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Del currículo a la evidencia de aprendizaje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BCC8BEC-3B20-48D7-95F1-C2CCB4C64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No hay que memorizar todo: hay que seguir una ruta clara y confirmar qué debe demostrar el estudiante.</a:t>
            </a:r>
            <a:endParaRPr sz="1150"/>
          </a:p>
        </p:txBody>
      </p:sp>
      <p:pic>
        <p:nvPicPr>
          <p:cNvPr id="3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961c868caf4b75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68A0F7DF-F2C4-41D7-AA8D-88E8B018C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828800"/>
            <a:ext cx="1874520" cy="2148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BF5E7"/>
          </a:solidFill>
          <a:ln xmlns:a="http://schemas.openxmlformats.org/drawingml/2006/main" w="2032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1758915A-22F5-418D-99FA-0BC426C2C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8448" y="2057400"/>
            <a:ext cx="54864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C58A1D"/>
                </a:solidFill>
              </a:rPr>
              <a:t>1</a:t>
            </a:r>
            <a:endParaRPr sz="2200"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14889C84-E525-4807-AFD6-4F7C79D1E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816352"/>
            <a:ext cx="15544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1F2438"/>
                </a:solidFill>
              </a:rPr>
              <a:t>Estándar</a:t>
            </a:r>
            <a:endParaRPr sz="145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1962727-A361-406A-B15B-5B51DFD9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246120"/>
            <a:ext cx="155448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80">
                <a:solidFill>
                  <a:srgbClr val="60777C"/>
                </a:solidFill>
              </a:rPr>
              <a:t>Área amplia de contenido</a:t>
            </a:r>
            <a:endParaRPr sz="108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438F047-E864-442F-B352-E8C0C9006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1828800"/>
            <a:ext cx="1874520" cy="2148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032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BD774C0-CCC6-4F50-93D1-B5437B808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4448" y="2057400"/>
            <a:ext cx="54864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006A73"/>
                </a:solidFill>
              </a:rPr>
              <a:t>2</a:t>
            </a:r>
            <a:endParaRPr sz="2200"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54C79043-186C-48A3-B27F-5822B1213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2816352"/>
            <a:ext cx="15544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1F2438"/>
                </a:solidFill>
              </a:rPr>
              <a:t>Indicador</a:t>
            </a:r>
            <a:endParaRPr sz="145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485EB6F-3CC9-4F91-94CA-1F96E9C1B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3246120"/>
            <a:ext cx="155448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80">
                <a:solidFill>
                  <a:srgbClr val="60777C"/>
                </a:solidFill>
              </a:rPr>
              <a:t>Desempeño específico esperado</a:t>
            </a:r>
            <a:endParaRPr sz="108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A5EE8F7-3C31-4138-86AA-D91CA83A1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1828800"/>
            <a:ext cx="1874520" cy="2148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032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A3EB1B9-197B-42D8-9CA2-4D7C01AC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0448" y="2057400"/>
            <a:ext cx="54864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F58220"/>
                </a:solidFill>
              </a:rPr>
              <a:t>3</a:t>
            </a:r>
            <a:endParaRPr sz="2200"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C849DBD7-F4CB-48B6-9E1B-22E5158D6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2816352"/>
            <a:ext cx="15544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1F2438"/>
                </a:solidFill>
              </a:rPr>
              <a:t>Enseñanza</a:t>
            </a:r>
            <a:endParaRPr sz="145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22FA48D1-7ECA-4E82-8EED-B6E4D422B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3246120"/>
            <a:ext cx="155448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80">
                <a:solidFill>
                  <a:srgbClr val="60777C"/>
                </a:solidFill>
              </a:rPr>
              <a:t>Experiencias para desarrollar la destreza</a:t>
            </a:r>
            <a:endParaRPr sz="108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6C8F431F-906B-40B6-9606-E96401A8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1828800"/>
            <a:ext cx="1874520" cy="2148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032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107B3849-04A7-4B16-AE23-A71C9A8A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448" y="2057400"/>
            <a:ext cx="54864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4A1D56"/>
                </a:solidFill>
              </a:rPr>
              <a:t>4</a:t>
            </a:r>
            <a:endParaRPr sz="2200"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CA3DB6D1-14C4-45D1-BC9F-D637A323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2816352"/>
            <a:ext cx="15544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1F2438"/>
                </a:solidFill>
              </a:rPr>
              <a:t>Evidencia</a:t>
            </a:r>
            <a:endParaRPr sz="1450"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E7644689-5013-4730-BE62-D3503078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3246120"/>
            <a:ext cx="155448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80">
                <a:solidFill>
                  <a:srgbClr val="60777C"/>
                </a:solidFill>
              </a:rPr>
              <a:t>Producto, explicación o solución observable</a:t>
            </a:r>
            <a:endParaRPr sz="108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3A1F408D-37D0-48D6-9C99-F84B4CFB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0" y="1828800"/>
            <a:ext cx="1874520" cy="21488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032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ADFAE9A2-FCAD-490A-B295-FF6D94EEE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42448" y="2057400"/>
            <a:ext cx="54864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78A83A"/>
                </a:solidFill>
              </a:rPr>
              <a:t>5</a:t>
            </a:r>
            <a:endParaRPr sz="2200"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47496519-F7B8-4ED8-8EFA-600D671A8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8672" y="2816352"/>
            <a:ext cx="15544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50" b="1">
                <a:solidFill>
                  <a:srgbClr val="1F2438"/>
                </a:solidFill>
              </a:rPr>
              <a:t>Ajuste</a:t>
            </a:r>
            <a:endParaRPr sz="1450"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5F55A8A8-D420-4BB9-B473-29E0273F0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8672" y="3246120"/>
            <a:ext cx="155448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80">
                <a:solidFill>
                  <a:srgbClr val="60777C"/>
                </a:solidFill>
              </a:rPr>
              <a:t>Próximo paso según lo aprendido</a:t>
            </a:r>
            <a:endParaRPr sz="1080"/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12826DEA-C420-47BA-ADEE-C47976FC4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4892040"/>
            <a:ext cx="996696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>
                <a:solidFill>
                  <a:srgbClr val="1D2A2D"/>
                </a:solidFill>
              </a:rPr>
              <a:t>Estándar → indicador → enseñanza → evidencia: esa cadena mantiene la clase alineada.</a:t>
            </a:r>
            <a:endParaRPr sz="1300"/>
          </a:p>
        </p:txBody>
      </p:sp>
      <p:sp>
        <p:nvSpPr>
          <p:cNvPr id="26" name="Text 23">
            <a:hlinkClick xmlns:r="http://schemas.openxmlformats.org/officeDocument/2006/relationships" xmlns:a="http://schemas.openxmlformats.org/drawingml/2006/main" r:id="Ra4508026574041c5"/>
            <a:extLst xmlns:a="http://schemas.openxmlformats.org/drawingml/2006/main">
              <a:ext uri="{FF2B5EF4-FFF2-40B4-BE49-F238E27FC236}">
                <a16:creationId xmlns:a16="http://schemas.microsoft.com/office/drawing/2014/main" id="{92530B85-8D2E-40A1-BD0C-B39CB298D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6519672"/>
            <a:ext cx="3337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20" u="sng">
                <a:solidFill>
                  <a:srgbClr val="6F8286"/>
                </a:solidFill>
                <a:latin typeface="Arial"/>
                <a:ea typeface="Arial"/>
                <a:cs typeface="Arial"/>
                <a:hlinkClick xmlns:r="http://schemas.openxmlformats.org/officeDocument/2006/relationships" r:id="R1ee4322245ac4579"/>
              </a:rPr>
              <a:t>Para apoyar, pregunta primero: ¿cuál es el indicador de hoy?</a:t>
            </a:r>
            <a:endParaRPr sz="720"/>
          </a:p>
        </p:txBody>
      </p:sp>
      <p:sp>
        <p:nvSpPr>
          <p:cNvPr id="27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F88ADE85-911A-46C9-8D0E-4D764FA9C38A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9940228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470851A-1E90-4862-8E87-E5D57CFC0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Estándares y Competencias Esenciales trabajan juntos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388DDA63-7F8B-44A8-9930-7083AB361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No son documentos intercambiables: responden a preguntas distintas.</a:t>
            </a:r>
            <a:endParaRPr sz="1150"/>
          </a:p>
        </p:txBody>
      </p:sp>
      <p:pic>
        <p:nvPicPr>
          <p:cNvPr id="2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09927f98dd4c69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13B4C593-26B7-48AD-8083-80764074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417320"/>
            <a:ext cx="5074920" cy="402336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EAF5F5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2E314B54-12A3-48A9-A4B5-B9D19B1F1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417320"/>
            <a:ext cx="82296" cy="4023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43148742-994C-488B-9A08-9F3AE7497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1618488"/>
            <a:ext cx="466344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Estándares e indicadores</a:t>
            </a:r>
            <a:endParaRPr sz="15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1CEC02E-9C6B-4AB4-A04C-9DA0B602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2075688"/>
            <a:ext cx="4654296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Definen todo lo que corresponde aprender y el nivel de desempeño esperado en el grado o curso.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t/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Orientan contenido, profundidad y evidencia.</a:t>
            </a:r>
            <a:endParaRPr sz="115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44C32FF-047B-4BF4-9394-3BF54665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17320"/>
            <a:ext cx="5074920" cy="4023360"/>
          </a:xfrm>
          <a:prstGeom xmlns:a="http://schemas.openxmlformats.org/drawingml/2006/main" prst="roundRect">
            <a:avLst>
              <a:gd name="adj" fmla="val 1818"/>
            </a:avLst>
          </a:prstGeom>
          <a:solidFill xmlns:a="http://schemas.openxmlformats.org/drawingml/2006/main">
            <a:srgbClr val="FBF5E7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2D46B0FE-E357-4C41-8C0B-C6DE57CD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17320"/>
            <a:ext cx="82296" cy="4023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6A2975CC-C871-4515-A130-7F4087936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1618488"/>
            <a:ext cx="466344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Competencias Esenciales</a:t>
            </a:r>
            <a:endParaRPr sz="150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73E57C2-A9E1-443E-8D47-099DD4CFB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2075688"/>
            <a:ext cx="4654296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Identifican aprendizajes prioritarios dentro de la progresión.</a:t>
            </a:r>
            <a:endParaRPr sz="1150"/>
          </a:p>
          <a:p xmlns:a="http://schemas.openxmlformats.org/drawingml/2006/main">
            <a:pPr marL="0" indent="0">
              <a:buNone/>
            </a:pPr>
            <a:r>
              <a:t/>
            </a:r>
            <a:endParaRPr sz="1150"/>
          </a:p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Ayudan a enfocar y dar continuidad.</a:t>
            </a:r>
            <a:endParaRPr sz="115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504D08DA-4308-4972-9861-14DA6C4AD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50992"/>
            <a:ext cx="102412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80" b="1">
                <a:solidFill>
                  <a:srgbClr val="B84A4A"/>
                </a:solidFill>
              </a:rPr>
              <a:t>Idea clave: las Competencias Esenciales no sustituyen el estándar ni el indicador.</a:t>
            </a:r>
            <a:endParaRPr sz="1280"/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E682A74F-E0C1-44A4-9BD8-BC0795732919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0754852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5BEE81C-DA3D-421E-8E74-69D094DD0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¿Dónde veo qué enseñar esta semana?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DBA1CDF-C2B7-4B4A-B184-B6AD1B232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Empieza con documentos oficiales y sigue la cadena; no con un worksheet aislado.</a:t>
            </a:r>
            <a:endParaRPr sz="1150"/>
          </a:p>
        </p:txBody>
      </p:sp>
      <p:pic>
        <p:nvPicPr>
          <p:cNvPr id="34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613074400148f7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BDCC6E5A-E41B-4457-9FD1-EB2789985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828800"/>
            <a:ext cx="1920240" cy="21945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8B0CFE81-DDDA-44FE-8785-322A52D15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828800"/>
            <a:ext cx="1920240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3449C24-9748-45E7-8E21-68BF9B75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" y="2331720"/>
            <a:ext cx="1600200" cy="6126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 b="1">
                <a:solidFill>
                  <a:srgbClr val="1F2438"/>
                </a:solidFill>
              </a:rPr>
              <a:t>Estándares / Competencias</a:t>
            </a:r>
            <a:endParaRPr sz="135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D267A8C-DDF9-4FA2-BF7E-F8F784D2B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512" y="3154680"/>
            <a:ext cx="16002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60777C"/>
                </a:solidFill>
              </a:rPr>
              <a:t>Define el aprendizaje</a:t>
            </a:r>
            <a:endParaRPr sz="1100"/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24C73B7-DB34-445A-871F-8841A4354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736" y="2587752"/>
            <a:ext cx="3200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A0B3B6"/>
                </a:solidFill>
              </a:rPr>
              <a:t>→</a:t>
            </a:r>
            <a:endParaRPr sz="2400"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9D8322BF-30F4-4364-84AB-1AEE9D85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6352" y="1828800"/>
            <a:ext cx="1920240" cy="21945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26E927A-747F-49DC-982F-6574B0E5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6352" y="1828800"/>
            <a:ext cx="1920240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F9B317D-83EA-4AE7-BDD9-82C0E5B5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0944" y="2331720"/>
            <a:ext cx="1600200" cy="6126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 b="1">
                <a:solidFill>
                  <a:srgbClr val="1F2438"/>
                </a:solidFill>
              </a:rPr>
              <a:t>Mapa curricular</a:t>
            </a:r>
            <a:endParaRPr sz="1350"/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48D3FA27-72DD-40F8-BE82-D401C6C5D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0944" y="3154680"/>
            <a:ext cx="16002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60777C"/>
                </a:solidFill>
              </a:rPr>
              <a:t>Organiza unidades y conexiones</a:t>
            </a:r>
            <a:endParaRPr sz="1100"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95940EA-39F7-46CE-A999-AA2BBCCF7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3168" y="2587752"/>
            <a:ext cx="3200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A0B3B6"/>
                </a:solidFill>
              </a:rPr>
              <a:t>→</a:t>
            </a:r>
            <a:endParaRPr sz="2400"/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92096EF0-9848-4583-AAD7-C44D20812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9784" y="1828800"/>
            <a:ext cx="1920240" cy="21945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Shape 13">
            <a:extLst xmlns:a="http://schemas.openxmlformats.org/drawingml/2006/main">
              <a:ext uri="{FF2B5EF4-FFF2-40B4-BE49-F238E27FC236}">
                <a16:creationId xmlns:a16="http://schemas.microsoft.com/office/drawing/2014/main" id="{88D90DEF-F3E9-4BDF-9DFD-9557CD24F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9784" y="1828800"/>
            <a:ext cx="1920240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20"/>
          </a:solidFill>
          <a:ln xmlns:a="http://schemas.openxmlformats.org/drawingml/2006/main" w="1270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5A930930-524B-47C1-8ED1-D3016B82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2331720"/>
            <a:ext cx="1600200" cy="6126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 b="1">
                <a:solidFill>
                  <a:srgbClr val="1F2438"/>
                </a:solidFill>
              </a:rPr>
              <a:t>Calendario de secuencia</a:t>
            </a:r>
            <a:endParaRPr sz="1350"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7F83757D-29D8-4875-93D2-D3CC49D06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3154680"/>
            <a:ext cx="16002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60777C"/>
                </a:solidFill>
              </a:rPr>
              <a:t>Ubica el contenido en el tiempo</a:t>
            </a:r>
            <a:endParaRPr sz="1100"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3F3A1BA3-28B0-4243-A114-DCC7B2E3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87752"/>
            <a:ext cx="3200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A0B3B6"/>
                </a:solidFill>
              </a:rPr>
              <a:t>→</a:t>
            </a:r>
            <a:endParaRPr sz="2400"/>
          </a:p>
        </p:txBody>
      </p:sp>
      <p:sp>
        <p:nvSpPr>
          <p:cNvPr id="20" name="Shape 17">
            <a:extLst xmlns:a="http://schemas.openxmlformats.org/drawingml/2006/main">
              <a:ext uri="{FF2B5EF4-FFF2-40B4-BE49-F238E27FC236}">
                <a16:creationId xmlns:a16="http://schemas.microsoft.com/office/drawing/2014/main" id="{85A013BE-C86A-4E9D-96A7-0DDC9B598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1828800"/>
            <a:ext cx="1920240" cy="21945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51E1999E-5809-429D-9F12-FA7B1D23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1828800"/>
            <a:ext cx="1920240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E84DFFE2-815C-449A-837F-7BAEE11EE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7808" y="2331720"/>
            <a:ext cx="1600200" cy="6126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 b="1">
                <a:solidFill>
                  <a:srgbClr val="1F2438"/>
                </a:solidFill>
              </a:rPr>
              <a:t>Plan semanal / PeL</a:t>
            </a:r>
            <a:endParaRPr sz="1350"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909C109F-E1A9-4EC7-B251-58E95A88F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7808" y="3154680"/>
            <a:ext cx="16002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60777C"/>
                </a:solidFill>
              </a:rPr>
              <a:t>Convierte la meta en experiencias</a:t>
            </a:r>
            <a:endParaRPr sz="1100"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9735C1A2-9D26-4F61-9A74-EB5FFEADC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0032" y="2587752"/>
            <a:ext cx="3200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A0B3B6"/>
                </a:solidFill>
              </a:rPr>
              <a:t>→</a:t>
            </a:r>
            <a:endParaRPr sz="2400"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43CCCAA0-5E4D-46E6-9E8D-9B2A736A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6648" y="1828800"/>
            <a:ext cx="1920240" cy="21945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85F46D3D-E674-40A6-B564-A00ABCF96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6648" y="1828800"/>
            <a:ext cx="1920240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8A83A"/>
          </a:solidFill>
          <a:ln xmlns:a="http://schemas.openxmlformats.org/drawingml/2006/main" w="1270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5A0BFBB1-F2E1-4BE6-A718-D8D697F18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1240" y="2331720"/>
            <a:ext cx="1600200" cy="6126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 b="1">
                <a:solidFill>
                  <a:srgbClr val="1F2438"/>
                </a:solidFill>
              </a:rPr>
              <a:t>Avaluo / datos</a:t>
            </a:r>
            <a:endParaRPr sz="135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9B755902-6498-46E2-9A1F-E49164582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1240" y="3154680"/>
            <a:ext cx="16002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60777C"/>
                </a:solidFill>
              </a:rPr>
              <a:t>Confirma dominio y orienta ajustes</a:t>
            </a:r>
            <a:endParaRPr sz="1100"/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21292A1E-22F2-43A7-B452-B33F8AAB4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1005840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>
                <a:solidFill>
                  <a:srgbClr val="1D2A2D"/>
                </a:solidFill>
              </a:rPr>
              <a:t>Grado → curso → unidad → indicador → calendario: esa es la ruta para entender la clase de hoy.</a:t>
            </a:r>
            <a:endParaRPr sz="1300"/>
          </a:p>
        </p:txBody>
      </p:sp>
      <p:sp>
        <p:nvSpPr>
          <p:cNvPr id="30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599DF4A1-D8A4-4A41-94BB-04E757E5BE06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25602846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17D6A9-B509-4FA8-861C-93BC6D0F3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384048"/>
            <a:ext cx="10424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F2438"/>
                </a:solidFill>
                <a:latin typeface="Arial"/>
                <a:ea typeface="Arial"/>
                <a:cs typeface="Arial"/>
              </a:rPr>
              <a:t>Una clase de Matemáticas hace visible el pensamiento</a:t>
            </a:r>
            <a:endParaRPr sz="26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199080A-6EB3-4573-873B-6715B2DC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" y="896112"/>
            <a:ext cx="10561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60777C"/>
                </a:solidFill>
                <a:latin typeface="Arial"/>
                <a:ea typeface="Arial"/>
                <a:cs typeface="Arial"/>
              </a:rPr>
              <a:t>El procedimiento importa, pero también cómo el estudiante representa, explica, justifica y aplica.</a:t>
            </a:r>
            <a:endParaRPr sz="11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6d826de38441a3">
            <a:alphaModFix amt="98000"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064240" y="310896"/>
            <a:ext cx="566928" cy="566928"/>
          </a:xfrm>
          <a:prstGeom xmlns:a="http://schemas.openxmlformats.org/drawingml/2006/main" prst="rect">
            <a:avLst/>
          </a:prstGeom>
        </p:spPr>
      </p:pic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D0F7942B-810A-4B8E-AEAD-C81834803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353312"/>
            <a:ext cx="3493008" cy="1719072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B3718A18-8C22-4104-956C-194085434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353312"/>
            <a:ext cx="82296" cy="17190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6A73"/>
          </a:solidFill>
          <a:ln xmlns:a="http://schemas.openxmlformats.org/drawingml/2006/main" w="12700">
            <a:solidFill>
              <a:srgbClr val="006A7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878B50A7-1E7E-43FD-9209-6505F8A1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554480"/>
            <a:ext cx="308152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Resolución de problemas</a:t>
            </a:r>
            <a:endParaRPr sz="1500"/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831607F-4699-4B66-86CF-623015D0E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011680"/>
            <a:ext cx="3072384" cy="8961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situaciones que exigen decidir una estrategia</a:t>
            </a:r>
            <a:endParaRPr sz="1150"/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99736F5-0DEE-47F3-9E4A-98188BC8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1353312"/>
            <a:ext cx="3493008" cy="1719072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658A62D1-A8CD-40C5-9796-C9953095B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1353312"/>
            <a:ext cx="82296" cy="17190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8A1D"/>
          </a:solidFill>
          <a:ln xmlns:a="http://schemas.openxmlformats.org/drawingml/2006/main" w="12700">
            <a:solidFill>
              <a:srgbClr val="C58A1D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7E7B4E89-2596-4890-B9C5-9BFE39B39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1554480"/>
            <a:ext cx="308152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Enseñanza explícita</a:t>
            </a:r>
            <a:endParaRPr sz="1500"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BEDD3D1-6252-46B9-8CCC-3D6855F17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2011680"/>
            <a:ext cx="3072384" cy="8961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modelado cuando es necesario + práctica con propósito</a:t>
            </a:r>
            <a:endParaRPr sz="11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EB112CC-9596-4A3E-A770-767C53E6F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752" y="1353312"/>
            <a:ext cx="3493008" cy="1719072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3A7116E6-7C47-4090-9F76-55F329FD7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752" y="1353312"/>
            <a:ext cx="82296" cy="17190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20"/>
          </a:solidFill>
          <a:ln xmlns:a="http://schemas.openxmlformats.org/drawingml/2006/main" w="12700">
            <a:solidFill>
              <a:srgbClr val="F5822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C806D5D4-AB73-4520-A935-5533653A1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3064" y="1554480"/>
            <a:ext cx="308152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Representaciones múltiples</a:t>
            </a:r>
            <a:endParaRPr sz="1500"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D7B5185E-2605-4ED2-B342-E11947107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3064" y="2011680"/>
            <a:ext cx="3072384" cy="8961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objetos, dibujos, símbolos, tablas, gráficas y lenguaje</a:t>
            </a:r>
            <a:endParaRPr sz="1150"/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79553DD6-DA15-4A57-851E-FB1B94074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502152"/>
            <a:ext cx="3493008" cy="1719072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282615FA-6FF5-4921-A479-E2C4F433E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3502152"/>
            <a:ext cx="82296" cy="17190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1D56"/>
          </a:solidFill>
          <a:ln xmlns:a="http://schemas.openxmlformats.org/drawingml/2006/main" w="12700">
            <a:solidFill>
              <a:srgbClr val="4A1D5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4F58AE3C-31C4-4884-BEFF-B58760CCA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703320"/>
            <a:ext cx="308152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Conexión con saberes previos</a:t>
            </a:r>
            <a:endParaRPr sz="1500"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1215CED9-C918-407D-A742-7B513F22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60520"/>
            <a:ext cx="3072384" cy="8961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activa conocimientos y confronta errores comunes</a:t>
            </a:r>
            <a:endParaRPr sz="1150"/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FE18F7D1-54FD-43F8-8DD7-926F573FE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3502152"/>
            <a:ext cx="3493008" cy="1719072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D5C1387D-5148-4EC7-9F5B-5ADA25C92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3502152"/>
            <a:ext cx="82296" cy="17190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8A83A"/>
          </a:solidFill>
          <a:ln xmlns:a="http://schemas.openxmlformats.org/drawingml/2006/main" w="12700">
            <a:solidFill>
              <a:srgbClr val="78A8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F80B79D9-184E-41F2-BF3A-97E447344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3703320"/>
            <a:ext cx="308152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Discusión matemática</a:t>
            </a:r>
            <a:endParaRPr sz="1500"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606945DC-D0CE-4670-8DCF-3D77B746B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0872" y="4160520"/>
            <a:ext cx="3072384" cy="8961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explicar, justificar, comparar y revisar estrategias</a:t>
            </a:r>
            <a:endParaRPr sz="1150"/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0156534E-20F9-4102-BD60-5D0A2C19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752" y="3502152"/>
            <a:ext cx="3493008" cy="1719072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8E2E4"/>
            </a:solidFill>
            <a:prstDash val="solid"/>
          </a:ln>
          <a:effectLst xmlns:a="http://schemas.openxmlformats.org/drawingml/2006/main">
            <a:outerShdw blurRad="12700" dist="50800" dir="2700000" algn="bl" rotWithShape="0">
              <a:srgbClr val="B9C4C6">
                <a:alpha val="13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85CBC92C-133C-40FA-BD7F-579C81A8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2752" y="3502152"/>
            <a:ext cx="82296" cy="17190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A5B6"/>
          </a:solidFill>
          <a:ln xmlns:a="http://schemas.openxmlformats.org/drawingml/2006/main" w="12700">
            <a:solidFill>
              <a:srgbClr val="2BA5B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1DB0578C-89FA-4989-891F-0AC672E92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3064" y="3703320"/>
            <a:ext cx="308152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F2438"/>
                </a:solidFill>
              </a:rPr>
              <a:t>Diferenciación y tecnología</a:t>
            </a:r>
            <a:endParaRPr sz="1500"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1D9BD2BC-21C7-4D20-BE56-A8264413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3064" y="4160520"/>
            <a:ext cx="3072384" cy="8961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381" tIns="381" rIns="381" bIns="381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1D2A2D"/>
                </a:solidFill>
              </a:rPr>
              <a:t>ajustan el acceso sin cambiar la meta matemática</a:t>
            </a:r>
            <a:endParaRPr sz="1150"/>
          </a:p>
        </p:txBody>
      </p:sp>
      <p:sp>
        <p:nvSpPr>
          <p:cNvPr id="29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ED13A7FF-A221-4BA3-BA81-B30C7E5EB896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219688" y="6510528"/>
            <a:ext cx="411480" cy="1828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50">
                <a:solidFill>
                  <a:srgbClr val="60777C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691418958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2026-08-25T14:20:04.9270000Z</dcterms:created>
  <dcterms:modified xsi:type="dcterms:W3CDTF">2026-08-25T14:20:04.9270000Z</dcterms:modified>
</coreProperties>
</file>