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567"/>
  </p:normalViewPr>
  <p:slideViewPr>
    <p:cSldViewPr snapToGrid="0" snapToObjects="1">
      <p:cViewPr varScale="1">
        <p:scale>
          <a:sx n="145" d="100"/>
          <a:sy n="145" d="100"/>
        </p:scale>
        <p:origin x="70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1.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10.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11.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12.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2.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3.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4.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6.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7.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8.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
[Sources]
- Presentación </a:t>
            </a:r>
            <a:r>
              <a:rPr dirty="0" err="1"/>
              <a:t>fuente</a:t>
            </a:r>
            <a:r>
              <a:rPr dirty="0"/>
              <a:t> “</a:t>
            </a:r>
            <a:r>
              <a:rPr dirty="0" err="1"/>
              <a:t>Manejo</a:t>
            </a:r>
            <a:r>
              <a:rPr dirty="0"/>
              <a:t> </a:t>
            </a:r>
            <a:r>
              <a:rPr dirty="0" err="1"/>
              <a:t>Efectivo</a:t>
            </a:r>
            <a:r>
              <a:rPr dirty="0"/>
              <a:t> de la Clase </a:t>
            </a:r>
            <a:r>
              <a:rPr dirty="0" err="1"/>
              <a:t>NEW.pptx</a:t>
            </a:r>
            <a:r>
              <a:rPr dirty="0"/>
              <a:t>”, </a:t>
            </a:r>
            <a:r>
              <a:rPr dirty="0" err="1"/>
              <a:t>diapositiva</a:t>
            </a:r>
            <a:r>
              <a:rPr dirty="0"/>
              <a:t> 9.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5C75747-E5E9-4CB9-A237-364A8C33716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5285AFA-B3C9-43B0-9BEB-7DA8C88618E2}"/>
              </a:ext>
            </a:extLst>
          </p:cNvPr>
          <p:cNvSpPr>
            <a:spLocks noGrp="1"/>
          </p:cNvSpPr>
          <p:nvPr/>
        </p:nvSpPr>
        <p:spPr>
          <a:xfrm>
            <a:off x="0" y="4594860"/>
            <a:ext cx="9144000" cy="54864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3DB3B27-DCD7-4DE7-BCC8-3967F1EC32F7}"/>
              </a:ext>
            </a:extLst>
          </p:cNvPr>
          <p:cNvSpPr>
            <a:spLocks noGrp="1"/>
          </p:cNvSpPr>
          <p:nvPr/>
        </p:nvSpPr>
        <p:spPr>
          <a:xfrm>
            <a:off x="0" y="530352"/>
            <a:ext cx="228600" cy="4059936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A838A7E-0D7D-4D3E-B1CA-DC3460FA872D}"/>
              </a:ext>
            </a:extLst>
          </p:cNvPr>
          <p:cNvSpPr>
            <a:spLocks noGrp="1"/>
          </p:cNvSpPr>
          <p:nvPr/>
        </p:nvSpPr>
        <p:spPr>
          <a:xfrm>
            <a:off x="8915400" y="530352"/>
            <a:ext cx="228600" cy="4059936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8AEDFC4-1B4A-4D74-B4F4-5E1AA797B2BE}"/>
              </a:ext>
            </a:extLst>
          </p:cNvPr>
          <p:cNvSpPr>
            <a:spLocks noGrp="1"/>
          </p:cNvSpPr>
          <p:nvPr/>
        </p:nvSpPr>
        <p:spPr>
          <a:xfrm>
            <a:off x="365760" y="960120"/>
            <a:ext cx="8412480" cy="6858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3400" b="1" spc="300">
                <a:solidFill>
                  <a:srgbClr val="F5A623"/>
                </a:solidFill>
              </a:rPr>
              <a:t>MANEJO EFECTIVO EN</a:t>
            </a:r>
            <a:endParaRPr sz="340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4AD5E3D-1C77-462A-9C27-2B528479CBB9}"/>
              </a:ext>
            </a:extLst>
          </p:cNvPr>
          <p:cNvSpPr>
            <a:spLocks noGrp="1"/>
          </p:cNvSpPr>
          <p:nvPr/>
        </p:nvSpPr>
        <p:spPr>
          <a:xfrm>
            <a:off x="365760" y="1572768"/>
            <a:ext cx="8412480" cy="6858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3400" b="1" spc="300">
                <a:solidFill>
                  <a:srgbClr val="FFFFFF"/>
                </a:solidFill>
              </a:rPr>
              <a:t>TEAM TEACHING</a:t>
            </a:r>
            <a:endParaRPr sz="34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0367A2DF-805E-43EF-9361-DF462CD2410C}"/>
              </a:ext>
            </a:extLst>
          </p:cNvPr>
          <p:cNvSpPr>
            <a:spLocks noGrp="1"/>
          </p:cNvSpPr>
          <p:nvPr/>
        </p:nvSpPr>
        <p:spPr>
          <a:xfrm>
            <a:off x="2286000" y="2359152"/>
            <a:ext cx="4572000" cy="36576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93E2181-E938-4C3B-919F-18381DEC9948}"/>
              </a:ext>
            </a:extLst>
          </p:cNvPr>
          <p:cNvSpPr>
            <a:spLocks noGrp="1"/>
          </p:cNvSpPr>
          <p:nvPr/>
        </p:nvSpPr>
        <p:spPr>
          <a:xfrm>
            <a:off x="548640" y="2487168"/>
            <a:ext cx="8046720" cy="5943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400" i="1">
                <a:solidFill>
                  <a:srgbClr val="CADCFC"/>
                </a:solidFill>
              </a:rPr>
              <a:t>Dos maestros · una clase · expectativas compartidas</a:t>
            </a:r>
          </a:p>
          <a:p>
            <a:pPr marL="0" indent="0" algn="ctr">
              <a:buNone/>
            </a:pPr>
            <a:r>
              <a:rPr sz="1400" i="1">
                <a:solidFill>
                  <a:srgbClr val="CADCFC"/>
                </a:solidFill>
              </a:rPr>
              <a:t>Prof. Jesús J. Bonilla López – Facilitador Docente de Matemáticas · ORE Caguas</a:t>
            </a:r>
            <a:endParaRPr sz="14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30233EFE-4F68-4EB9-8233-67E5ABC1BB2E}"/>
              </a:ext>
            </a:extLst>
          </p:cNvPr>
          <p:cNvSpPr>
            <a:spLocks noGrp="1"/>
          </p:cNvSpPr>
          <p:nvPr/>
        </p:nvSpPr>
        <p:spPr>
          <a:xfrm>
            <a:off x="914400" y="3154680"/>
            <a:ext cx="7315200" cy="914400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C81A0A6A-AB85-410D-92F7-0CA911EC85BA}"/>
              </a:ext>
            </a:extLst>
          </p:cNvPr>
          <p:cNvSpPr>
            <a:spLocks noGrp="1"/>
          </p:cNvSpPr>
          <p:nvPr/>
        </p:nvSpPr>
        <p:spPr>
          <a:xfrm>
            <a:off x="914400" y="3154680"/>
            <a:ext cx="109728" cy="914400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6955F8D-892F-4E6A-B4A7-0DA7F0CB2CA0}"/>
              </a:ext>
            </a:extLst>
          </p:cNvPr>
          <p:cNvSpPr>
            <a:spLocks noGrp="1"/>
          </p:cNvSpPr>
          <p:nvPr/>
        </p:nvSpPr>
        <p:spPr>
          <a:xfrm>
            <a:off x="1024128" y="3218688"/>
            <a:ext cx="7315200" cy="78638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200" i="1">
                <a:solidFill>
                  <a:srgbClr val="FFFFFF"/>
                </a:solidFill>
              </a:rPr>
              <a:t>“No tienen que hacer lo mismo; sus acciones diferentes deben comunicar las mismas expectativas.”</a:t>
            </a:r>
            <a:endParaRPr sz="12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72DED18-4769-4D89-8B2F-06A7CA89DBA6}"/>
              </a:ext>
            </a:extLst>
          </p:cNvPr>
          <p:cNvSpPr>
            <a:spLocks noGrp="1"/>
          </p:cNvSpPr>
          <p:nvPr/>
        </p:nvSpPr>
        <p:spPr>
          <a:xfrm>
            <a:off x="365760" y="4709160"/>
            <a:ext cx="8412480" cy="32004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900">
                <a:solidFill>
                  <a:srgbClr val="9DB8D2"/>
                </a:solidFill>
              </a:rPr>
              <a:t>Adaptación para contextos de enseñanza colaborativa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1745728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12828D8-3DA1-44D6-9C58-32DE5DE2B44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8532B3D-3D2B-425B-9B40-B0C1899839C2}"/>
              </a:ext>
            </a:extLst>
          </p:cNvPr>
          <p:cNvSpPr>
            <a:spLocks noGrp="1"/>
          </p:cNvSpPr>
          <p:nvPr/>
        </p:nvSpPr>
        <p:spPr>
          <a:xfrm>
            <a:off x="228600" y="54864"/>
            <a:ext cx="868680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TRANSICIONES Y FUNCIONES — Cada minuto cuenta</a:t>
            </a:r>
            <a:endParaRPr sz="20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384186C-F1CD-45D6-99F8-4CF83E82E3DF}"/>
              </a:ext>
            </a:extLst>
          </p:cNvPr>
          <p:cNvSpPr>
            <a:spLocks noGrp="1"/>
          </p:cNvSpPr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100">
                <a:solidFill>
                  <a:srgbClr val="9DB8D2"/>
                </a:solidFill>
              </a:rPr>
              <a:t>⟵  Una clase, responsabilidades visibles  ⟶</a:t>
            </a:r>
            <a:endParaRPr sz="110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A652258-05FC-407B-8231-0A94CAA80287}"/>
              </a:ext>
            </a:extLst>
          </p:cNvPr>
          <p:cNvSpPr>
            <a:spLocks noGrp="1"/>
          </p:cNvSpPr>
          <p:nvPr/>
        </p:nvSpPr>
        <p:spPr>
          <a:xfrm>
            <a:off x="228600" y="1005840"/>
            <a:ext cx="1243584" cy="65836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0D9000A-2F23-436E-AEC8-FDF2B79C41EC}"/>
              </a:ext>
            </a:extLst>
          </p:cNvPr>
          <p:cNvSpPr>
            <a:spLocks noGrp="1"/>
          </p:cNvSpPr>
          <p:nvPr/>
        </p:nvSpPr>
        <p:spPr>
          <a:xfrm>
            <a:off x="228600" y="1005840"/>
            <a:ext cx="1243584" cy="65836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ENTRADA</a:t>
            </a:r>
            <a:endParaRPr sz="850"/>
          </a:p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A recibe · B activa</a:t>
            </a:r>
            <a:endParaRPr sz="85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A7D80C88-6236-4D2F-9E32-C7D894842996}"/>
              </a:ext>
            </a:extLst>
          </p:cNvPr>
          <p:cNvSpPr>
            <a:spLocks noGrp="1"/>
          </p:cNvSpPr>
          <p:nvPr/>
        </p:nvSpPr>
        <p:spPr>
          <a:xfrm>
            <a:off x="1508760" y="1005840"/>
            <a:ext cx="969264" cy="658368"/>
          </a:xfrm>
          <a:prstGeom prst="rect">
            <a:avLst/>
          </a:prstGeom>
          <a:solidFill>
            <a:srgbClr val="5C6E85"/>
          </a:solidFill>
        </p:spPr>
        <p:txBody>
          <a:bodyPr/>
          <a:lstStyle/>
          <a:p>
            <a:endParaRPr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F54CB43-0D0F-4FFE-8456-F9D1506D7CDC}"/>
              </a:ext>
            </a:extLst>
          </p:cNvPr>
          <p:cNvSpPr>
            <a:spLocks noGrp="1"/>
          </p:cNvSpPr>
          <p:nvPr/>
        </p:nvSpPr>
        <p:spPr>
          <a:xfrm>
            <a:off x="1508760" y="1005840"/>
            <a:ext cx="969264" cy="65836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DO NOW</a:t>
            </a:r>
            <a:endParaRPr sz="850"/>
          </a:p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A monitorea · B sondea</a:t>
            </a:r>
            <a:endParaRPr sz="85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9BC995EC-77C0-4EE9-BEF1-17F499C37E82}"/>
              </a:ext>
            </a:extLst>
          </p:cNvPr>
          <p:cNvSpPr>
            <a:spLocks noGrp="1"/>
          </p:cNvSpPr>
          <p:nvPr/>
        </p:nvSpPr>
        <p:spPr>
          <a:xfrm>
            <a:off x="2514600" y="1005840"/>
            <a:ext cx="1975104" cy="658368"/>
          </a:xfrm>
          <a:prstGeom prst="rect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77C1D6A5-3840-497D-A185-33431219E24B}"/>
              </a:ext>
            </a:extLst>
          </p:cNvPr>
          <p:cNvSpPr>
            <a:spLocks noGrp="1"/>
          </p:cNvSpPr>
          <p:nvPr/>
        </p:nvSpPr>
        <p:spPr>
          <a:xfrm>
            <a:off x="2514600" y="1005840"/>
            <a:ext cx="1975104" cy="65836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ENSEÑANZA</a:t>
            </a:r>
            <a:endParaRPr sz="850"/>
          </a:p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A explica · B observa</a:t>
            </a:r>
            <a:endParaRPr sz="85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91489CA-D307-4FA7-B870-1009925AC8B6}"/>
              </a:ext>
            </a:extLst>
          </p:cNvPr>
          <p:cNvSpPr>
            <a:spLocks noGrp="1"/>
          </p:cNvSpPr>
          <p:nvPr/>
        </p:nvSpPr>
        <p:spPr>
          <a:xfrm>
            <a:off x="4526280" y="1005840"/>
            <a:ext cx="1609344" cy="658368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1FDCEBF-98D8-4297-BA33-AA3E7324DACC}"/>
              </a:ext>
            </a:extLst>
          </p:cNvPr>
          <p:cNvSpPr>
            <a:spLocks noGrp="1"/>
          </p:cNvSpPr>
          <p:nvPr/>
        </p:nvSpPr>
        <p:spPr>
          <a:xfrm>
            <a:off x="4526280" y="1005840"/>
            <a:ext cx="1609344" cy="65836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PRÁCTICA</a:t>
            </a:r>
            <a:endParaRPr sz="850"/>
          </a:p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A modela · B apoya</a:t>
            </a:r>
            <a:endParaRPr sz="85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17F74A09-E695-4518-801A-8E9D410B1521}"/>
              </a:ext>
            </a:extLst>
          </p:cNvPr>
          <p:cNvSpPr>
            <a:spLocks noGrp="1"/>
          </p:cNvSpPr>
          <p:nvPr/>
        </p:nvSpPr>
        <p:spPr>
          <a:xfrm>
            <a:off x="6172200" y="1005840"/>
            <a:ext cx="1883664" cy="658368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E3B4ACC-8EF1-4001-B50D-5AB05CF98C7C}"/>
              </a:ext>
            </a:extLst>
          </p:cNvPr>
          <p:cNvSpPr>
            <a:spLocks noGrp="1"/>
          </p:cNvSpPr>
          <p:nvPr/>
        </p:nvSpPr>
        <p:spPr>
          <a:xfrm>
            <a:off x="6172200" y="1005840"/>
            <a:ext cx="1883664" cy="65836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APLICACIÓN</a:t>
            </a:r>
            <a:endParaRPr sz="850"/>
          </a:p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Ambos circulan</a:t>
            </a:r>
            <a:endParaRPr sz="85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F60746A-08A8-44EF-ACDC-8FF50BF18622}"/>
              </a:ext>
            </a:extLst>
          </p:cNvPr>
          <p:cNvSpPr>
            <a:spLocks noGrp="1"/>
          </p:cNvSpPr>
          <p:nvPr/>
        </p:nvSpPr>
        <p:spPr>
          <a:xfrm>
            <a:off x="8092440" y="1005840"/>
            <a:ext cx="877824" cy="65836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B6AFC01E-D8AE-49E9-9B79-C28EF2B62DC2}"/>
              </a:ext>
            </a:extLst>
          </p:cNvPr>
          <p:cNvSpPr>
            <a:spLocks noGrp="1"/>
          </p:cNvSpPr>
          <p:nvPr/>
        </p:nvSpPr>
        <p:spPr>
          <a:xfrm>
            <a:off x="8092440" y="1005840"/>
            <a:ext cx="877824" cy="65836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CIERRE</a:t>
            </a:r>
            <a:endParaRPr sz="850"/>
          </a:p>
          <a:p>
            <a:pPr marL="0" indent="0" algn="ctr">
              <a:buNone/>
            </a:pPr>
            <a:r>
              <a:rPr sz="850" b="1">
                <a:solidFill>
                  <a:srgbClr val="FFFFFF"/>
                </a:solidFill>
              </a:rPr>
              <a:t>A sintetiza · B recoge</a:t>
            </a:r>
            <a:endParaRPr sz="85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FB68D59-4D67-4DFF-A51B-8D19D0073375}"/>
              </a:ext>
            </a:extLst>
          </p:cNvPr>
          <p:cNvSpPr>
            <a:spLocks noGrp="1"/>
          </p:cNvSpPr>
          <p:nvPr/>
        </p:nvSpPr>
        <p:spPr>
          <a:xfrm>
            <a:off x="457200" y="1719072"/>
            <a:ext cx="8229600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050" i="1">
                <a:solidFill>
                  <a:srgbClr val="F5A623"/>
                </a:solidFill>
              </a:rPr>
              <a:t>⚡ Antes de cada segmento, ambos saben quién lidera, quién monitorea y qué evidencia buscarán.</a:t>
            </a:r>
            <a:endParaRPr sz="105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F8ABB88-4214-45CC-9305-2E1BC5C4C7B7}"/>
              </a:ext>
            </a:extLst>
          </p:cNvPr>
          <p:cNvSpPr>
            <a:spLocks noGrp="1"/>
          </p:cNvSpPr>
          <p:nvPr/>
        </p:nvSpPr>
        <p:spPr>
          <a:xfrm>
            <a:off x="228600" y="2176272"/>
            <a:ext cx="4279392" cy="749808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9A25320E-94B1-499D-A78B-09204E31879E}"/>
              </a:ext>
            </a:extLst>
          </p:cNvPr>
          <p:cNvSpPr>
            <a:spLocks noGrp="1"/>
          </p:cNvSpPr>
          <p:nvPr/>
        </p:nvSpPr>
        <p:spPr>
          <a:xfrm>
            <a:off x="228600" y="2176272"/>
            <a:ext cx="109728" cy="74980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FF5C404E-CFD9-42B8-9070-31D57A0C0442}"/>
              </a:ext>
            </a:extLst>
          </p:cNvPr>
          <p:cNvSpPr>
            <a:spLocks noGrp="1"/>
          </p:cNvSpPr>
          <p:nvPr/>
        </p:nvSpPr>
        <p:spPr>
          <a:xfrm>
            <a:off x="429768" y="2249424"/>
            <a:ext cx="3986784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00" b="1">
                <a:solidFill>
                  <a:srgbClr val="F5A623"/>
                </a:solidFill>
              </a:rPr>
              <a:t>Cómo pedir ayuda</a:t>
            </a:r>
            <a:endParaRPr sz="110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4E6F4CA7-0A13-4834-BACB-36945D35ECE0}"/>
              </a:ext>
            </a:extLst>
          </p:cNvPr>
          <p:cNvSpPr>
            <a:spLocks noGrp="1"/>
          </p:cNvSpPr>
          <p:nvPr/>
        </p:nvSpPr>
        <p:spPr>
          <a:xfrm>
            <a:off x="429768" y="2505456"/>
            <a:ext cx="3986784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C8DCF0"/>
                </a:solidFill>
              </a:rPr>
              <a:t>Una señal no verbal; el docente más cercano responde sin interrumpir la explicación.</a:t>
            </a:r>
            <a:endParaRPr sz="95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ED1BE140-BBB4-48D5-8091-9AF65FF82C6E}"/>
              </a:ext>
            </a:extLst>
          </p:cNvPr>
          <p:cNvSpPr>
            <a:spLocks noGrp="1"/>
          </p:cNvSpPr>
          <p:nvPr/>
        </p:nvSpPr>
        <p:spPr>
          <a:xfrm>
            <a:off x="4690872" y="2176272"/>
            <a:ext cx="4279392" cy="749808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0F7C734F-CFA7-4312-9719-5B0097EA2CBA}"/>
              </a:ext>
            </a:extLst>
          </p:cNvPr>
          <p:cNvSpPr>
            <a:spLocks noGrp="1"/>
          </p:cNvSpPr>
          <p:nvPr/>
        </p:nvSpPr>
        <p:spPr>
          <a:xfrm>
            <a:off x="4690872" y="2176272"/>
            <a:ext cx="109728" cy="74980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A7AB5EC-B419-42EB-AD21-5F3331E5A1CA}"/>
              </a:ext>
            </a:extLst>
          </p:cNvPr>
          <p:cNvSpPr>
            <a:spLocks noGrp="1"/>
          </p:cNvSpPr>
          <p:nvPr/>
        </p:nvSpPr>
        <p:spPr>
          <a:xfrm>
            <a:off x="4892040" y="2249424"/>
            <a:ext cx="3986784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00" b="1">
                <a:solidFill>
                  <a:srgbClr val="F5A623"/>
                </a:solidFill>
              </a:rPr>
              <a:t>Cómo distribuir materiales</a:t>
            </a:r>
            <a:endParaRPr sz="110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2E58145D-B8F8-4154-A879-40F067174943}"/>
              </a:ext>
            </a:extLst>
          </p:cNvPr>
          <p:cNvSpPr>
            <a:spLocks noGrp="1"/>
          </p:cNvSpPr>
          <p:nvPr/>
        </p:nvSpPr>
        <p:spPr>
          <a:xfrm>
            <a:off x="4892040" y="2505456"/>
            <a:ext cx="3986784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C8DCF0"/>
                </a:solidFill>
              </a:rPr>
              <a:t>Un docente mantiene el ritmo mientras el otro entrega o recoge.</a:t>
            </a:r>
            <a:endParaRPr sz="95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98613FA0-BC24-4F54-94ED-C467D29463FC}"/>
              </a:ext>
            </a:extLst>
          </p:cNvPr>
          <p:cNvSpPr>
            <a:spLocks noGrp="1"/>
          </p:cNvSpPr>
          <p:nvPr/>
        </p:nvSpPr>
        <p:spPr>
          <a:xfrm>
            <a:off x="228600" y="3017520"/>
            <a:ext cx="4279392" cy="749808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C48A5034-3079-4186-9519-F65F6E16B606}"/>
              </a:ext>
            </a:extLst>
          </p:cNvPr>
          <p:cNvSpPr>
            <a:spLocks noGrp="1"/>
          </p:cNvSpPr>
          <p:nvPr/>
        </p:nvSpPr>
        <p:spPr>
          <a:xfrm>
            <a:off x="228600" y="3017520"/>
            <a:ext cx="109728" cy="74980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1962AB04-2D59-4410-AFD8-AAC83CB673DA}"/>
              </a:ext>
            </a:extLst>
          </p:cNvPr>
          <p:cNvSpPr>
            <a:spLocks noGrp="1"/>
          </p:cNvSpPr>
          <p:nvPr/>
        </p:nvSpPr>
        <p:spPr>
          <a:xfrm>
            <a:off x="429768" y="3090672"/>
            <a:ext cx="3986784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00" b="1">
                <a:solidFill>
                  <a:srgbClr val="F5A623"/>
                </a:solidFill>
              </a:rPr>
              <a:t>Cómo cambiar de líder</a:t>
            </a:r>
            <a:endParaRPr sz="110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E2F8AC13-77B8-443D-853C-007DD23699D3}"/>
              </a:ext>
            </a:extLst>
          </p:cNvPr>
          <p:cNvSpPr>
            <a:spLocks noGrp="1"/>
          </p:cNvSpPr>
          <p:nvPr/>
        </p:nvSpPr>
        <p:spPr>
          <a:xfrm>
            <a:off x="429768" y="3346704"/>
            <a:ext cx="3986784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C8DCF0"/>
                </a:solidFill>
              </a:rPr>
              <a:t>Frase o señal acordada; el relevo debe sentirse natural, no como una interrupción.</a:t>
            </a:r>
            <a:endParaRPr sz="950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6290EE78-C221-4625-9257-BA0EE4DA7819}"/>
              </a:ext>
            </a:extLst>
          </p:cNvPr>
          <p:cNvSpPr>
            <a:spLocks noGrp="1"/>
          </p:cNvSpPr>
          <p:nvPr/>
        </p:nvSpPr>
        <p:spPr>
          <a:xfrm>
            <a:off x="4690872" y="3017520"/>
            <a:ext cx="4279392" cy="749808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62AF0AB3-3F98-4D2C-ACE2-EE01E3074B57}"/>
              </a:ext>
            </a:extLst>
          </p:cNvPr>
          <p:cNvSpPr>
            <a:spLocks noGrp="1"/>
          </p:cNvSpPr>
          <p:nvPr/>
        </p:nvSpPr>
        <p:spPr>
          <a:xfrm>
            <a:off x="4690872" y="3017520"/>
            <a:ext cx="109728" cy="74980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F06D27A3-9B5B-4F71-8313-55729FE9185A}"/>
              </a:ext>
            </a:extLst>
          </p:cNvPr>
          <p:cNvSpPr>
            <a:spLocks noGrp="1"/>
          </p:cNvSpPr>
          <p:nvPr/>
        </p:nvSpPr>
        <p:spPr>
          <a:xfrm>
            <a:off x="4892040" y="3090672"/>
            <a:ext cx="3986784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00" b="1">
                <a:solidFill>
                  <a:srgbClr val="F5A623"/>
                </a:solidFill>
              </a:rPr>
              <a:t>Cómo trabajar en parejas</a:t>
            </a:r>
            <a:endParaRPr sz="110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D560C80A-9FEC-48D9-86D1-4A4517F1D00A}"/>
              </a:ext>
            </a:extLst>
          </p:cNvPr>
          <p:cNvSpPr>
            <a:spLocks noGrp="1"/>
          </p:cNvSpPr>
          <p:nvPr/>
        </p:nvSpPr>
        <p:spPr>
          <a:xfrm>
            <a:off x="4892040" y="3346704"/>
            <a:ext cx="3986784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C8DCF0"/>
                </a:solidFill>
              </a:rPr>
              <a:t>Cada docente cubre una zona y escucha razonamientos distintos.</a:t>
            </a:r>
            <a:endParaRPr sz="950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07B634F0-82F3-426C-8353-245A59E30BE0}"/>
              </a:ext>
            </a:extLst>
          </p:cNvPr>
          <p:cNvSpPr>
            <a:spLocks noGrp="1"/>
          </p:cNvSpPr>
          <p:nvPr/>
        </p:nvSpPr>
        <p:spPr>
          <a:xfrm>
            <a:off x="228600" y="3858768"/>
            <a:ext cx="4279392" cy="749808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FF43CEAA-DF33-4E97-8399-32EE2E9C5991}"/>
              </a:ext>
            </a:extLst>
          </p:cNvPr>
          <p:cNvSpPr>
            <a:spLocks noGrp="1"/>
          </p:cNvSpPr>
          <p:nvPr/>
        </p:nvSpPr>
        <p:spPr>
          <a:xfrm>
            <a:off x="228600" y="3858768"/>
            <a:ext cx="109728" cy="74980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FA88A707-5040-4CE1-BF5A-84EEA049C422}"/>
              </a:ext>
            </a:extLst>
          </p:cNvPr>
          <p:cNvSpPr>
            <a:spLocks noGrp="1"/>
          </p:cNvSpPr>
          <p:nvPr/>
        </p:nvSpPr>
        <p:spPr>
          <a:xfrm>
            <a:off x="429768" y="3931920"/>
            <a:ext cx="3986784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00" b="1">
                <a:solidFill>
                  <a:srgbClr val="F5A623"/>
                </a:solidFill>
              </a:rPr>
              <a:t>Cómo intervenir</a:t>
            </a:r>
            <a:endParaRPr sz="110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4DDC4EB0-D17D-439B-8C8A-8B591694C873}"/>
              </a:ext>
            </a:extLst>
          </p:cNvPr>
          <p:cNvSpPr>
            <a:spLocks noGrp="1"/>
          </p:cNvSpPr>
          <p:nvPr/>
        </p:nvSpPr>
        <p:spPr>
          <a:xfrm>
            <a:off x="429768" y="4187952"/>
            <a:ext cx="3986784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C8DCF0"/>
                </a:solidFill>
              </a:rPr>
              <a:t>Quien observa redirige discretamente; quien enseña conserva el flujo.</a:t>
            </a:r>
            <a:endParaRPr sz="950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305DDD84-942E-42FF-ACBA-E3108D10CC89}"/>
              </a:ext>
            </a:extLst>
          </p:cNvPr>
          <p:cNvSpPr>
            <a:spLocks noGrp="1"/>
          </p:cNvSpPr>
          <p:nvPr/>
        </p:nvSpPr>
        <p:spPr>
          <a:xfrm>
            <a:off x="4690872" y="3858768"/>
            <a:ext cx="4279392" cy="749808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9" name="Shape 37">
            <a:extLst>
              <a:ext uri="{FF2B5EF4-FFF2-40B4-BE49-F238E27FC236}">
                <a16:creationId xmlns:a16="http://schemas.microsoft.com/office/drawing/2014/main" id="{10F06485-CFC8-498E-BE0C-300863E12566}"/>
              </a:ext>
            </a:extLst>
          </p:cNvPr>
          <p:cNvSpPr>
            <a:spLocks noGrp="1"/>
          </p:cNvSpPr>
          <p:nvPr/>
        </p:nvSpPr>
        <p:spPr>
          <a:xfrm>
            <a:off x="4690872" y="3858768"/>
            <a:ext cx="109728" cy="74980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2A515371-BFAA-4D49-808B-11633D0C6997}"/>
              </a:ext>
            </a:extLst>
          </p:cNvPr>
          <p:cNvSpPr>
            <a:spLocks noGrp="1"/>
          </p:cNvSpPr>
          <p:nvPr/>
        </p:nvSpPr>
        <p:spPr>
          <a:xfrm>
            <a:off x="4892040" y="3931920"/>
            <a:ext cx="3986784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00" b="1">
                <a:solidFill>
                  <a:srgbClr val="F5A623"/>
                </a:solidFill>
              </a:rPr>
              <a:t>Señales entre docentes</a:t>
            </a:r>
            <a:endParaRPr sz="1100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A0BC2C89-5C0C-40D5-9BEB-8D5A207F2AAE}"/>
              </a:ext>
            </a:extLst>
          </p:cNvPr>
          <p:cNvSpPr>
            <a:spLocks noGrp="1"/>
          </p:cNvSpPr>
          <p:nvPr/>
        </p:nvSpPr>
        <p:spPr>
          <a:xfrm>
            <a:off x="4892040" y="4187952"/>
            <a:ext cx="3986784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C8DCF0"/>
                </a:solidFill>
              </a:rPr>
              <a:t>Necesito apoyo · continúa · amplía · revisa a este estudiante · cambia de función.</a:t>
            </a:r>
            <a:endParaRPr sz="950"/>
          </a:p>
        </p:txBody>
      </p:sp>
    </p:spTree>
    <p:extLst>
      <p:ext uri="{BB962C8B-B14F-4D97-AF65-F5344CB8AC3E}">
        <p14:creationId xmlns:p14="http://schemas.microsoft.com/office/powerpoint/2010/main" val="1939025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4774D0E-E1E6-4596-815E-CD275E7779BD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8686800" cy="65836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5683A29-4287-4F2E-9F79-41A8E08703C7}"/>
              </a:ext>
            </a:extLst>
          </p:cNvPr>
          <p:cNvSpPr>
            <a:spLocks noGrp="1"/>
          </p:cNvSpPr>
          <p:nvPr/>
        </p:nvSpPr>
        <p:spPr>
          <a:xfrm>
            <a:off x="228600" y="274320"/>
            <a:ext cx="8686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RETROALIMENTACIÓN COHERENTE — Dos voces, un mismo mensaje</a:t>
            </a:r>
            <a:endParaRPr sz="22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B79EA6D-24BB-4A8E-877B-6D377D4517E5}"/>
              </a:ext>
            </a:extLst>
          </p:cNvPr>
          <p:cNvSpPr>
            <a:spLocks noGrp="1"/>
          </p:cNvSpPr>
          <p:nvPr/>
        </p:nvSpPr>
        <p:spPr>
          <a:xfrm>
            <a:off x="228600" y="987552"/>
            <a:ext cx="4114800" cy="324612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7534B94-2C43-4D0E-B89C-F358D845DD02}"/>
              </a:ext>
            </a:extLst>
          </p:cNvPr>
          <p:cNvSpPr>
            <a:spLocks noGrp="1"/>
          </p:cNvSpPr>
          <p:nvPr/>
        </p:nvSpPr>
        <p:spPr>
          <a:xfrm>
            <a:off x="228600" y="987552"/>
            <a:ext cx="4114800" cy="47548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22521C5-98BC-4643-A07E-AB3F7918D165}"/>
              </a:ext>
            </a:extLst>
          </p:cNvPr>
          <p:cNvSpPr>
            <a:spLocks noGrp="1"/>
          </p:cNvSpPr>
          <p:nvPr/>
        </p:nvSpPr>
        <p:spPr>
          <a:xfrm>
            <a:off x="320040" y="1042416"/>
            <a:ext cx="3931920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FFFFF"/>
                </a:solidFill>
              </a:rPr>
              <a:t>🎯  ALABANZA PRECISA</a:t>
            </a:r>
            <a:endParaRPr sz="130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EE3AC2F-0EA5-4685-B8E0-0C4F9C690F97}"/>
              </a:ext>
            </a:extLst>
          </p:cNvPr>
          <p:cNvSpPr>
            <a:spLocks noGrp="1"/>
          </p:cNvSpPr>
          <p:nvPr/>
        </p:nvSpPr>
        <p:spPr>
          <a:xfrm>
            <a:off x="320040" y="1536192"/>
            <a:ext cx="393192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i="1">
                <a:solidFill>
                  <a:srgbClr val="5C6E85"/>
                </a:solidFill>
              </a:rPr>
              <a:t>La retroalimentación de ambos debe nombrar la conducta académica o matemática que se quiere repetir.</a:t>
            </a:r>
            <a:endParaRPr sz="105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901EDE0-6E49-43F3-90CB-E4A5D31404F9}"/>
              </a:ext>
            </a:extLst>
          </p:cNvPr>
          <p:cNvSpPr>
            <a:spLocks noGrp="1"/>
          </p:cNvSpPr>
          <p:nvPr/>
        </p:nvSpPr>
        <p:spPr>
          <a:xfrm>
            <a:off x="347472" y="1993392"/>
            <a:ext cx="822960" cy="34747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CC2C630-D788-478C-BF4E-2AB45B85FD9E}"/>
              </a:ext>
            </a:extLst>
          </p:cNvPr>
          <p:cNvSpPr>
            <a:spLocks noGrp="1"/>
          </p:cNvSpPr>
          <p:nvPr/>
        </p:nvSpPr>
        <p:spPr>
          <a:xfrm>
            <a:off x="347472" y="2011680"/>
            <a:ext cx="82296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900" b="1">
                <a:solidFill>
                  <a:srgbClr val="FFFFFF"/>
                </a:solidFill>
              </a:rPr>
              <a:t>❌ Inconsistente</a:t>
            </a:r>
            <a:endParaRPr sz="9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F0310CD3-9D8B-4540-94AB-74A58D23FF61}"/>
              </a:ext>
            </a:extLst>
          </p:cNvPr>
          <p:cNvSpPr>
            <a:spLocks noGrp="1"/>
          </p:cNvSpPr>
          <p:nvPr/>
        </p:nvSpPr>
        <p:spPr>
          <a:xfrm>
            <a:off x="1243584" y="2002536"/>
            <a:ext cx="2999232" cy="40233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111827"/>
                </a:solidFill>
              </a:rPr>
              <a:t>“Está bien, déjalo así.”</a:t>
            </a:r>
            <a:endParaRPr sz="95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B6650ED-56B1-4594-95D0-3953CCE8D2CF}"/>
              </a:ext>
            </a:extLst>
          </p:cNvPr>
          <p:cNvSpPr>
            <a:spLocks noGrp="1"/>
          </p:cNvSpPr>
          <p:nvPr/>
        </p:nvSpPr>
        <p:spPr>
          <a:xfrm>
            <a:off x="347472" y="2468880"/>
            <a:ext cx="822960" cy="347472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2090466A-0E1A-4E12-8E90-8EE3123AC024}"/>
              </a:ext>
            </a:extLst>
          </p:cNvPr>
          <p:cNvSpPr>
            <a:spLocks noGrp="1"/>
          </p:cNvSpPr>
          <p:nvPr/>
        </p:nvSpPr>
        <p:spPr>
          <a:xfrm>
            <a:off x="347472" y="2487168"/>
            <a:ext cx="82296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900" b="1">
                <a:solidFill>
                  <a:srgbClr val="FFFFFF"/>
                </a:solidFill>
              </a:rPr>
              <a:t>✅ Compartida</a:t>
            </a:r>
            <a:endParaRPr sz="9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E1FA2A9-8279-421B-9131-5A8C1E3AECE5}"/>
              </a:ext>
            </a:extLst>
          </p:cNvPr>
          <p:cNvSpPr>
            <a:spLocks noGrp="1"/>
          </p:cNvSpPr>
          <p:nvPr/>
        </p:nvSpPr>
        <p:spPr>
          <a:xfrm>
            <a:off x="1243584" y="2478024"/>
            <a:ext cx="2999232" cy="40233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111827"/>
                </a:solidFill>
              </a:rPr>
              <a:t>“Ambos vimos que justificaste tu estrategia y verificaste el resultado.”</a:t>
            </a:r>
            <a:endParaRPr sz="95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CF4C18DC-A8D1-4278-981B-9B32E3B14A76}"/>
              </a:ext>
            </a:extLst>
          </p:cNvPr>
          <p:cNvSpPr>
            <a:spLocks noGrp="1"/>
          </p:cNvSpPr>
          <p:nvPr/>
        </p:nvSpPr>
        <p:spPr>
          <a:xfrm>
            <a:off x="347472" y="2944368"/>
            <a:ext cx="822960" cy="34747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A001477-2842-44CD-9D73-E1077D7B7D7F}"/>
              </a:ext>
            </a:extLst>
          </p:cNvPr>
          <p:cNvSpPr>
            <a:spLocks noGrp="1"/>
          </p:cNvSpPr>
          <p:nvPr/>
        </p:nvSpPr>
        <p:spPr>
          <a:xfrm>
            <a:off x="347472" y="2962656"/>
            <a:ext cx="82296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900" b="1">
                <a:solidFill>
                  <a:srgbClr val="FFFFFF"/>
                </a:solidFill>
              </a:rPr>
              <a:t>❌ Roles divididos</a:t>
            </a:r>
            <a:endParaRPr sz="9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F0881A6-8E85-4D5C-AE65-818584C91B1F}"/>
              </a:ext>
            </a:extLst>
          </p:cNvPr>
          <p:cNvSpPr>
            <a:spLocks noGrp="1"/>
          </p:cNvSpPr>
          <p:nvPr/>
        </p:nvSpPr>
        <p:spPr>
          <a:xfrm>
            <a:off x="1243584" y="2953512"/>
            <a:ext cx="2999232" cy="40233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111827"/>
                </a:solidFill>
              </a:rPr>
              <a:t>Un docente siempre corrige y el otro siempre celebra.</a:t>
            </a:r>
            <a:endParaRPr sz="95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6F8D4C9D-69E9-4FD9-AA83-EE1D703F4F79}"/>
              </a:ext>
            </a:extLst>
          </p:cNvPr>
          <p:cNvSpPr>
            <a:spLocks noGrp="1"/>
          </p:cNvSpPr>
          <p:nvPr/>
        </p:nvSpPr>
        <p:spPr>
          <a:xfrm>
            <a:off x="347472" y="3419856"/>
            <a:ext cx="822960" cy="347472"/>
          </a:xfrm>
          <a:prstGeom prst="rect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52EBFAE9-63C7-492D-A829-AED1851A8209}"/>
              </a:ext>
            </a:extLst>
          </p:cNvPr>
          <p:cNvSpPr>
            <a:spLocks noGrp="1"/>
          </p:cNvSpPr>
          <p:nvPr/>
        </p:nvSpPr>
        <p:spPr>
          <a:xfrm>
            <a:off x="347472" y="3438144"/>
            <a:ext cx="82296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900" b="1">
                <a:solidFill>
                  <a:srgbClr val="FFFFFF"/>
                </a:solidFill>
              </a:rPr>
              <a:t>✅ Autoridad compartida</a:t>
            </a:r>
            <a:endParaRPr sz="90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414B2FE2-3671-470B-B5DF-DB62AD54F9C1}"/>
              </a:ext>
            </a:extLst>
          </p:cNvPr>
          <p:cNvSpPr>
            <a:spLocks noGrp="1"/>
          </p:cNvSpPr>
          <p:nvPr/>
        </p:nvSpPr>
        <p:spPr>
          <a:xfrm>
            <a:off x="1243584" y="3429000"/>
            <a:ext cx="2999232" cy="40233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111827"/>
                </a:solidFill>
              </a:rPr>
              <a:t>Ambos reconocen el esfuerzo, hacen preguntas y mantienen las expectativas.</a:t>
            </a:r>
            <a:endParaRPr sz="95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F32593B3-7118-4884-87AD-0743DFDDE0EF}"/>
              </a:ext>
            </a:extLst>
          </p:cNvPr>
          <p:cNvSpPr>
            <a:spLocks noGrp="1"/>
          </p:cNvSpPr>
          <p:nvPr/>
        </p:nvSpPr>
        <p:spPr>
          <a:xfrm>
            <a:off x="4572000" y="987552"/>
            <a:ext cx="4343400" cy="324612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D70157D8-654A-4501-A763-52653F536D94}"/>
              </a:ext>
            </a:extLst>
          </p:cNvPr>
          <p:cNvSpPr>
            <a:spLocks noGrp="1"/>
          </p:cNvSpPr>
          <p:nvPr/>
        </p:nvSpPr>
        <p:spPr>
          <a:xfrm>
            <a:off x="4572000" y="987552"/>
            <a:ext cx="4343400" cy="475488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2B1C45E1-5275-435B-A6D8-5C32222B17D8}"/>
              </a:ext>
            </a:extLst>
          </p:cNvPr>
          <p:cNvSpPr>
            <a:spLocks noGrp="1"/>
          </p:cNvSpPr>
          <p:nvPr/>
        </p:nvSpPr>
        <p:spPr>
          <a:xfrm>
            <a:off x="4663440" y="1042416"/>
            <a:ext cx="4160520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111827"/>
                </a:solidFill>
              </a:rPr>
              <a:t>🎉  CULTURA DE EQUIPO</a:t>
            </a:r>
            <a:endParaRPr sz="130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E848E09D-0809-4591-BF37-F406100C9CF9}"/>
              </a:ext>
            </a:extLst>
          </p:cNvPr>
          <p:cNvSpPr>
            <a:spLocks noGrp="1"/>
          </p:cNvSpPr>
          <p:nvPr/>
        </p:nvSpPr>
        <p:spPr>
          <a:xfrm>
            <a:off x="4663440" y="1536192"/>
            <a:ext cx="416052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i="1">
                <a:solidFill>
                  <a:srgbClr val="5C6E85"/>
                </a:solidFill>
              </a:rPr>
              <a:t>La celebración colectiva puede reforzar que estudiantes y docentes forman una sola comunidad de aprendizaje.</a:t>
            </a:r>
            <a:endParaRPr sz="105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C59D0065-A945-4D48-AE9C-FCC66904BB2A}"/>
              </a:ext>
            </a:extLst>
          </p:cNvPr>
          <p:cNvSpPr>
            <a:spLocks noGrp="1"/>
          </p:cNvSpPr>
          <p:nvPr/>
        </p:nvSpPr>
        <p:spPr>
          <a:xfrm>
            <a:off x="4663440" y="1975104"/>
            <a:ext cx="109728" cy="402336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F6D385A1-91AC-4839-BEDA-E99A62A2C60A}"/>
              </a:ext>
            </a:extLst>
          </p:cNvPr>
          <p:cNvSpPr>
            <a:spLocks noGrp="1"/>
          </p:cNvSpPr>
          <p:nvPr/>
        </p:nvSpPr>
        <p:spPr>
          <a:xfrm>
            <a:off x="4846320" y="1993392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👏 Reconocimiento breve</a:t>
            </a:r>
            <a:endParaRPr sz="105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554217E8-1EB3-41A1-9E18-CBA3A1E16621}"/>
              </a:ext>
            </a:extLst>
          </p:cNvPr>
          <p:cNvSpPr>
            <a:spLocks noGrp="1"/>
          </p:cNvSpPr>
          <p:nvPr/>
        </p:nvSpPr>
        <p:spPr>
          <a:xfrm>
            <a:off x="4846320" y="2194560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5C6E85"/>
                </a:solidFill>
              </a:rPr>
              <a:t>Uno destaca la acción; el otro conecta con la meta de aprendizaje.</a:t>
            </a:r>
            <a:endParaRPr sz="95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B631B93B-56B6-440E-8DF5-FD3F6EBCDC4F}"/>
              </a:ext>
            </a:extLst>
          </p:cNvPr>
          <p:cNvSpPr>
            <a:spLocks noGrp="1"/>
          </p:cNvSpPr>
          <p:nvPr/>
        </p:nvSpPr>
        <p:spPr>
          <a:xfrm>
            <a:off x="4663440" y="2487168"/>
            <a:ext cx="109728" cy="402336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9C78B155-7FAC-4212-9DAD-A0BC7330D897}"/>
              </a:ext>
            </a:extLst>
          </p:cNvPr>
          <p:cNvSpPr>
            <a:spLocks noGrp="1"/>
          </p:cNvSpPr>
          <p:nvPr/>
        </p:nvSpPr>
        <p:spPr>
          <a:xfrm>
            <a:off x="4846320" y="2505456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🏆 Vocabulario común</a:t>
            </a:r>
            <a:endParaRPr sz="105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13F3D455-CEB5-4A45-B485-66309A74EE90}"/>
              </a:ext>
            </a:extLst>
          </p:cNvPr>
          <p:cNvSpPr>
            <a:spLocks noGrp="1"/>
          </p:cNvSpPr>
          <p:nvPr/>
        </p:nvSpPr>
        <p:spPr>
          <a:xfrm>
            <a:off x="4846320" y="2706624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5C6E85"/>
                </a:solidFill>
              </a:rPr>
              <a:t>Utilicen los mismos términos para describir calidad y progreso.</a:t>
            </a:r>
            <a:endParaRPr sz="950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403D77F4-CB7A-4268-831A-4F7B88370D92}"/>
              </a:ext>
            </a:extLst>
          </p:cNvPr>
          <p:cNvSpPr>
            <a:spLocks noGrp="1"/>
          </p:cNvSpPr>
          <p:nvPr/>
        </p:nvSpPr>
        <p:spPr>
          <a:xfrm>
            <a:off x="4663440" y="2999232"/>
            <a:ext cx="109728" cy="402336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7C9160F4-3069-4B39-9E82-6EC50B1F18AF}"/>
              </a:ext>
            </a:extLst>
          </p:cNvPr>
          <p:cNvSpPr>
            <a:spLocks noGrp="1"/>
          </p:cNvSpPr>
          <p:nvPr/>
        </p:nvSpPr>
        <p:spPr>
          <a:xfrm>
            <a:off x="4846320" y="3017520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⚡ Evidencia visible</a:t>
            </a:r>
            <a:endParaRPr sz="105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E06C6584-061B-4DDD-BDCE-89039F02FF04}"/>
              </a:ext>
            </a:extLst>
          </p:cNvPr>
          <p:cNvSpPr>
            <a:spLocks noGrp="1"/>
          </p:cNvSpPr>
          <p:nvPr/>
        </p:nvSpPr>
        <p:spPr>
          <a:xfrm>
            <a:off x="4846320" y="3218688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5C6E85"/>
                </a:solidFill>
              </a:rPr>
              <a:t>Reconozcan procesos, representaciones, colaboración y revisión.</a:t>
            </a:r>
            <a:endParaRPr sz="950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547E007B-C90D-40B3-B286-3EA1A769DE44}"/>
              </a:ext>
            </a:extLst>
          </p:cNvPr>
          <p:cNvSpPr>
            <a:spLocks noGrp="1"/>
          </p:cNvSpPr>
          <p:nvPr/>
        </p:nvSpPr>
        <p:spPr>
          <a:xfrm>
            <a:off x="4663440" y="3511296"/>
            <a:ext cx="109728" cy="402336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F544A2F3-ABDE-4058-A3CF-F3A208880C3B}"/>
              </a:ext>
            </a:extLst>
          </p:cNvPr>
          <p:cNvSpPr>
            <a:spLocks noGrp="1"/>
          </p:cNvSpPr>
          <p:nvPr/>
        </p:nvSpPr>
        <p:spPr>
          <a:xfrm>
            <a:off x="4846320" y="3529584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🎵 Identidad de clase</a:t>
            </a:r>
            <a:endParaRPr sz="105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465CE63B-65CF-4691-A75A-0F5C0E645493}"/>
              </a:ext>
            </a:extLst>
          </p:cNvPr>
          <p:cNvSpPr>
            <a:spLocks noGrp="1"/>
          </p:cNvSpPr>
          <p:nvPr/>
        </p:nvSpPr>
        <p:spPr>
          <a:xfrm>
            <a:off x="4846320" y="3730752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5C6E85"/>
                </a:solidFill>
              </a:rPr>
              <a:t>Hablen de “nuestra clase” y “nuestras expectativas”.</a:t>
            </a:r>
            <a:endParaRPr sz="950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E880CB67-A414-4448-B4F3-17D63AB036EE}"/>
              </a:ext>
            </a:extLst>
          </p:cNvPr>
          <p:cNvSpPr>
            <a:spLocks noGrp="1"/>
          </p:cNvSpPr>
          <p:nvPr/>
        </p:nvSpPr>
        <p:spPr>
          <a:xfrm>
            <a:off x="4663440" y="4023360"/>
            <a:ext cx="109728" cy="402336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4A3B8EA5-E121-42F0-8E95-1823FC3B4BA2}"/>
              </a:ext>
            </a:extLst>
          </p:cNvPr>
          <p:cNvSpPr>
            <a:spLocks noGrp="1"/>
          </p:cNvSpPr>
          <p:nvPr/>
        </p:nvSpPr>
        <p:spPr>
          <a:xfrm>
            <a:off x="4846320" y="4041648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📣 Modelar colaboración</a:t>
            </a:r>
            <a:endParaRPr sz="105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DF8039A6-8923-4F4A-80AB-A0AFBCCD224C}"/>
              </a:ext>
            </a:extLst>
          </p:cNvPr>
          <p:cNvSpPr>
            <a:spLocks noGrp="1"/>
          </p:cNvSpPr>
          <p:nvPr/>
        </p:nvSpPr>
        <p:spPr>
          <a:xfrm>
            <a:off x="4846320" y="4242816"/>
            <a:ext cx="400507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950">
                <a:solidFill>
                  <a:srgbClr val="5C6E85"/>
                </a:solidFill>
              </a:rPr>
              <a:t>Los docentes también reciben ideas, se complementan y corrigen con respeto.</a:t>
            </a:r>
            <a:endParaRPr sz="950"/>
          </a:p>
        </p:txBody>
      </p:sp>
      <p:sp>
        <p:nvSpPr>
          <p:cNvPr id="39" name="Shape 37">
            <a:extLst>
              <a:ext uri="{FF2B5EF4-FFF2-40B4-BE49-F238E27FC236}">
                <a16:creationId xmlns:a16="http://schemas.microsoft.com/office/drawing/2014/main" id="{8845041B-2FF4-48FE-A184-89EF87BD0854}"/>
              </a:ext>
            </a:extLst>
          </p:cNvPr>
          <p:cNvSpPr>
            <a:spLocks noGrp="1"/>
          </p:cNvSpPr>
          <p:nvPr/>
        </p:nvSpPr>
        <p:spPr>
          <a:xfrm>
            <a:off x="228600" y="4297680"/>
            <a:ext cx="8686800" cy="502920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0846614B-A0BA-4244-807E-89F10D0287CA}"/>
              </a:ext>
            </a:extLst>
          </p:cNvPr>
          <p:cNvSpPr>
            <a:spLocks noGrp="1"/>
          </p:cNvSpPr>
          <p:nvPr/>
        </p:nvSpPr>
        <p:spPr>
          <a:xfrm>
            <a:off x="320040" y="4325112"/>
            <a:ext cx="8503920" cy="43891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050">
                <a:solidFill>
                  <a:srgbClr val="FFFFFF"/>
                </a:solidFill>
              </a:rPr>
              <a:t>La forma en que los maestros colaboran enseña al estudiante cómo escuchar, responder y construir sobre las ideas de otro.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124867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5C41AC1-E710-465B-A2DF-D3348E8A15B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25CBFED-486D-4489-8CE0-7BD05F4721AC}"/>
              </a:ext>
            </a:extLst>
          </p:cNvPr>
          <p:cNvSpPr>
            <a:spLocks noGrp="1"/>
          </p:cNvSpPr>
          <p:nvPr/>
        </p:nvSpPr>
        <p:spPr>
          <a:xfrm>
            <a:off x="228600" y="54864"/>
            <a:ext cx="868680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PLAN DE ACCIÓN DEL EQUIPO — Acuerden y practiquen</a:t>
            </a:r>
            <a:endParaRPr sz="20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02EF16A-284C-498D-AFF6-383939E733CE}"/>
              </a:ext>
            </a:extLst>
          </p:cNvPr>
          <p:cNvSpPr>
            <a:spLocks noGrp="1"/>
          </p:cNvSpPr>
          <p:nvPr/>
        </p:nvSpPr>
        <p:spPr>
          <a:xfrm>
            <a:off x="228600" y="658368"/>
            <a:ext cx="86868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1BE7D1D-C3F7-41B8-9C9B-C9B1E8788185}"/>
              </a:ext>
            </a:extLst>
          </p:cNvPr>
          <p:cNvSpPr>
            <a:spLocks noGrp="1"/>
          </p:cNvSpPr>
          <p:nvPr/>
        </p:nvSpPr>
        <p:spPr>
          <a:xfrm>
            <a:off x="274320" y="694944"/>
            <a:ext cx="420624" cy="420624"/>
          </a:xfrm>
          <a:prstGeom prst="ellipse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EA8BD18-6935-45EF-921C-2E49A63979CA}"/>
              </a:ext>
            </a:extLst>
          </p:cNvPr>
          <p:cNvSpPr>
            <a:spLocks noGrp="1"/>
          </p:cNvSpPr>
          <p:nvPr/>
        </p:nvSpPr>
        <p:spPr>
          <a:xfrm>
            <a:off x="274320" y="713232"/>
            <a:ext cx="420624" cy="38404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800" b="1">
                <a:solidFill>
                  <a:srgbClr val="111827"/>
                </a:solidFill>
              </a:rPr>
              <a:t>1</a:t>
            </a:r>
            <a:endParaRPr sz="180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B5810E6-F757-4148-B6D6-70C2E202A79B}"/>
              </a:ext>
            </a:extLst>
          </p:cNvPr>
          <p:cNvSpPr>
            <a:spLocks noGrp="1"/>
          </p:cNvSpPr>
          <p:nvPr/>
        </p:nvSpPr>
        <p:spPr>
          <a:xfrm>
            <a:off x="804672" y="713232"/>
            <a:ext cx="8001000" cy="41148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 dirty="0">
                <a:solidFill>
                  <a:srgbClr val="FFFFFF"/>
                </a:solidFill>
              </a:rPr>
              <a:t>¿</a:t>
            </a:r>
            <a:r>
              <a:rPr sz="1300" b="1" dirty="0" err="1">
                <a:solidFill>
                  <a:srgbClr val="FFFFFF"/>
                </a:solidFill>
              </a:rPr>
              <a:t>Qué</a:t>
            </a:r>
            <a:r>
              <a:rPr sz="1300" b="1" dirty="0">
                <a:solidFill>
                  <a:srgbClr val="FFFFFF"/>
                </a:solidFill>
              </a:rPr>
              <a:t> </a:t>
            </a:r>
            <a:r>
              <a:rPr sz="1300" b="1" dirty="0" err="1">
                <a:solidFill>
                  <a:srgbClr val="FFFFFF"/>
                </a:solidFill>
              </a:rPr>
              <a:t>tres</a:t>
            </a:r>
            <a:r>
              <a:rPr sz="1300" b="1" dirty="0">
                <a:solidFill>
                  <a:srgbClr val="FFFFFF"/>
                </a:solidFill>
              </a:rPr>
              <a:t> </a:t>
            </a:r>
            <a:r>
              <a:rPr sz="1300" b="1" dirty="0" err="1">
                <a:solidFill>
                  <a:srgbClr val="FFFFFF"/>
                </a:solidFill>
              </a:rPr>
              <a:t>rutinas</a:t>
            </a:r>
            <a:r>
              <a:rPr sz="1300" b="1" dirty="0">
                <a:solidFill>
                  <a:srgbClr val="FFFFFF"/>
                </a:solidFill>
              </a:rPr>
              <a:t> </a:t>
            </a:r>
            <a:r>
              <a:rPr sz="1300" b="1" dirty="0" err="1">
                <a:solidFill>
                  <a:srgbClr val="FFFFFF"/>
                </a:solidFill>
              </a:rPr>
              <a:t>implementarán</a:t>
            </a:r>
            <a:r>
              <a:rPr sz="1300" b="1" dirty="0">
                <a:solidFill>
                  <a:srgbClr val="FFFFFF"/>
                </a:solidFill>
              </a:rPr>
              <a:t> </a:t>
            </a:r>
            <a:r>
              <a:rPr sz="1300" b="1" dirty="0" err="1">
                <a:solidFill>
                  <a:srgbClr val="FFFFFF"/>
                </a:solidFill>
              </a:rPr>
              <a:t>juntos</a:t>
            </a:r>
            <a:r>
              <a:rPr sz="1300" b="1" dirty="0">
                <a:solidFill>
                  <a:srgbClr val="FFFFFF"/>
                </a:solidFill>
              </a:rPr>
              <a:t>?</a:t>
            </a:r>
            <a:endParaRPr sz="13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A6ACF2DE-3207-44F9-A647-A75CBD3DEDED}"/>
              </a:ext>
            </a:extLst>
          </p:cNvPr>
          <p:cNvSpPr>
            <a:spLocks noGrp="1"/>
          </p:cNvSpPr>
          <p:nvPr/>
        </p:nvSpPr>
        <p:spPr>
          <a:xfrm>
            <a:off x="804672" y="1097280"/>
            <a:ext cx="8001000" cy="7132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i="1" dirty="0">
                <a:solidFill>
                  <a:srgbClr val="9DB8D2"/>
                </a:solidFill>
              </a:rPr>
              <a:t>💡 Entrada, </a:t>
            </a:r>
            <a:r>
              <a:rPr sz="1200" i="1" dirty="0" err="1">
                <a:solidFill>
                  <a:srgbClr val="9DB8D2"/>
                </a:solidFill>
              </a:rPr>
              <a:t>materiales</a:t>
            </a:r>
            <a:r>
              <a:rPr sz="1200" i="1" dirty="0">
                <a:solidFill>
                  <a:srgbClr val="9DB8D2"/>
                </a:solidFill>
              </a:rPr>
              <a:t>, </a:t>
            </a:r>
            <a:r>
              <a:rPr sz="1200" i="1" dirty="0" err="1">
                <a:solidFill>
                  <a:srgbClr val="9DB8D2"/>
                </a:solidFill>
              </a:rPr>
              <a:t>ayuda</a:t>
            </a:r>
            <a:r>
              <a:rPr sz="1200" i="1" dirty="0">
                <a:solidFill>
                  <a:srgbClr val="9DB8D2"/>
                </a:solidFill>
              </a:rPr>
              <a:t>, </a:t>
            </a:r>
            <a:r>
              <a:rPr sz="1200" i="1" dirty="0" err="1">
                <a:solidFill>
                  <a:srgbClr val="9DB8D2"/>
                </a:solidFill>
              </a:rPr>
              <a:t>participación</a:t>
            </a:r>
            <a:r>
              <a:rPr sz="1200" i="1" dirty="0">
                <a:solidFill>
                  <a:srgbClr val="9DB8D2"/>
                </a:solidFill>
              </a:rPr>
              <a:t>, </a:t>
            </a:r>
            <a:r>
              <a:rPr sz="1200" i="1" dirty="0" err="1">
                <a:solidFill>
                  <a:srgbClr val="9DB8D2"/>
                </a:solidFill>
              </a:rPr>
              <a:t>transición</a:t>
            </a:r>
            <a:r>
              <a:rPr sz="1200" i="1" dirty="0">
                <a:solidFill>
                  <a:srgbClr val="9DB8D2"/>
                </a:solidFill>
              </a:rPr>
              <a:t> o </a:t>
            </a:r>
            <a:r>
              <a:rPr sz="1200" i="1" dirty="0" err="1">
                <a:solidFill>
                  <a:srgbClr val="9DB8D2"/>
                </a:solidFill>
              </a:rPr>
              <a:t>cierre</a:t>
            </a:r>
            <a:r>
              <a:rPr sz="1200" i="1" dirty="0">
                <a:solidFill>
                  <a:srgbClr val="9DB8D2"/>
                </a:solidFill>
              </a:rPr>
              <a:t>. </a:t>
            </a:r>
            <a:r>
              <a:rPr sz="1200" i="1" dirty="0" err="1">
                <a:solidFill>
                  <a:srgbClr val="9DB8D2"/>
                </a:solidFill>
              </a:rPr>
              <a:t>Seleccionen</a:t>
            </a:r>
            <a:r>
              <a:rPr sz="1200" i="1" dirty="0">
                <a:solidFill>
                  <a:srgbClr val="9DB8D2"/>
                </a:solidFill>
              </a:rPr>
              <a:t> las </a:t>
            </a:r>
            <a:r>
              <a:rPr sz="1200" i="1" dirty="0" err="1">
                <a:solidFill>
                  <a:srgbClr val="9DB8D2"/>
                </a:solidFill>
              </a:rPr>
              <a:t>que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más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afectan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su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grupo</a:t>
            </a:r>
            <a:r>
              <a:rPr sz="1200" i="1" dirty="0">
                <a:solidFill>
                  <a:srgbClr val="9DB8D2"/>
                </a:solidFill>
              </a:rPr>
              <a:t>.</a:t>
            </a:r>
            <a:endParaRPr sz="12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585CA959-378B-45D7-BC20-A298BE75AD2C}"/>
              </a:ext>
            </a:extLst>
          </p:cNvPr>
          <p:cNvSpPr>
            <a:spLocks noGrp="1"/>
          </p:cNvSpPr>
          <p:nvPr/>
        </p:nvSpPr>
        <p:spPr>
          <a:xfrm>
            <a:off x="228600" y="2048256"/>
            <a:ext cx="86868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2537F678-FA0F-4093-AD7A-EAF3981E27CF}"/>
              </a:ext>
            </a:extLst>
          </p:cNvPr>
          <p:cNvSpPr>
            <a:spLocks noGrp="1"/>
          </p:cNvSpPr>
          <p:nvPr/>
        </p:nvSpPr>
        <p:spPr>
          <a:xfrm>
            <a:off x="274320" y="2084832"/>
            <a:ext cx="420624" cy="420624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395F9C5-EDC8-4623-841E-CC93CDFCBE16}"/>
              </a:ext>
            </a:extLst>
          </p:cNvPr>
          <p:cNvSpPr>
            <a:spLocks noGrp="1"/>
          </p:cNvSpPr>
          <p:nvPr/>
        </p:nvSpPr>
        <p:spPr>
          <a:xfrm>
            <a:off x="274320" y="2103120"/>
            <a:ext cx="420624" cy="38404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800" b="1">
                <a:solidFill>
                  <a:srgbClr val="111827"/>
                </a:solidFill>
              </a:rPr>
              <a:t>2</a:t>
            </a:r>
            <a:endParaRPr sz="18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7F1F482-FBCC-4382-8FC0-DC88007FFFE8}"/>
              </a:ext>
            </a:extLst>
          </p:cNvPr>
          <p:cNvSpPr>
            <a:spLocks noGrp="1"/>
          </p:cNvSpPr>
          <p:nvPr/>
        </p:nvSpPr>
        <p:spPr>
          <a:xfrm>
            <a:off x="804672" y="2103120"/>
            <a:ext cx="8001000" cy="41148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FFFFF"/>
                </a:solidFill>
              </a:rPr>
              <a:t>¿Qué funciones tendrá cada docente?</a:t>
            </a:r>
            <a:endParaRPr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BC4956B-4A52-4E08-81CC-76BD1046E4A2}"/>
              </a:ext>
            </a:extLst>
          </p:cNvPr>
          <p:cNvSpPr>
            <a:spLocks noGrp="1"/>
          </p:cNvSpPr>
          <p:nvPr/>
        </p:nvSpPr>
        <p:spPr>
          <a:xfrm>
            <a:off x="804672" y="2487168"/>
            <a:ext cx="8001000" cy="7132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i="1" dirty="0">
                <a:solidFill>
                  <a:srgbClr val="9DB8D2"/>
                </a:solidFill>
              </a:rPr>
              <a:t>💡 </a:t>
            </a:r>
            <a:r>
              <a:rPr sz="1200" i="1" dirty="0" err="1">
                <a:solidFill>
                  <a:srgbClr val="9DB8D2"/>
                </a:solidFill>
              </a:rPr>
              <a:t>Definan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quién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lidera</a:t>
            </a:r>
            <a:r>
              <a:rPr sz="1200" i="1" dirty="0">
                <a:solidFill>
                  <a:srgbClr val="9DB8D2"/>
                </a:solidFill>
              </a:rPr>
              <a:t>, </a:t>
            </a:r>
            <a:r>
              <a:rPr sz="1200" i="1" dirty="0" err="1">
                <a:solidFill>
                  <a:srgbClr val="9DB8D2"/>
                </a:solidFill>
              </a:rPr>
              <a:t>quién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monitorea</a:t>
            </a:r>
            <a:r>
              <a:rPr sz="1200" i="1" dirty="0">
                <a:solidFill>
                  <a:srgbClr val="9DB8D2"/>
                </a:solidFill>
              </a:rPr>
              <a:t> y </a:t>
            </a:r>
            <a:r>
              <a:rPr sz="1200" i="1" dirty="0" err="1">
                <a:solidFill>
                  <a:srgbClr val="9DB8D2"/>
                </a:solidFill>
              </a:rPr>
              <a:t>cómo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cambiarán</a:t>
            </a:r>
            <a:r>
              <a:rPr sz="1200" i="1" dirty="0">
                <a:solidFill>
                  <a:srgbClr val="9DB8D2"/>
                </a:solidFill>
              </a:rPr>
              <a:t> de </a:t>
            </a:r>
            <a:r>
              <a:rPr sz="1200" i="1" dirty="0" err="1">
                <a:solidFill>
                  <a:srgbClr val="9DB8D2"/>
                </a:solidFill>
              </a:rPr>
              <a:t>función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en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cada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segmento</a:t>
            </a:r>
            <a:r>
              <a:rPr sz="1200" i="1" dirty="0">
                <a:solidFill>
                  <a:srgbClr val="9DB8D2"/>
                </a:solidFill>
              </a:rPr>
              <a:t>.</a:t>
            </a:r>
            <a:endParaRPr sz="12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75675C10-A881-4ABF-9F19-BF54AF353E1C}"/>
              </a:ext>
            </a:extLst>
          </p:cNvPr>
          <p:cNvSpPr>
            <a:spLocks noGrp="1"/>
          </p:cNvSpPr>
          <p:nvPr/>
        </p:nvSpPr>
        <p:spPr>
          <a:xfrm>
            <a:off x="228600" y="3438144"/>
            <a:ext cx="86868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4CA26620-79FA-4F20-BEC6-37BA57EE0AC8}"/>
              </a:ext>
            </a:extLst>
          </p:cNvPr>
          <p:cNvSpPr>
            <a:spLocks noGrp="1"/>
          </p:cNvSpPr>
          <p:nvPr/>
        </p:nvSpPr>
        <p:spPr>
          <a:xfrm>
            <a:off x="274320" y="3474720"/>
            <a:ext cx="420624" cy="420624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78CED98-E0A3-49BB-8C33-5978281ABFD5}"/>
              </a:ext>
            </a:extLst>
          </p:cNvPr>
          <p:cNvSpPr>
            <a:spLocks noGrp="1"/>
          </p:cNvSpPr>
          <p:nvPr/>
        </p:nvSpPr>
        <p:spPr>
          <a:xfrm>
            <a:off x="274320" y="3493008"/>
            <a:ext cx="420624" cy="38404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800" b="1">
                <a:solidFill>
                  <a:srgbClr val="111827"/>
                </a:solidFill>
              </a:rPr>
              <a:t>3</a:t>
            </a:r>
            <a:endParaRPr sz="180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3193A127-3F15-4CCD-A90B-4A3E048C82FE}"/>
              </a:ext>
            </a:extLst>
          </p:cNvPr>
          <p:cNvSpPr>
            <a:spLocks noGrp="1"/>
          </p:cNvSpPr>
          <p:nvPr/>
        </p:nvSpPr>
        <p:spPr>
          <a:xfrm>
            <a:off x="804672" y="3493008"/>
            <a:ext cx="8001000" cy="41148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FFFFF"/>
                </a:solidFill>
              </a:rPr>
              <a:t>¿Cómo se comunicarán y revisarán?</a:t>
            </a:r>
            <a:endParaRPr sz="130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C89CDDC9-ECF0-4407-B018-A18131693612}"/>
              </a:ext>
            </a:extLst>
          </p:cNvPr>
          <p:cNvSpPr>
            <a:spLocks noGrp="1"/>
          </p:cNvSpPr>
          <p:nvPr/>
        </p:nvSpPr>
        <p:spPr>
          <a:xfrm>
            <a:off x="804672" y="3877056"/>
            <a:ext cx="8001000" cy="7132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i="1" dirty="0">
                <a:solidFill>
                  <a:srgbClr val="9DB8D2"/>
                </a:solidFill>
              </a:rPr>
              <a:t>💡 </a:t>
            </a:r>
            <a:r>
              <a:rPr sz="1200" i="1" dirty="0" err="1">
                <a:solidFill>
                  <a:srgbClr val="9DB8D2"/>
                </a:solidFill>
              </a:rPr>
              <a:t>Acuerden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señales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privadas</a:t>
            </a:r>
            <a:r>
              <a:rPr sz="1200" i="1" dirty="0">
                <a:solidFill>
                  <a:srgbClr val="9DB8D2"/>
                </a:solidFill>
              </a:rPr>
              <a:t> y </a:t>
            </a:r>
            <a:r>
              <a:rPr sz="1200" i="1" dirty="0" err="1">
                <a:solidFill>
                  <a:srgbClr val="9DB8D2"/>
                </a:solidFill>
              </a:rPr>
              <a:t>una</a:t>
            </a:r>
            <a:r>
              <a:rPr sz="1200" i="1" dirty="0">
                <a:solidFill>
                  <a:srgbClr val="9DB8D2"/>
                </a:solidFill>
              </a:rPr>
              <a:t> </a:t>
            </a:r>
            <a:r>
              <a:rPr sz="1200" i="1" dirty="0" err="1">
                <a:solidFill>
                  <a:srgbClr val="9DB8D2"/>
                </a:solidFill>
              </a:rPr>
              <a:t>conversación</a:t>
            </a:r>
            <a:r>
              <a:rPr sz="1200" i="1" dirty="0">
                <a:solidFill>
                  <a:srgbClr val="9DB8D2"/>
                </a:solidFill>
              </a:rPr>
              <a:t> breve </a:t>
            </a:r>
            <a:r>
              <a:rPr sz="1200" i="1" dirty="0" err="1">
                <a:solidFill>
                  <a:srgbClr val="9DB8D2"/>
                </a:solidFill>
              </a:rPr>
              <a:t>semanal</a:t>
            </a:r>
            <a:r>
              <a:rPr sz="1200" i="1" dirty="0">
                <a:solidFill>
                  <a:srgbClr val="9DB8D2"/>
                </a:solidFill>
              </a:rPr>
              <a:t> para </a:t>
            </a:r>
            <a:r>
              <a:rPr sz="1200" i="1" dirty="0" err="1">
                <a:solidFill>
                  <a:srgbClr val="9DB8D2"/>
                </a:solidFill>
              </a:rPr>
              <a:t>ajustar</a:t>
            </a:r>
            <a:r>
              <a:rPr sz="1200" i="1" dirty="0">
                <a:solidFill>
                  <a:srgbClr val="9DB8D2"/>
                </a:solidFill>
              </a:rPr>
              <a:t> la </a:t>
            </a:r>
            <a:r>
              <a:rPr sz="1200" i="1" dirty="0" err="1">
                <a:solidFill>
                  <a:srgbClr val="9DB8D2"/>
                </a:solidFill>
              </a:rPr>
              <a:t>práctica</a:t>
            </a:r>
            <a:r>
              <a:rPr sz="1200" i="1" dirty="0">
                <a:solidFill>
                  <a:srgbClr val="9DB8D2"/>
                </a:solidFill>
              </a:rPr>
              <a:t>.</a:t>
            </a:r>
            <a:endParaRPr sz="120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86C9ADD1-5E48-4C76-A731-8574E83CA681}"/>
              </a:ext>
            </a:extLst>
          </p:cNvPr>
          <p:cNvSpPr>
            <a:spLocks noGrp="1"/>
          </p:cNvSpPr>
          <p:nvPr/>
        </p:nvSpPr>
        <p:spPr>
          <a:xfrm>
            <a:off x="0" y="4645152"/>
            <a:ext cx="9144000" cy="502920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8C9AF58-125B-4CDD-94C7-3ED44E946707}"/>
              </a:ext>
            </a:extLst>
          </p:cNvPr>
          <p:cNvSpPr>
            <a:spLocks noGrp="1"/>
          </p:cNvSpPr>
          <p:nvPr/>
        </p:nvSpPr>
        <p:spPr>
          <a:xfrm>
            <a:off x="228600" y="4663440"/>
            <a:ext cx="8686800" cy="43891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150" b="1">
                <a:solidFill>
                  <a:srgbClr val="111827"/>
                </a:solidFill>
              </a:rPr>
              <a:t>✨ Dos maestros, una clase: diferentes funciones, una sola cultura y responsabilidad compartida.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14166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58D8128-D405-440C-90DA-2658B32837D6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8686800" cy="65836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B43767D-3127-4DF2-903B-1B5D53B688CE}"/>
              </a:ext>
            </a:extLst>
          </p:cNvPr>
          <p:cNvSpPr>
            <a:spLocks noGrp="1"/>
          </p:cNvSpPr>
          <p:nvPr/>
        </p:nvSpPr>
        <p:spPr>
          <a:xfrm>
            <a:off x="228600" y="274320"/>
            <a:ext cx="8686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¿QUÉ PODEMOS CONTROLAR COMO EQUIPO?</a:t>
            </a:r>
            <a:endParaRPr sz="22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758C8D5-6433-4EA8-AD65-5BB8A2D9E77B}"/>
              </a:ext>
            </a:extLst>
          </p:cNvPr>
          <p:cNvSpPr>
            <a:spLocks noGrp="1"/>
          </p:cNvSpPr>
          <p:nvPr/>
        </p:nvSpPr>
        <p:spPr>
          <a:xfrm>
            <a:off x="228600" y="1005840"/>
            <a:ext cx="4023360" cy="3657600"/>
          </a:xfrm>
          <a:prstGeom prst="rect">
            <a:avLst/>
          </a:prstGeom>
          <a:solidFill>
            <a:srgbClr val="1A27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371E525-1DB1-49EA-878C-F61ADE96C9F8}"/>
              </a:ext>
            </a:extLst>
          </p:cNvPr>
          <p:cNvSpPr>
            <a:spLocks noGrp="1"/>
          </p:cNvSpPr>
          <p:nvPr/>
        </p:nvSpPr>
        <p:spPr>
          <a:xfrm>
            <a:off x="228600" y="1005840"/>
            <a:ext cx="109728" cy="365760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23F9C77-AC9A-42AE-A46D-B69B9A383CA9}"/>
              </a:ext>
            </a:extLst>
          </p:cNvPr>
          <p:cNvSpPr>
            <a:spLocks noGrp="1"/>
          </p:cNvSpPr>
          <p:nvPr/>
        </p:nvSpPr>
        <p:spPr>
          <a:xfrm>
            <a:off x="457200" y="1078992"/>
            <a:ext cx="3657600" cy="411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buNone/>
            </a:pPr>
            <a:r>
              <a:rPr sz="1300" b="1">
                <a:solidFill>
                  <a:srgbClr val="E05D44"/>
                </a:solidFill>
              </a:rPr>
              <a:t>LO QUE NO CONTROLAMOS</a:t>
            </a:r>
            <a:endParaRPr sz="130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779B6388-F8A6-44F4-84A6-3CC195EF5441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73152" cy="25603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36C7065-F12D-4BB7-8A1D-50C43A20780B}"/>
              </a:ext>
            </a:extLst>
          </p:cNvPr>
          <p:cNvSpPr>
            <a:spLocks noGrp="1"/>
          </p:cNvSpPr>
          <p:nvPr/>
        </p:nvSpPr>
        <p:spPr>
          <a:xfrm>
            <a:off x="621792" y="1572768"/>
            <a:ext cx="3493008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FFFFFF"/>
                </a:solidFill>
              </a:rPr>
              <a:t>Experiencias previas de cada estudiante</a:t>
            </a:r>
            <a:endParaRPr sz="115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A0EA4908-93EE-4841-A927-81C38B9CC640}"/>
              </a:ext>
            </a:extLst>
          </p:cNvPr>
          <p:cNvSpPr>
            <a:spLocks noGrp="1"/>
          </p:cNvSpPr>
          <p:nvPr/>
        </p:nvSpPr>
        <p:spPr>
          <a:xfrm>
            <a:off x="457200" y="2093976"/>
            <a:ext cx="73152" cy="25603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3DD9A5A-4615-494B-B18A-F06CC242DFEA}"/>
              </a:ext>
            </a:extLst>
          </p:cNvPr>
          <p:cNvSpPr>
            <a:spLocks noGrp="1"/>
          </p:cNvSpPr>
          <p:nvPr/>
        </p:nvSpPr>
        <p:spPr>
          <a:xfrm>
            <a:off x="621792" y="2066544"/>
            <a:ext cx="3493008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FFFFFF"/>
                </a:solidFill>
              </a:rPr>
              <a:t>Necesidades académicas y lingüísticas</a:t>
            </a:r>
            <a:endParaRPr sz="115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55A20727-D36A-4B83-8701-E88234466E52}"/>
              </a:ext>
            </a:extLst>
          </p:cNvPr>
          <p:cNvSpPr>
            <a:spLocks noGrp="1"/>
          </p:cNvSpPr>
          <p:nvPr/>
        </p:nvSpPr>
        <p:spPr>
          <a:xfrm>
            <a:off x="457200" y="2587752"/>
            <a:ext cx="73152" cy="25603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962690E-BCE5-4235-AB05-7674A647CA49}"/>
              </a:ext>
            </a:extLst>
          </p:cNvPr>
          <p:cNvSpPr>
            <a:spLocks noGrp="1"/>
          </p:cNvSpPr>
          <p:nvPr/>
        </p:nvSpPr>
        <p:spPr>
          <a:xfrm>
            <a:off x="621792" y="2560320"/>
            <a:ext cx="3493008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FFFFFF"/>
                </a:solidFill>
              </a:rPr>
              <a:t>Condiciones familiares o comunitarias</a:t>
            </a:r>
            <a:endParaRPr sz="115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13943D6F-4EBA-476E-9A9B-518FCD619E68}"/>
              </a:ext>
            </a:extLst>
          </p:cNvPr>
          <p:cNvSpPr>
            <a:spLocks noGrp="1"/>
          </p:cNvSpPr>
          <p:nvPr/>
        </p:nvSpPr>
        <p:spPr>
          <a:xfrm>
            <a:off x="457200" y="3081528"/>
            <a:ext cx="73152" cy="25603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F3DFABFC-BF58-406C-A2BF-D56125F68EC7}"/>
              </a:ext>
            </a:extLst>
          </p:cNvPr>
          <p:cNvSpPr>
            <a:spLocks noGrp="1"/>
          </p:cNvSpPr>
          <p:nvPr/>
        </p:nvSpPr>
        <p:spPr>
          <a:xfrm>
            <a:off x="621792" y="3054096"/>
            <a:ext cx="3493008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FFFFFF"/>
                </a:solidFill>
              </a:rPr>
              <a:t>Recursos y limitaciones institucionales</a:t>
            </a:r>
            <a:endParaRPr sz="115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DEA6C507-30CF-4B29-BEF2-28CCB09D04B6}"/>
              </a:ext>
            </a:extLst>
          </p:cNvPr>
          <p:cNvSpPr>
            <a:spLocks noGrp="1"/>
          </p:cNvSpPr>
          <p:nvPr/>
        </p:nvSpPr>
        <p:spPr>
          <a:xfrm>
            <a:off x="457200" y="3575304"/>
            <a:ext cx="73152" cy="25603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BAF4E177-0BA3-48CC-ACBC-28BD4EABC353}"/>
              </a:ext>
            </a:extLst>
          </p:cNvPr>
          <p:cNvSpPr>
            <a:spLocks noGrp="1"/>
          </p:cNvSpPr>
          <p:nvPr/>
        </p:nvSpPr>
        <p:spPr>
          <a:xfrm>
            <a:off x="621792" y="3547872"/>
            <a:ext cx="3493008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FFFFFF"/>
                </a:solidFill>
              </a:rPr>
              <a:t>Situaciones externas al salón</a:t>
            </a:r>
            <a:endParaRPr sz="115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D59F315E-A7E9-4E9C-BEDA-70A6C189E97E}"/>
              </a:ext>
            </a:extLst>
          </p:cNvPr>
          <p:cNvSpPr>
            <a:spLocks noGrp="1"/>
          </p:cNvSpPr>
          <p:nvPr/>
        </p:nvSpPr>
        <p:spPr>
          <a:xfrm>
            <a:off x="4480560" y="1005840"/>
            <a:ext cx="4434840" cy="365760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CC0BAD18-F370-48F2-B8AB-0F86DE8862FE}"/>
              </a:ext>
            </a:extLst>
          </p:cNvPr>
          <p:cNvSpPr>
            <a:spLocks noGrp="1"/>
          </p:cNvSpPr>
          <p:nvPr/>
        </p:nvSpPr>
        <p:spPr>
          <a:xfrm>
            <a:off x="4480560" y="1005840"/>
            <a:ext cx="109728" cy="365760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2DE6849-C113-4314-A28B-E41D14F045D3}"/>
              </a:ext>
            </a:extLst>
          </p:cNvPr>
          <p:cNvSpPr>
            <a:spLocks noGrp="1"/>
          </p:cNvSpPr>
          <p:nvPr/>
        </p:nvSpPr>
        <p:spPr>
          <a:xfrm>
            <a:off x="4663440" y="1078992"/>
            <a:ext cx="4114800" cy="411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buNone/>
            </a:pPr>
            <a:r>
              <a:rPr sz="1300" b="1">
                <a:solidFill>
                  <a:srgbClr val="0D7377"/>
                </a:solidFill>
              </a:rPr>
              <a:t>LO QUE SÍ CONTROLAMOS ✓</a:t>
            </a:r>
            <a:endParaRPr sz="130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8AA63E4C-868D-4C42-9224-30CB768A692B}"/>
              </a:ext>
            </a:extLst>
          </p:cNvPr>
          <p:cNvSpPr>
            <a:spLocks noGrp="1"/>
          </p:cNvSpPr>
          <p:nvPr/>
        </p:nvSpPr>
        <p:spPr>
          <a:xfrm>
            <a:off x="4617720" y="1581912"/>
            <a:ext cx="36576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600">
                <a:solidFill>
                  <a:srgbClr val="000000"/>
                </a:solidFill>
              </a:rPr>
              <a:t>🏫</a:t>
            </a:r>
            <a:endParaRPr sz="160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3EDC387C-6175-445F-9463-AF2BD0DC35A3}"/>
              </a:ext>
            </a:extLst>
          </p:cNvPr>
          <p:cNvSpPr>
            <a:spLocks noGrp="1"/>
          </p:cNvSpPr>
          <p:nvPr/>
        </p:nvSpPr>
        <p:spPr>
          <a:xfrm>
            <a:off x="5029200" y="1591056"/>
            <a:ext cx="3749040" cy="2926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111827"/>
                </a:solidFill>
              </a:rPr>
              <a:t>Cómo organizamos el espacio</a:t>
            </a:r>
            <a:endParaRPr sz="115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CF4813BD-FF46-4C2F-88D1-343B25A9A01F}"/>
              </a:ext>
            </a:extLst>
          </p:cNvPr>
          <p:cNvSpPr>
            <a:spLocks noGrp="1"/>
          </p:cNvSpPr>
          <p:nvPr/>
        </p:nvSpPr>
        <p:spPr>
          <a:xfrm>
            <a:off x="4617720" y="2075688"/>
            <a:ext cx="36576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600">
                <a:solidFill>
                  <a:srgbClr val="000000"/>
                </a:solidFill>
              </a:rPr>
              <a:t>📋</a:t>
            </a:r>
            <a:endParaRPr sz="160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3A8D3689-CDAB-45C6-BEF6-A17A91D36A54}"/>
              </a:ext>
            </a:extLst>
          </p:cNvPr>
          <p:cNvSpPr>
            <a:spLocks noGrp="1"/>
          </p:cNvSpPr>
          <p:nvPr/>
        </p:nvSpPr>
        <p:spPr>
          <a:xfrm>
            <a:off x="5029200" y="2084832"/>
            <a:ext cx="3749040" cy="2926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111827"/>
                </a:solidFill>
              </a:rPr>
              <a:t>Las reglas y el lenguaje que usamos</a:t>
            </a:r>
            <a:endParaRPr sz="115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30F7849A-D70B-455C-B731-5B22A313F995}"/>
              </a:ext>
            </a:extLst>
          </p:cNvPr>
          <p:cNvSpPr>
            <a:spLocks noGrp="1"/>
          </p:cNvSpPr>
          <p:nvPr/>
        </p:nvSpPr>
        <p:spPr>
          <a:xfrm>
            <a:off x="4617720" y="2569464"/>
            <a:ext cx="36576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600">
                <a:solidFill>
                  <a:srgbClr val="000000"/>
                </a:solidFill>
              </a:rPr>
              <a:t>🔄</a:t>
            </a:r>
            <a:endParaRPr sz="160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81514474-AB0B-46D4-9428-68AB5FF77060}"/>
              </a:ext>
            </a:extLst>
          </p:cNvPr>
          <p:cNvSpPr>
            <a:spLocks noGrp="1"/>
          </p:cNvSpPr>
          <p:nvPr/>
        </p:nvSpPr>
        <p:spPr>
          <a:xfrm>
            <a:off x="5029200" y="2578608"/>
            <a:ext cx="3749040" cy="2926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111827"/>
                </a:solidFill>
              </a:rPr>
              <a:t>Quién hace qué en cada rutina</a:t>
            </a:r>
            <a:endParaRPr sz="115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155A8879-7ADD-4978-9543-FEAA574D28CD}"/>
              </a:ext>
            </a:extLst>
          </p:cNvPr>
          <p:cNvSpPr>
            <a:spLocks noGrp="1"/>
          </p:cNvSpPr>
          <p:nvPr/>
        </p:nvSpPr>
        <p:spPr>
          <a:xfrm>
            <a:off x="4617720" y="3063240"/>
            <a:ext cx="36576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600">
                <a:solidFill>
                  <a:srgbClr val="000000"/>
                </a:solidFill>
              </a:rPr>
              <a:t>🎯</a:t>
            </a:r>
            <a:endParaRPr sz="160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7C29A7E0-DAA1-4974-8297-E67B540FFEA2}"/>
              </a:ext>
            </a:extLst>
          </p:cNvPr>
          <p:cNvSpPr>
            <a:spLocks noGrp="1"/>
          </p:cNvSpPr>
          <p:nvPr/>
        </p:nvSpPr>
        <p:spPr>
          <a:xfrm>
            <a:off x="5029200" y="3072384"/>
            <a:ext cx="3749040" cy="2926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111827"/>
                </a:solidFill>
              </a:rPr>
              <a:t>Cómo respondemos al comportamiento</a:t>
            </a:r>
            <a:endParaRPr sz="115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13D9FE4D-1CB8-4704-9387-E5F64360F49D}"/>
              </a:ext>
            </a:extLst>
          </p:cNvPr>
          <p:cNvSpPr>
            <a:spLocks noGrp="1"/>
          </p:cNvSpPr>
          <p:nvPr/>
        </p:nvSpPr>
        <p:spPr>
          <a:xfrm>
            <a:off x="4617720" y="3557016"/>
            <a:ext cx="36576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1600">
                <a:solidFill>
                  <a:srgbClr val="000000"/>
                </a:solidFill>
              </a:rPr>
              <a:t>🧠</a:t>
            </a:r>
            <a:endParaRPr sz="160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84BAEDEC-F238-427C-97BC-141F0B3B6DF0}"/>
              </a:ext>
            </a:extLst>
          </p:cNvPr>
          <p:cNvSpPr>
            <a:spLocks noGrp="1"/>
          </p:cNvSpPr>
          <p:nvPr/>
        </p:nvSpPr>
        <p:spPr>
          <a:xfrm>
            <a:off x="5029200" y="3566160"/>
            <a:ext cx="3749040" cy="2926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150">
                <a:solidFill>
                  <a:srgbClr val="111827"/>
                </a:solidFill>
              </a:rPr>
              <a:t>La cultura académica que modelamos</a:t>
            </a:r>
            <a:endParaRPr sz="1150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E5680437-ACE9-44DC-AA73-0B8BD2BF29C5}"/>
              </a:ext>
            </a:extLst>
          </p:cNvPr>
          <p:cNvSpPr>
            <a:spLocks noGrp="1"/>
          </p:cNvSpPr>
          <p:nvPr/>
        </p:nvSpPr>
        <p:spPr>
          <a:xfrm>
            <a:off x="228600" y="4681728"/>
            <a:ext cx="8686800" cy="38404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1AE4BFDA-0FB1-44F9-A5F7-BF899FA5EDFB}"/>
              </a:ext>
            </a:extLst>
          </p:cNvPr>
          <p:cNvSpPr>
            <a:spLocks noGrp="1"/>
          </p:cNvSpPr>
          <p:nvPr/>
        </p:nvSpPr>
        <p:spPr>
          <a:xfrm>
            <a:off x="228600" y="4700016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200" b="1">
                <a:solidFill>
                  <a:srgbClr val="FFFFFF"/>
                </a:solidFill>
              </a:rPr>
              <a:t>💡 Dos docentes amplían el alcance solo cuando actúan como un equipo coherente.</a:t>
            </a:r>
            <a:endParaRPr sz="1200"/>
          </a:p>
        </p:txBody>
      </p:sp>
    </p:spTree>
    <p:extLst>
      <p:ext uri="{BB962C8B-B14F-4D97-AF65-F5344CB8AC3E}">
        <p14:creationId xmlns:p14="http://schemas.microsoft.com/office/powerpoint/2010/main" val="506989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D1E83D6-7060-4A68-AE5B-6131BA11060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5B72CA2-472F-4D6D-8937-9B099DAFFFB8}"/>
              </a:ext>
            </a:extLst>
          </p:cNvPr>
          <p:cNvSpPr>
            <a:spLocks noGrp="1"/>
          </p:cNvSpPr>
          <p:nvPr/>
        </p:nvSpPr>
        <p:spPr>
          <a:xfrm>
            <a:off x="228600" y="54864"/>
            <a:ext cx="868680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LA MENTALIDAD DEL EQUIPO DOCENTE EFECTIVO</a:t>
            </a:r>
            <a:endParaRPr sz="20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4D4E46A-66DE-41B3-AC66-748B2AAA99D6}"/>
              </a:ext>
            </a:extLst>
          </p:cNvPr>
          <p:cNvSpPr>
            <a:spLocks noGrp="1"/>
          </p:cNvSpPr>
          <p:nvPr/>
        </p:nvSpPr>
        <p:spPr>
          <a:xfrm>
            <a:off x="228600" y="658368"/>
            <a:ext cx="43434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24DB7AB-8CA0-44A0-BACE-6958449DFE76}"/>
              </a:ext>
            </a:extLst>
          </p:cNvPr>
          <p:cNvSpPr>
            <a:spLocks noGrp="1"/>
          </p:cNvSpPr>
          <p:nvPr/>
        </p:nvSpPr>
        <p:spPr>
          <a:xfrm>
            <a:off x="228600" y="658368"/>
            <a:ext cx="109728" cy="1261872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FB516E2-3B84-4A95-A460-64DB2B7EDBE4}"/>
              </a:ext>
            </a:extLst>
          </p:cNvPr>
          <p:cNvSpPr>
            <a:spLocks noGrp="1"/>
          </p:cNvSpPr>
          <p:nvPr/>
        </p:nvSpPr>
        <p:spPr>
          <a:xfrm>
            <a:off x="393192" y="795528"/>
            <a:ext cx="50292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2400">
                <a:solidFill>
                  <a:srgbClr val="000000"/>
                </a:solidFill>
              </a:rPr>
              <a:t>📅</a:t>
            </a:r>
            <a:endParaRPr sz="240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C467D2C-47B3-4BA8-A25C-D227E6134E95}"/>
              </a:ext>
            </a:extLst>
          </p:cNvPr>
          <p:cNvSpPr>
            <a:spLocks noGrp="1"/>
          </p:cNvSpPr>
          <p:nvPr/>
        </p:nvSpPr>
        <p:spPr>
          <a:xfrm>
            <a:off x="941832" y="768096"/>
            <a:ext cx="3502152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5A623"/>
                </a:solidFill>
              </a:rPr>
              <a:t>Planifica los acuerdos</a:t>
            </a:r>
            <a:endParaRPr sz="13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7353269-F36D-46E0-9195-A336CC2F46E8}"/>
              </a:ext>
            </a:extLst>
          </p:cNvPr>
          <p:cNvSpPr>
            <a:spLocks noGrp="1"/>
          </p:cNvSpPr>
          <p:nvPr/>
        </p:nvSpPr>
        <p:spPr>
          <a:xfrm>
            <a:off x="941832" y="1097280"/>
            <a:ext cx="3502152" cy="7498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D1E0F0"/>
                </a:solidFill>
              </a:rPr>
              <a:t>Decidan funciones, señales y expectativas antes de entrar. Lo que no se acuerda se improvisa frente al grupo.</a:t>
            </a:r>
            <a:endParaRPr sz="105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02D68FA0-637A-4FAA-A1B8-4DA9595344AE}"/>
              </a:ext>
            </a:extLst>
          </p:cNvPr>
          <p:cNvSpPr>
            <a:spLocks noGrp="1"/>
          </p:cNvSpPr>
          <p:nvPr/>
        </p:nvSpPr>
        <p:spPr>
          <a:xfrm>
            <a:off x="228600" y="2048256"/>
            <a:ext cx="43434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E6E52C80-DCF9-4B5E-B2AA-2FE402CAB39D}"/>
              </a:ext>
            </a:extLst>
          </p:cNvPr>
          <p:cNvSpPr>
            <a:spLocks noGrp="1"/>
          </p:cNvSpPr>
          <p:nvPr/>
        </p:nvSpPr>
        <p:spPr>
          <a:xfrm>
            <a:off x="228600" y="2048256"/>
            <a:ext cx="109728" cy="1261872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13EE7B0-1A68-4419-9A63-7FD194E8132C}"/>
              </a:ext>
            </a:extLst>
          </p:cNvPr>
          <p:cNvSpPr>
            <a:spLocks noGrp="1"/>
          </p:cNvSpPr>
          <p:nvPr/>
        </p:nvSpPr>
        <p:spPr>
          <a:xfrm>
            <a:off x="393192" y="2185416"/>
            <a:ext cx="50292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2400">
                <a:solidFill>
                  <a:srgbClr val="000000"/>
                </a:solidFill>
              </a:rPr>
              <a:t>🔁</a:t>
            </a:r>
            <a:endParaRPr sz="2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B370A84-FD2A-499F-A843-26300C75CFEA}"/>
              </a:ext>
            </a:extLst>
          </p:cNvPr>
          <p:cNvSpPr>
            <a:spLocks noGrp="1"/>
          </p:cNvSpPr>
          <p:nvPr/>
        </p:nvSpPr>
        <p:spPr>
          <a:xfrm>
            <a:off x="941832" y="2157984"/>
            <a:ext cx="3502152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5A623"/>
                </a:solidFill>
              </a:rPr>
              <a:t>Consistencia como base</a:t>
            </a:r>
            <a:endParaRPr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C4CB50A9-5539-474A-92A3-F17BD6B1E6E0}"/>
              </a:ext>
            </a:extLst>
          </p:cNvPr>
          <p:cNvSpPr>
            <a:spLocks noGrp="1"/>
          </p:cNvSpPr>
          <p:nvPr/>
        </p:nvSpPr>
        <p:spPr>
          <a:xfrm>
            <a:off x="941832" y="2487168"/>
            <a:ext cx="3502152" cy="7498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D1E0F0"/>
                </a:solidFill>
              </a:rPr>
              <a:t>Una misma expectativa debe recibir una respuesta compatible de ambos docentes. La contradicción debilita la autoridad compartida.</a:t>
            </a:r>
            <a:endParaRPr sz="105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FAC1E831-1C07-429B-B411-CEA670148A8C}"/>
              </a:ext>
            </a:extLst>
          </p:cNvPr>
          <p:cNvSpPr>
            <a:spLocks noGrp="1"/>
          </p:cNvSpPr>
          <p:nvPr/>
        </p:nvSpPr>
        <p:spPr>
          <a:xfrm>
            <a:off x="228600" y="3438144"/>
            <a:ext cx="43434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CBF1FDEC-13F5-4C2A-BCF2-BB9C9DF9521C}"/>
              </a:ext>
            </a:extLst>
          </p:cNvPr>
          <p:cNvSpPr>
            <a:spLocks noGrp="1"/>
          </p:cNvSpPr>
          <p:nvPr/>
        </p:nvSpPr>
        <p:spPr>
          <a:xfrm>
            <a:off x="228600" y="3438144"/>
            <a:ext cx="109728" cy="1261872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3D65218F-B121-4560-9E2C-DF9D98FA60A3}"/>
              </a:ext>
            </a:extLst>
          </p:cNvPr>
          <p:cNvSpPr>
            <a:spLocks noGrp="1"/>
          </p:cNvSpPr>
          <p:nvPr/>
        </p:nvSpPr>
        <p:spPr>
          <a:xfrm>
            <a:off x="393192" y="3575304"/>
            <a:ext cx="50292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2400">
                <a:solidFill>
                  <a:srgbClr val="000000"/>
                </a:solidFill>
              </a:rPr>
              <a:t>🎭</a:t>
            </a:r>
            <a:endParaRPr sz="240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83652A69-08EC-42B5-B68B-2AD6CB7772DB}"/>
              </a:ext>
            </a:extLst>
          </p:cNvPr>
          <p:cNvSpPr>
            <a:spLocks noGrp="1"/>
          </p:cNvSpPr>
          <p:nvPr/>
        </p:nvSpPr>
        <p:spPr>
          <a:xfrm>
            <a:off x="941832" y="3547872"/>
            <a:ext cx="3502152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5A623"/>
                </a:solidFill>
              </a:rPr>
              <a:t>Funciones flexibles</a:t>
            </a:r>
            <a:endParaRPr sz="130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23C3CBDE-744B-4282-9819-A949A5BBA314}"/>
              </a:ext>
            </a:extLst>
          </p:cNvPr>
          <p:cNvSpPr>
            <a:spLocks noGrp="1"/>
          </p:cNvSpPr>
          <p:nvPr/>
        </p:nvSpPr>
        <p:spPr>
          <a:xfrm>
            <a:off x="941832" y="3877056"/>
            <a:ext cx="3502152" cy="7498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D1E0F0"/>
                </a:solidFill>
              </a:rPr>
              <a:t>Liderar, apoyar, observar o intervenir puede cambiar durante la clase; ambos continúan siendo docentes responsables del grupo.</a:t>
            </a:r>
            <a:endParaRPr sz="105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82D09B38-D6C1-4BE8-AFE2-8E5B93EBC589}"/>
              </a:ext>
            </a:extLst>
          </p:cNvPr>
          <p:cNvSpPr>
            <a:spLocks noGrp="1"/>
          </p:cNvSpPr>
          <p:nvPr/>
        </p:nvSpPr>
        <p:spPr>
          <a:xfrm>
            <a:off x="4754880" y="658368"/>
            <a:ext cx="43434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2F4630FC-C13B-439A-8AED-A453E3977FA2}"/>
              </a:ext>
            </a:extLst>
          </p:cNvPr>
          <p:cNvSpPr>
            <a:spLocks noGrp="1"/>
          </p:cNvSpPr>
          <p:nvPr/>
        </p:nvSpPr>
        <p:spPr>
          <a:xfrm>
            <a:off x="4754880" y="658368"/>
            <a:ext cx="109728" cy="1261872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AF18E8C1-3EEE-471C-B29A-C47F089CF2B4}"/>
              </a:ext>
            </a:extLst>
          </p:cNvPr>
          <p:cNvSpPr>
            <a:spLocks noGrp="1"/>
          </p:cNvSpPr>
          <p:nvPr/>
        </p:nvSpPr>
        <p:spPr>
          <a:xfrm>
            <a:off x="4919472" y="795528"/>
            <a:ext cx="50292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2400">
                <a:solidFill>
                  <a:srgbClr val="000000"/>
                </a:solidFill>
              </a:rPr>
              <a:t>⚖️</a:t>
            </a:r>
            <a:endParaRPr sz="240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B5CCA9A-A2D9-4609-9E29-E2A8F41D689F}"/>
              </a:ext>
            </a:extLst>
          </p:cNvPr>
          <p:cNvSpPr>
            <a:spLocks noGrp="1"/>
          </p:cNvSpPr>
          <p:nvPr/>
        </p:nvSpPr>
        <p:spPr>
          <a:xfrm>
            <a:off x="5468112" y="768096"/>
            <a:ext cx="3502152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5A623"/>
                </a:solidFill>
              </a:rPr>
              <a:t>Cálidos y firmes</a:t>
            </a:r>
            <a:endParaRPr sz="130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7FF0042C-0761-44DA-B9DE-945361AD9779}"/>
              </a:ext>
            </a:extLst>
          </p:cNvPr>
          <p:cNvSpPr>
            <a:spLocks noGrp="1"/>
          </p:cNvSpPr>
          <p:nvPr/>
        </p:nvSpPr>
        <p:spPr>
          <a:xfrm>
            <a:off x="5468112" y="1097280"/>
            <a:ext cx="3502152" cy="7498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D1E0F0"/>
                </a:solidFill>
              </a:rPr>
              <a:t>Ambos sostienen relaciones positivas y altas expectativas. Ninguno queda como “el bueno” o “quien disciplina”.</a:t>
            </a:r>
            <a:endParaRPr sz="105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4801E6FB-E236-4963-A962-6F253E485C01}"/>
              </a:ext>
            </a:extLst>
          </p:cNvPr>
          <p:cNvSpPr>
            <a:spLocks noGrp="1"/>
          </p:cNvSpPr>
          <p:nvPr/>
        </p:nvSpPr>
        <p:spPr>
          <a:xfrm>
            <a:off x="4754880" y="2048256"/>
            <a:ext cx="4343400" cy="126187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891C0B3D-E630-4951-93D5-8AE6167F7888}"/>
              </a:ext>
            </a:extLst>
          </p:cNvPr>
          <p:cNvSpPr>
            <a:spLocks noGrp="1"/>
          </p:cNvSpPr>
          <p:nvPr/>
        </p:nvSpPr>
        <p:spPr>
          <a:xfrm>
            <a:off x="4754880" y="2048256"/>
            <a:ext cx="109728" cy="1261872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A7A47323-E7F1-4EEC-883D-3698B023E3BC}"/>
              </a:ext>
            </a:extLst>
          </p:cNvPr>
          <p:cNvSpPr>
            <a:spLocks noGrp="1"/>
          </p:cNvSpPr>
          <p:nvPr/>
        </p:nvSpPr>
        <p:spPr>
          <a:xfrm>
            <a:off x="4919472" y="2185416"/>
            <a:ext cx="50292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sz="2400">
                <a:solidFill>
                  <a:srgbClr val="000000"/>
                </a:solidFill>
              </a:rPr>
              <a:t>🔍</a:t>
            </a:r>
            <a:endParaRPr sz="240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1E0E3370-38E6-4822-85C0-5435040CE9C0}"/>
              </a:ext>
            </a:extLst>
          </p:cNvPr>
          <p:cNvSpPr>
            <a:spLocks noGrp="1"/>
          </p:cNvSpPr>
          <p:nvPr/>
        </p:nvSpPr>
        <p:spPr>
          <a:xfrm>
            <a:off x="5468112" y="2157984"/>
            <a:ext cx="3502152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5A623"/>
                </a:solidFill>
              </a:rPr>
              <a:t>Reflexión conjunta</a:t>
            </a:r>
            <a:endParaRPr sz="130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7CB72E62-4736-4449-A06A-42F292F098B6}"/>
              </a:ext>
            </a:extLst>
          </p:cNvPr>
          <p:cNvSpPr>
            <a:spLocks noGrp="1"/>
          </p:cNvSpPr>
          <p:nvPr/>
        </p:nvSpPr>
        <p:spPr>
          <a:xfrm>
            <a:off x="5468112" y="2487168"/>
            <a:ext cx="3502152" cy="74980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D1E0F0"/>
                </a:solidFill>
              </a:rPr>
              <a:t>Después de la clase: ¿qué funcionó?, ¿quién necesitó apoyo?, ¿qué cambiaremos mañana? La mejora pertenece al equipo.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02424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54DA58A-1B5E-477A-AD09-82DD3073979A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8686800" cy="65836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F3A007F-0041-45A6-BC81-71C41E72A6B8}"/>
              </a:ext>
            </a:extLst>
          </p:cNvPr>
          <p:cNvSpPr>
            <a:spLocks noGrp="1"/>
          </p:cNvSpPr>
          <p:nvPr/>
        </p:nvSpPr>
        <p:spPr>
          <a:xfrm>
            <a:off x="228600" y="274320"/>
            <a:ext cx="8686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ANTES DE COMENZAR: ACUERDOS NO NEGOCIABLES</a:t>
            </a:r>
            <a:endParaRPr sz="22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59ADB4A-14BE-4620-9382-F87CE4C76B95}"/>
              </a:ext>
            </a:extLst>
          </p:cNvPr>
          <p:cNvSpPr>
            <a:spLocks noGrp="1"/>
          </p:cNvSpPr>
          <p:nvPr/>
        </p:nvSpPr>
        <p:spPr>
          <a:xfrm>
            <a:off x="228600" y="960120"/>
            <a:ext cx="2788920" cy="3730752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2EFB961-E05A-4D8C-A1C8-AFAF8FA22B78}"/>
              </a:ext>
            </a:extLst>
          </p:cNvPr>
          <p:cNvSpPr>
            <a:spLocks noGrp="1"/>
          </p:cNvSpPr>
          <p:nvPr/>
        </p:nvSpPr>
        <p:spPr>
          <a:xfrm>
            <a:off x="1325880" y="749808"/>
            <a:ext cx="594360" cy="594360"/>
          </a:xfrm>
          <a:prstGeom prst="ellipse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2F0363B-2B37-4A21-B58E-6D1338B82CEC}"/>
              </a:ext>
            </a:extLst>
          </p:cNvPr>
          <p:cNvSpPr>
            <a:spLocks noGrp="1"/>
          </p:cNvSpPr>
          <p:nvPr/>
        </p:nvSpPr>
        <p:spPr>
          <a:xfrm>
            <a:off x="1325880" y="768096"/>
            <a:ext cx="594360" cy="5577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1</a:t>
            </a:r>
            <a:endParaRPr sz="200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05A3C24-E7F6-4C12-9BC6-1A95D90D36FA}"/>
              </a:ext>
            </a:extLst>
          </p:cNvPr>
          <p:cNvSpPr>
            <a:spLocks noGrp="1"/>
          </p:cNvSpPr>
          <p:nvPr/>
        </p:nvSpPr>
        <p:spPr>
          <a:xfrm>
            <a:off x="228600" y="960120"/>
            <a:ext cx="2788920" cy="47548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1C1D7E0-7DF8-43D0-8364-F055B0FFDDB9}"/>
              </a:ext>
            </a:extLst>
          </p:cNvPr>
          <p:cNvSpPr>
            <a:spLocks noGrp="1"/>
          </p:cNvSpPr>
          <p:nvPr/>
        </p:nvSpPr>
        <p:spPr>
          <a:xfrm>
            <a:off x="228600" y="1005840"/>
            <a:ext cx="278892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400" b="1">
                <a:solidFill>
                  <a:srgbClr val="FFFFFF"/>
                </a:solidFill>
              </a:rPr>
              <a:t>ACLAREN</a:t>
            </a:r>
            <a:endParaRPr sz="140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8E176654-EC8C-4EA0-AE30-5A1DCE5B88D4}"/>
              </a:ext>
            </a:extLst>
          </p:cNvPr>
          <p:cNvSpPr>
            <a:spLocks noGrp="1"/>
          </p:cNvSpPr>
          <p:nvPr/>
        </p:nvSpPr>
        <p:spPr>
          <a:xfrm>
            <a:off x="411480" y="1600200"/>
            <a:ext cx="201168" cy="201168"/>
          </a:xfrm>
          <a:prstGeom prst="ellipse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CFE02A7-A24F-40CC-A766-F866F0A7DAC3}"/>
              </a:ext>
            </a:extLst>
          </p:cNvPr>
          <p:cNvSpPr>
            <a:spLocks noGrp="1"/>
          </p:cNvSpPr>
          <p:nvPr/>
        </p:nvSpPr>
        <p:spPr>
          <a:xfrm>
            <a:off x="685800" y="1554480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111827"/>
                </a:solidFill>
              </a:rPr>
              <a:t>¿</a:t>
            </a:r>
            <a:r>
              <a:rPr sz="1200" dirty="0" err="1">
                <a:solidFill>
                  <a:srgbClr val="111827"/>
                </a:solidFill>
              </a:rPr>
              <a:t>Quién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recibe</a:t>
            </a:r>
            <a:r>
              <a:rPr sz="1200" dirty="0">
                <a:solidFill>
                  <a:srgbClr val="111827"/>
                </a:solidFill>
              </a:rPr>
              <a:t> e </a:t>
            </a:r>
            <a:r>
              <a:rPr sz="1200" dirty="0" err="1">
                <a:solidFill>
                  <a:srgbClr val="111827"/>
                </a:solidFill>
              </a:rPr>
              <a:t>inicia</a:t>
            </a:r>
            <a:r>
              <a:rPr sz="1200" dirty="0">
                <a:solidFill>
                  <a:srgbClr val="111827"/>
                </a:solidFill>
              </a:rPr>
              <a:t> la </a:t>
            </a:r>
            <a:r>
              <a:rPr sz="1200" dirty="0" err="1">
                <a:solidFill>
                  <a:srgbClr val="111827"/>
                </a:solidFill>
              </a:rPr>
              <a:t>clase</a:t>
            </a:r>
            <a:r>
              <a:rPr sz="1200" dirty="0">
                <a:solidFill>
                  <a:srgbClr val="111827"/>
                </a:solidFill>
              </a:rPr>
              <a:t>?</a:t>
            </a:r>
            <a:endParaRPr sz="12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C4B1DC1B-FB21-4DEA-A084-8C7BC7720862}"/>
              </a:ext>
            </a:extLst>
          </p:cNvPr>
          <p:cNvSpPr>
            <a:spLocks noGrp="1"/>
          </p:cNvSpPr>
          <p:nvPr/>
        </p:nvSpPr>
        <p:spPr>
          <a:xfrm>
            <a:off x="411480" y="2478024"/>
            <a:ext cx="201168" cy="201168"/>
          </a:xfrm>
          <a:prstGeom prst="ellipse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C35FDE1-6A35-470D-9ECD-117490EACB2B}"/>
              </a:ext>
            </a:extLst>
          </p:cNvPr>
          <p:cNvSpPr>
            <a:spLocks noGrp="1"/>
          </p:cNvSpPr>
          <p:nvPr/>
        </p:nvSpPr>
        <p:spPr>
          <a:xfrm>
            <a:off x="685800" y="2432304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111827"/>
                </a:solidFill>
              </a:rPr>
              <a:t>¿</a:t>
            </a:r>
            <a:r>
              <a:rPr sz="1200" dirty="0" err="1">
                <a:solidFill>
                  <a:srgbClr val="111827"/>
                </a:solidFill>
              </a:rPr>
              <a:t>Quién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monitorea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mientras</a:t>
            </a:r>
            <a:r>
              <a:rPr sz="1200" dirty="0">
                <a:solidFill>
                  <a:srgbClr val="111827"/>
                </a:solidFill>
              </a:rPr>
              <a:t> el </a:t>
            </a:r>
            <a:r>
              <a:rPr sz="1200" dirty="0" err="1">
                <a:solidFill>
                  <a:srgbClr val="111827"/>
                </a:solidFill>
              </a:rPr>
              <a:t>otro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explica</a:t>
            </a:r>
            <a:r>
              <a:rPr sz="1200" dirty="0">
                <a:solidFill>
                  <a:srgbClr val="111827"/>
                </a:solidFill>
              </a:rPr>
              <a:t>?</a:t>
            </a:r>
            <a:endParaRPr sz="120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42CF9774-CDAB-4E24-8A8C-AEECFF03FCB8}"/>
              </a:ext>
            </a:extLst>
          </p:cNvPr>
          <p:cNvSpPr>
            <a:spLocks noGrp="1"/>
          </p:cNvSpPr>
          <p:nvPr/>
        </p:nvSpPr>
        <p:spPr>
          <a:xfrm>
            <a:off x="411480" y="3355848"/>
            <a:ext cx="201168" cy="201168"/>
          </a:xfrm>
          <a:prstGeom prst="ellipse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BE5F0AC5-12C5-4687-8D34-8AFAF78E339C}"/>
              </a:ext>
            </a:extLst>
          </p:cNvPr>
          <p:cNvSpPr>
            <a:spLocks noGrp="1"/>
          </p:cNvSpPr>
          <p:nvPr/>
        </p:nvSpPr>
        <p:spPr>
          <a:xfrm>
            <a:off x="685800" y="3310128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>
                <a:solidFill>
                  <a:srgbClr val="111827"/>
                </a:solidFill>
              </a:rPr>
              <a:t>¿Cómo se pide apoyo sin interrumpir?</a:t>
            </a:r>
            <a:endParaRPr sz="12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F731FB29-968E-46E0-BAD6-FB3AC5B1C9DA}"/>
              </a:ext>
            </a:extLst>
          </p:cNvPr>
          <p:cNvSpPr>
            <a:spLocks noGrp="1"/>
          </p:cNvSpPr>
          <p:nvPr/>
        </p:nvSpPr>
        <p:spPr>
          <a:xfrm>
            <a:off x="3172968" y="960120"/>
            <a:ext cx="2788920" cy="3730752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35F5F24D-5416-41E0-B0A5-618297ABA0AD}"/>
              </a:ext>
            </a:extLst>
          </p:cNvPr>
          <p:cNvSpPr>
            <a:spLocks noGrp="1"/>
          </p:cNvSpPr>
          <p:nvPr/>
        </p:nvSpPr>
        <p:spPr>
          <a:xfrm>
            <a:off x="4270248" y="749808"/>
            <a:ext cx="594360" cy="594360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979AA3ED-D349-4281-8C24-3968CD8A12F7}"/>
              </a:ext>
            </a:extLst>
          </p:cNvPr>
          <p:cNvSpPr>
            <a:spLocks noGrp="1"/>
          </p:cNvSpPr>
          <p:nvPr/>
        </p:nvSpPr>
        <p:spPr>
          <a:xfrm>
            <a:off x="4270248" y="768096"/>
            <a:ext cx="594360" cy="5577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2</a:t>
            </a:r>
            <a:endParaRPr sz="200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99BEB56-86E3-4D64-917E-F1E54AF3FBE4}"/>
              </a:ext>
            </a:extLst>
          </p:cNvPr>
          <p:cNvSpPr>
            <a:spLocks noGrp="1"/>
          </p:cNvSpPr>
          <p:nvPr/>
        </p:nvSpPr>
        <p:spPr>
          <a:xfrm>
            <a:off x="3172968" y="960120"/>
            <a:ext cx="2788920" cy="475488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7CDE40E-9DB1-4008-A459-049A6E189475}"/>
              </a:ext>
            </a:extLst>
          </p:cNvPr>
          <p:cNvSpPr>
            <a:spLocks noGrp="1"/>
          </p:cNvSpPr>
          <p:nvPr/>
        </p:nvSpPr>
        <p:spPr>
          <a:xfrm>
            <a:off x="3172968" y="1005840"/>
            <a:ext cx="278892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400" b="1">
                <a:solidFill>
                  <a:srgbClr val="FFFFFF"/>
                </a:solidFill>
              </a:rPr>
              <a:t>DISEÑEN</a:t>
            </a:r>
            <a:endParaRPr sz="140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2005BC9B-EFE6-4718-A711-33EA50D22C03}"/>
              </a:ext>
            </a:extLst>
          </p:cNvPr>
          <p:cNvSpPr>
            <a:spLocks noGrp="1"/>
          </p:cNvSpPr>
          <p:nvPr/>
        </p:nvSpPr>
        <p:spPr>
          <a:xfrm>
            <a:off x="3355848" y="1600200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729300F8-E6B1-4C79-AB56-5D12F1AEFB5C}"/>
              </a:ext>
            </a:extLst>
          </p:cNvPr>
          <p:cNvSpPr>
            <a:spLocks noGrp="1"/>
          </p:cNvSpPr>
          <p:nvPr/>
        </p:nvSpPr>
        <p:spPr>
          <a:xfrm>
            <a:off x="3630168" y="1554480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111827"/>
                </a:solidFill>
              </a:rPr>
              <a:t>Una </a:t>
            </a:r>
            <a:r>
              <a:rPr sz="1200" dirty="0" err="1">
                <a:solidFill>
                  <a:srgbClr val="111827"/>
                </a:solidFill>
              </a:rPr>
              <a:t>señal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privada</a:t>
            </a:r>
            <a:r>
              <a:rPr sz="1200" dirty="0">
                <a:solidFill>
                  <a:srgbClr val="111827"/>
                </a:solidFill>
              </a:rPr>
              <a:t> para </a:t>
            </a:r>
            <a:r>
              <a:rPr sz="1200" dirty="0" err="1">
                <a:solidFill>
                  <a:srgbClr val="111827"/>
                </a:solidFill>
              </a:rPr>
              <a:t>comunicarse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durante</a:t>
            </a:r>
            <a:r>
              <a:rPr sz="1200" dirty="0">
                <a:solidFill>
                  <a:srgbClr val="111827"/>
                </a:solidFill>
              </a:rPr>
              <a:t> la </a:t>
            </a:r>
            <a:r>
              <a:rPr sz="1200" dirty="0" err="1">
                <a:solidFill>
                  <a:srgbClr val="111827"/>
                </a:solidFill>
              </a:rPr>
              <a:t>clase</a:t>
            </a:r>
            <a:endParaRPr sz="12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9B51CFFE-A248-43F2-AF3B-69F522E7A6C1}"/>
              </a:ext>
            </a:extLst>
          </p:cNvPr>
          <p:cNvSpPr>
            <a:spLocks noGrp="1"/>
          </p:cNvSpPr>
          <p:nvPr/>
        </p:nvSpPr>
        <p:spPr>
          <a:xfrm>
            <a:off x="3355848" y="2478024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6C45DCB1-07C9-4C97-95AD-DBB118B92A21}"/>
              </a:ext>
            </a:extLst>
          </p:cNvPr>
          <p:cNvSpPr>
            <a:spLocks noGrp="1"/>
          </p:cNvSpPr>
          <p:nvPr/>
        </p:nvSpPr>
        <p:spPr>
          <a:xfrm>
            <a:off x="3630168" y="2432304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111827"/>
                </a:solidFill>
              </a:rPr>
              <a:t>El </a:t>
            </a:r>
            <a:r>
              <a:rPr sz="1200" dirty="0" err="1">
                <a:solidFill>
                  <a:srgbClr val="111827"/>
                </a:solidFill>
              </a:rPr>
              <a:t>procedimiento</a:t>
            </a:r>
            <a:r>
              <a:rPr sz="1200" dirty="0">
                <a:solidFill>
                  <a:srgbClr val="111827"/>
                </a:solidFill>
              </a:rPr>
              <a:t> para </a:t>
            </a:r>
            <a:r>
              <a:rPr sz="1200" dirty="0" err="1">
                <a:solidFill>
                  <a:srgbClr val="111827"/>
                </a:solidFill>
              </a:rPr>
              <a:t>corregir</a:t>
            </a:r>
            <a:r>
              <a:rPr sz="1200" dirty="0">
                <a:solidFill>
                  <a:srgbClr val="111827"/>
                </a:solidFill>
              </a:rPr>
              <a:t> y </a:t>
            </a:r>
            <a:r>
              <a:rPr sz="1200" dirty="0" err="1">
                <a:solidFill>
                  <a:srgbClr val="111827"/>
                </a:solidFill>
              </a:rPr>
              <a:t>redirigir</a:t>
            </a:r>
            <a:endParaRPr sz="120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6F883C15-4A84-4356-8B5E-8729727D9C2B}"/>
              </a:ext>
            </a:extLst>
          </p:cNvPr>
          <p:cNvSpPr>
            <a:spLocks noGrp="1"/>
          </p:cNvSpPr>
          <p:nvPr/>
        </p:nvSpPr>
        <p:spPr>
          <a:xfrm>
            <a:off x="3355848" y="3355848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0CC2EBC6-611B-4186-97BE-BD50DEEAB76A}"/>
              </a:ext>
            </a:extLst>
          </p:cNvPr>
          <p:cNvSpPr>
            <a:spLocks noGrp="1"/>
          </p:cNvSpPr>
          <p:nvPr/>
        </p:nvSpPr>
        <p:spPr>
          <a:xfrm>
            <a:off x="3630168" y="3310128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 err="1">
                <a:solidFill>
                  <a:srgbClr val="111827"/>
                </a:solidFill>
              </a:rPr>
              <a:t>Cómo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intercambiar</a:t>
            </a:r>
            <a:r>
              <a:rPr sz="1200" dirty="0">
                <a:solidFill>
                  <a:srgbClr val="111827"/>
                </a:solidFill>
              </a:rPr>
              <a:t> el </a:t>
            </a:r>
            <a:r>
              <a:rPr sz="1200" dirty="0" err="1">
                <a:solidFill>
                  <a:srgbClr val="111827"/>
                </a:solidFill>
              </a:rPr>
              <a:t>liderazgo</a:t>
            </a:r>
            <a:r>
              <a:rPr sz="1200" dirty="0">
                <a:solidFill>
                  <a:srgbClr val="111827"/>
                </a:solidFill>
              </a:rPr>
              <a:t> sin </a:t>
            </a:r>
            <a:r>
              <a:rPr sz="1200" dirty="0" err="1">
                <a:solidFill>
                  <a:srgbClr val="111827"/>
                </a:solidFill>
              </a:rPr>
              <a:t>perder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ritmo</a:t>
            </a:r>
            <a:endParaRPr sz="12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D570ADEA-085D-4BB7-8C73-7838FBF3CAAD}"/>
              </a:ext>
            </a:extLst>
          </p:cNvPr>
          <p:cNvSpPr>
            <a:spLocks noGrp="1"/>
          </p:cNvSpPr>
          <p:nvPr/>
        </p:nvSpPr>
        <p:spPr>
          <a:xfrm>
            <a:off x="6117336" y="960120"/>
            <a:ext cx="2788920" cy="3730752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144BBA65-8B64-4A16-89B0-9D8D5763E8C8}"/>
              </a:ext>
            </a:extLst>
          </p:cNvPr>
          <p:cNvSpPr>
            <a:spLocks noGrp="1"/>
          </p:cNvSpPr>
          <p:nvPr/>
        </p:nvSpPr>
        <p:spPr>
          <a:xfrm>
            <a:off x="7214616" y="749808"/>
            <a:ext cx="594360" cy="594360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16BF18F8-F095-4571-B00D-07D59168CF60}"/>
              </a:ext>
            </a:extLst>
          </p:cNvPr>
          <p:cNvSpPr>
            <a:spLocks noGrp="1"/>
          </p:cNvSpPr>
          <p:nvPr/>
        </p:nvSpPr>
        <p:spPr>
          <a:xfrm>
            <a:off x="7214616" y="768096"/>
            <a:ext cx="594360" cy="5577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3</a:t>
            </a:r>
            <a:endParaRPr sz="200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4CC44E6C-0D51-4049-A2A6-6F7054E7657F}"/>
              </a:ext>
            </a:extLst>
          </p:cNvPr>
          <p:cNvSpPr>
            <a:spLocks noGrp="1"/>
          </p:cNvSpPr>
          <p:nvPr/>
        </p:nvSpPr>
        <p:spPr>
          <a:xfrm>
            <a:off x="6117336" y="960120"/>
            <a:ext cx="2788920" cy="475488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56B84F97-1905-4F2B-87AC-CA49C63BCD33}"/>
              </a:ext>
            </a:extLst>
          </p:cNvPr>
          <p:cNvSpPr>
            <a:spLocks noGrp="1"/>
          </p:cNvSpPr>
          <p:nvPr/>
        </p:nvSpPr>
        <p:spPr>
          <a:xfrm>
            <a:off x="6117336" y="1005840"/>
            <a:ext cx="278892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400" b="1">
                <a:solidFill>
                  <a:srgbClr val="FFFFFF"/>
                </a:solidFill>
              </a:rPr>
              <a:t>COMPROMÉTANSE</a:t>
            </a:r>
            <a:endParaRPr sz="140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B58C30E2-58F8-41DC-AA36-BB5A22507E74}"/>
              </a:ext>
            </a:extLst>
          </p:cNvPr>
          <p:cNvSpPr>
            <a:spLocks noGrp="1"/>
          </p:cNvSpPr>
          <p:nvPr/>
        </p:nvSpPr>
        <p:spPr>
          <a:xfrm>
            <a:off x="6300216" y="1600200"/>
            <a:ext cx="201168" cy="201168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0DB93278-805E-4B81-8880-0BC0A5EC172F}"/>
              </a:ext>
            </a:extLst>
          </p:cNvPr>
          <p:cNvSpPr>
            <a:spLocks noGrp="1"/>
          </p:cNvSpPr>
          <p:nvPr/>
        </p:nvSpPr>
        <p:spPr>
          <a:xfrm>
            <a:off x="6574536" y="1554480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111827"/>
                </a:solidFill>
              </a:rPr>
              <a:t>Usen el </a:t>
            </a:r>
            <a:r>
              <a:rPr sz="1200" dirty="0" err="1">
                <a:solidFill>
                  <a:srgbClr val="111827"/>
                </a:solidFill>
              </a:rPr>
              <a:t>mismo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lenguaje</a:t>
            </a:r>
            <a:r>
              <a:rPr sz="1200" dirty="0">
                <a:solidFill>
                  <a:srgbClr val="111827"/>
                </a:solidFill>
              </a:rPr>
              <a:t> para </a:t>
            </a:r>
            <a:r>
              <a:rPr sz="1200" dirty="0" err="1">
                <a:solidFill>
                  <a:srgbClr val="111827"/>
                </a:solidFill>
              </a:rPr>
              <a:t>reglas</a:t>
            </a:r>
            <a:r>
              <a:rPr sz="1200" dirty="0">
                <a:solidFill>
                  <a:srgbClr val="111827"/>
                </a:solidFill>
              </a:rPr>
              <a:t> y </a:t>
            </a:r>
            <a:r>
              <a:rPr sz="1200" dirty="0" err="1">
                <a:solidFill>
                  <a:srgbClr val="111827"/>
                </a:solidFill>
              </a:rPr>
              <a:t>consecuencias</a:t>
            </a:r>
            <a:endParaRPr sz="1200" dirty="0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582841A4-9A1B-445A-8670-C82059733E7E}"/>
              </a:ext>
            </a:extLst>
          </p:cNvPr>
          <p:cNvSpPr>
            <a:spLocks noGrp="1"/>
          </p:cNvSpPr>
          <p:nvPr/>
        </p:nvSpPr>
        <p:spPr>
          <a:xfrm>
            <a:off x="6300216" y="2478024"/>
            <a:ext cx="201168" cy="201168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103C82F7-BB82-42EB-9ACF-547C8622185E}"/>
              </a:ext>
            </a:extLst>
          </p:cNvPr>
          <p:cNvSpPr>
            <a:spLocks noGrp="1"/>
          </p:cNvSpPr>
          <p:nvPr/>
        </p:nvSpPr>
        <p:spPr>
          <a:xfrm>
            <a:off x="6574536" y="2432304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111827"/>
                </a:solidFill>
              </a:rPr>
              <a:t>No se </a:t>
            </a:r>
            <a:r>
              <a:rPr sz="1200" dirty="0" err="1">
                <a:solidFill>
                  <a:srgbClr val="111827"/>
                </a:solidFill>
              </a:rPr>
              <a:t>contradigan</a:t>
            </a:r>
            <a:r>
              <a:rPr sz="1200" dirty="0">
                <a:solidFill>
                  <a:srgbClr val="111827"/>
                </a:solidFill>
              </a:rPr>
              <a:t> </a:t>
            </a:r>
            <a:r>
              <a:rPr sz="1200" dirty="0" err="1">
                <a:solidFill>
                  <a:srgbClr val="111827"/>
                </a:solidFill>
              </a:rPr>
              <a:t>frente</a:t>
            </a:r>
            <a:r>
              <a:rPr sz="1200" dirty="0">
                <a:solidFill>
                  <a:srgbClr val="111827"/>
                </a:solidFill>
              </a:rPr>
              <a:t> al </a:t>
            </a:r>
            <a:r>
              <a:rPr sz="1200" dirty="0" err="1">
                <a:solidFill>
                  <a:srgbClr val="111827"/>
                </a:solidFill>
              </a:rPr>
              <a:t>estudiante</a:t>
            </a:r>
            <a:endParaRPr sz="120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BDA12FDC-6135-4B74-8F14-71E7643EA8F8}"/>
              </a:ext>
            </a:extLst>
          </p:cNvPr>
          <p:cNvSpPr>
            <a:spLocks noGrp="1"/>
          </p:cNvSpPr>
          <p:nvPr/>
        </p:nvSpPr>
        <p:spPr>
          <a:xfrm>
            <a:off x="6300216" y="3355848"/>
            <a:ext cx="201168" cy="201168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40F629D9-754D-4BB0-B37A-A7FA2AA8976A}"/>
              </a:ext>
            </a:extLst>
          </p:cNvPr>
          <p:cNvSpPr>
            <a:spLocks noGrp="1"/>
          </p:cNvSpPr>
          <p:nvPr/>
        </p:nvSpPr>
        <p:spPr>
          <a:xfrm>
            <a:off x="6574536" y="3310128"/>
            <a:ext cx="2240280" cy="76809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>
                <a:solidFill>
                  <a:srgbClr val="111827"/>
                </a:solidFill>
              </a:rPr>
              <a:t>Revisen las diferencias después de la clase</a:t>
            </a:r>
            <a:endParaRPr sz="1200"/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442B6706-8F5C-44E2-91C3-B4E2584EB43C}"/>
              </a:ext>
            </a:extLst>
          </p:cNvPr>
          <p:cNvSpPr>
            <a:spLocks noGrp="1"/>
          </p:cNvSpPr>
          <p:nvPr/>
        </p:nvSpPr>
        <p:spPr>
          <a:xfrm>
            <a:off x="2999232" y="2743200"/>
            <a:ext cx="201168" cy="45720"/>
          </a:xfrm>
          <a:prstGeom prst="rect">
            <a:avLst/>
          </a:prstGeom>
          <a:solidFill>
            <a:srgbClr val="5C6E85"/>
          </a:solidFill>
        </p:spPr>
        <p:txBody>
          <a:bodyPr/>
          <a:lstStyle/>
          <a:p>
            <a:endParaRPr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34A9D0BB-0168-412B-ABA7-3F14C1F8C614}"/>
              </a:ext>
            </a:extLst>
          </p:cNvPr>
          <p:cNvSpPr>
            <a:spLocks noGrp="1"/>
          </p:cNvSpPr>
          <p:nvPr/>
        </p:nvSpPr>
        <p:spPr>
          <a:xfrm>
            <a:off x="5943600" y="2743200"/>
            <a:ext cx="201168" cy="45720"/>
          </a:xfrm>
          <a:prstGeom prst="rect">
            <a:avLst/>
          </a:prstGeom>
          <a:solidFill>
            <a:srgbClr val="5C6E85"/>
          </a:solidFill>
        </p:spPr>
        <p:txBody>
          <a:bodyPr/>
          <a:lstStyle/>
          <a:p>
            <a:endParaRPr/>
          </a:p>
        </p:txBody>
      </p:sp>
      <p:sp>
        <p:nvSpPr>
          <p:cNvPr id="39" name="Shape 37">
            <a:extLst>
              <a:ext uri="{FF2B5EF4-FFF2-40B4-BE49-F238E27FC236}">
                <a16:creationId xmlns:a16="http://schemas.microsoft.com/office/drawing/2014/main" id="{2E4E0FCB-947D-4A13-97BC-EDE36A410424}"/>
              </a:ext>
            </a:extLst>
          </p:cNvPr>
          <p:cNvSpPr>
            <a:spLocks noGrp="1"/>
          </p:cNvSpPr>
          <p:nvPr/>
        </p:nvSpPr>
        <p:spPr>
          <a:xfrm>
            <a:off x="228600" y="4681728"/>
            <a:ext cx="8686800" cy="38404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B4BCD868-040A-43E4-880B-3D203CA4D24F}"/>
              </a:ext>
            </a:extLst>
          </p:cNvPr>
          <p:cNvSpPr>
            <a:spLocks noGrp="1"/>
          </p:cNvSpPr>
          <p:nvPr/>
        </p:nvSpPr>
        <p:spPr>
          <a:xfrm>
            <a:off x="228600" y="4700016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100">
                <a:solidFill>
                  <a:srgbClr val="FFFFFF"/>
                </a:solidFill>
              </a:rPr>
              <a:t>🤝 La autoridad compartida se construye cuando el estudiante recibe un mensaje claro, aunque las funciones sean distintas.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0925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046F069-FD5E-49DA-82DD-8881CDD0E759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8686800" cy="65836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1EEC04F-79C3-4D10-81AD-94D152210921}"/>
              </a:ext>
            </a:extLst>
          </p:cNvPr>
          <p:cNvSpPr>
            <a:spLocks noGrp="1"/>
          </p:cNvSpPr>
          <p:nvPr/>
        </p:nvSpPr>
        <p:spPr>
          <a:xfrm>
            <a:off x="228600" y="274320"/>
            <a:ext cx="8686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RUTINA DE INICIO — Ambos trabajan desde el primer minuto</a:t>
            </a:r>
            <a:endParaRPr sz="22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9377B4A-1972-41B0-B487-611F26AB7AFF}"/>
              </a:ext>
            </a:extLst>
          </p:cNvPr>
          <p:cNvSpPr>
            <a:spLocks noGrp="1"/>
          </p:cNvSpPr>
          <p:nvPr/>
        </p:nvSpPr>
        <p:spPr>
          <a:xfrm>
            <a:off x="228600" y="960120"/>
            <a:ext cx="4160520" cy="379476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E83F537-6BAC-44D1-8E3F-C4B8D8B8A3AB}"/>
              </a:ext>
            </a:extLst>
          </p:cNvPr>
          <p:cNvSpPr>
            <a:spLocks noGrp="1"/>
          </p:cNvSpPr>
          <p:nvPr/>
        </p:nvSpPr>
        <p:spPr>
          <a:xfrm>
            <a:off x="228600" y="960120"/>
            <a:ext cx="4160520" cy="512064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4BE2F7B-B478-451C-919D-E873501E114E}"/>
              </a:ext>
            </a:extLst>
          </p:cNvPr>
          <p:cNvSpPr>
            <a:spLocks noGrp="1"/>
          </p:cNvSpPr>
          <p:nvPr/>
        </p:nvSpPr>
        <p:spPr>
          <a:xfrm>
            <a:off x="320040" y="1005840"/>
            <a:ext cx="3977640" cy="42062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FFFFF"/>
                </a:solidFill>
              </a:rPr>
              <a:t>📥  DOCENTE A — Recibe y activa</a:t>
            </a:r>
            <a:endParaRPr sz="130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9A672FD-EB58-490D-AF9A-E1E5E34C4444}"/>
              </a:ext>
            </a:extLst>
          </p:cNvPr>
          <p:cNvSpPr>
            <a:spLocks noGrp="1"/>
          </p:cNvSpPr>
          <p:nvPr/>
        </p:nvSpPr>
        <p:spPr>
          <a:xfrm>
            <a:off x="384048" y="1591056"/>
            <a:ext cx="91440" cy="237744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8D11F6B-4432-4359-9453-9CEE22BE9780}"/>
              </a:ext>
            </a:extLst>
          </p:cNvPr>
          <p:cNvSpPr>
            <a:spLocks noGrp="1"/>
          </p:cNvSpPr>
          <p:nvPr/>
        </p:nvSpPr>
        <p:spPr>
          <a:xfrm>
            <a:off x="566928" y="1554480"/>
            <a:ext cx="3703320" cy="42062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111827"/>
                </a:solidFill>
              </a:rPr>
              <a:t>Saluda y observa el estado del grupo</a:t>
            </a:r>
            <a:endParaRPr sz="105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5618440F-062F-4340-BBF7-4CA072BD7A1D}"/>
              </a:ext>
            </a:extLst>
          </p:cNvPr>
          <p:cNvSpPr>
            <a:spLocks noGrp="1"/>
          </p:cNvSpPr>
          <p:nvPr/>
        </p:nvSpPr>
        <p:spPr>
          <a:xfrm>
            <a:off x="384048" y="2103120"/>
            <a:ext cx="91440" cy="237744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2C51F02-0133-476D-88FA-02A60B597767}"/>
              </a:ext>
            </a:extLst>
          </p:cNvPr>
          <p:cNvSpPr>
            <a:spLocks noGrp="1"/>
          </p:cNvSpPr>
          <p:nvPr/>
        </p:nvSpPr>
        <p:spPr>
          <a:xfrm>
            <a:off x="566928" y="2066544"/>
            <a:ext cx="3703320" cy="42062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111827"/>
                </a:solidFill>
              </a:rPr>
              <a:t>Verifica entrada, materiales y ubicación</a:t>
            </a:r>
            <a:endParaRPr sz="105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03D00D54-2B51-4635-ADB5-8A7980E4F0C1}"/>
              </a:ext>
            </a:extLst>
          </p:cNvPr>
          <p:cNvSpPr>
            <a:spLocks noGrp="1"/>
          </p:cNvSpPr>
          <p:nvPr/>
        </p:nvSpPr>
        <p:spPr>
          <a:xfrm>
            <a:off x="384048" y="2615184"/>
            <a:ext cx="91440" cy="237744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57F7824-400F-4368-AAA9-05E50465F44D}"/>
              </a:ext>
            </a:extLst>
          </p:cNvPr>
          <p:cNvSpPr>
            <a:spLocks noGrp="1"/>
          </p:cNvSpPr>
          <p:nvPr/>
        </p:nvSpPr>
        <p:spPr>
          <a:xfrm>
            <a:off x="566928" y="2578608"/>
            <a:ext cx="3703320" cy="42062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111827"/>
                </a:solidFill>
              </a:rPr>
              <a:t>Dirige al estudiante hacia la tarea inicial</a:t>
            </a:r>
            <a:endParaRPr sz="105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47A2CF74-BA18-4673-8C9D-96473A976CA4}"/>
              </a:ext>
            </a:extLst>
          </p:cNvPr>
          <p:cNvSpPr>
            <a:spLocks noGrp="1"/>
          </p:cNvSpPr>
          <p:nvPr/>
        </p:nvSpPr>
        <p:spPr>
          <a:xfrm>
            <a:off x="384048" y="3127248"/>
            <a:ext cx="91440" cy="237744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8C542A7-E287-494A-BDED-BCA52270926F}"/>
              </a:ext>
            </a:extLst>
          </p:cNvPr>
          <p:cNvSpPr>
            <a:spLocks noGrp="1"/>
          </p:cNvSpPr>
          <p:nvPr/>
        </p:nvSpPr>
        <p:spPr>
          <a:xfrm>
            <a:off x="566928" y="3090672"/>
            <a:ext cx="3703320" cy="42062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111827"/>
                </a:solidFill>
              </a:rPr>
              <a:t>Resuelve situaciones inmediatas sin detener el inicio</a:t>
            </a:r>
            <a:endParaRPr sz="105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FA8B0D85-FEBE-4334-B90D-B054B13EB5C0}"/>
              </a:ext>
            </a:extLst>
          </p:cNvPr>
          <p:cNvSpPr>
            <a:spLocks noGrp="1"/>
          </p:cNvSpPr>
          <p:nvPr/>
        </p:nvSpPr>
        <p:spPr>
          <a:xfrm>
            <a:off x="384048" y="3639312"/>
            <a:ext cx="91440" cy="237744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F8E76CF-5964-449A-B199-B97183A183E4}"/>
              </a:ext>
            </a:extLst>
          </p:cNvPr>
          <p:cNvSpPr>
            <a:spLocks noGrp="1"/>
          </p:cNvSpPr>
          <p:nvPr/>
        </p:nvSpPr>
        <p:spPr>
          <a:xfrm>
            <a:off x="566928" y="3602736"/>
            <a:ext cx="3703320" cy="42062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>
                <a:solidFill>
                  <a:srgbClr val="111827"/>
                </a:solidFill>
              </a:rPr>
              <a:t>Meta: estudiantes trabajando en 90 segundos</a:t>
            </a:r>
            <a:endParaRPr sz="105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77E17CB1-049E-4080-8D6F-1459276163DC}"/>
              </a:ext>
            </a:extLst>
          </p:cNvPr>
          <p:cNvSpPr>
            <a:spLocks noGrp="1"/>
          </p:cNvSpPr>
          <p:nvPr/>
        </p:nvSpPr>
        <p:spPr>
          <a:xfrm>
            <a:off x="4572000" y="960120"/>
            <a:ext cx="4343400" cy="379476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78D91576-6B9C-452A-95C0-73C20FB45FC2}"/>
              </a:ext>
            </a:extLst>
          </p:cNvPr>
          <p:cNvSpPr>
            <a:spLocks noGrp="1"/>
          </p:cNvSpPr>
          <p:nvPr/>
        </p:nvSpPr>
        <p:spPr>
          <a:xfrm>
            <a:off x="4572000" y="960120"/>
            <a:ext cx="4343400" cy="512064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8AA389C-36DE-4CF7-971A-8F8B02B4FC19}"/>
              </a:ext>
            </a:extLst>
          </p:cNvPr>
          <p:cNvSpPr>
            <a:spLocks noGrp="1"/>
          </p:cNvSpPr>
          <p:nvPr/>
        </p:nvSpPr>
        <p:spPr>
          <a:xfrm>
            <a:off x="4663440" y="1005840"/>
            <a:ext cx="4160520" cy="42062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F5A623"/>
                </a:solidFill>
              </a:rPr>
              <a:t>⏱  DOCENTE B — Inicia el aprendizaje</a:t>
            </a:r>
            <a:endParaRPr sz="130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7DD9034B-C1F5-4B56-BC97-13A5CCA33D80}"/>
              </a:ext>
            </a:extLst>
          </p:cNvPr>
          <p:cNvSpPr>
            <a:spLocks noGrp="1"/>
          </p:cNvSpPr>
          <p:nvPr/>
        </p:nvSpPr>
        <p:spPr>
          <a:xfrm>
            <a:off x="4709160" y="1591056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0402018A-DD67-4639-9D02-6E95F0C832CC}"/>
              </a:ext>
            </a:extLst>
          </p:cNvPr>
          <p:cNvSpPr>
            <a:spLocks noGrp="1"/>
          </p:cNvSpPr>
          <p:nvPr/>
        </p:nvSpPr>
        <p:spPr>
          <a:xfrm>
            <a:off x="4983480" y="1554480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Proyecta o señala el Do Now</a:t>
            </a:r>
            <a:endParaRPr sz="105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DF5B29A0-B79C-4EF6-ACDF-8FC54F1737D8}"/>
              </a:ext>
            </a:extLst>
          </p:cNvPr>
          <p:cNvSpPr>
            <a:spLocks noGrp="1"/>
          </p:cNvSpPr>
          <p:nvPr/>
        </p:nvSpPr>
        <p:spPr>
          <a:xfrm>
            <a:off x="4983480" y="1737360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00" i="1">
                <a:solidFill>
                  <a:srgbClr val="5C6E85"/>
                </a:solidFill>
              </a:rPr>
              <a:t>Aclara solamente lo indispensable</a:t>
            </a:r>
            <a:endParaRPr sz="100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98B32A71-0B66-4BF7-A8E7-8C794735CAE3}"/>
              </a:ext>
            </a:extLst>
          </p:cNvPr>
          <p:cNvSpPr>
            <a:spLocks noGrp="1"/>
          </p:cNvSpPr>
          <p:nvPr/>
        </p:nvSpPr>
        <p:spPr>
          <a:xfrm>
            <a:off x="4709160" y="2103120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CFE18AC-F1D9-4A76-8962-6E13E87CAEFF}"/>
              </a:ext>
            </a:extLst>
          </p:cNvPr>
          <p:cNvSpPr>
            <a:spLocks noGrp="1"/>
          </p:cNvSpPr>
          <p:nvPr/>
        </p:nvSpPr>
        <p:spPr>
          <a:xfrm>
            <a:off x="4983480" y="2066544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Monitorea quién comienza y quién necesita apoyo</a:t>
            </a:r>
            <a:endParaRPr sz="105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C7FD5D13-0511-44A0-9FB0-98B7E4D7CBFA}"/>
              </a:ext>
            </a:extLst>
          </p:cNvPr>
          <p:cNvSpPr>
            <a:spLocks noGrp="1"/>
          </p:cNvSpPr>
          <p:nvPr/>
        </p:nvSpPr>
        <p:spPr>
          <a:xfrm>
            <a:off x="4983480" y="2249424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00" i="1">
                <a:solidFill>
                  <a:srgbClr val="5C6E85"/>
                </a:solidFill>
              </a:rPr>
              <a:t>Conecta la tarea con la clase anterior</a:t>
            </a:r>
            <a:endParaRPr sz="100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67B6E191-3ECC-450C-AA33-BC7CB78FF7FA}"/>
              </a:ext>
            </a:extLst>
          </p:cNvPr>
          <p:cNvSpPr>
            <a:spLocks noGrp="1"/>
          </p:cNvSpPr>
          <p:nvPr/>
        </p:nvSpPr>
        <p:spPr>
          <a:xfrm>
            <a:off x="4709160" y="2615184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DF18D1BF-F5A6-4F3E-8B66-A35A492D66C3}"/>
              </a:ext>
            </a:extLst>
          </p:cNvPr>
          <p:cNvSpPr>
            <a:spLocks noGrp="1"/>
          </p:cNvSpPr>
          <p:nvPr/>
        </p:nvSpPr>
        <p:spPr>
          <a:xfrm>
            <a:off x="4983480" y="2578608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Recoge evidencia rápida de comprensión</a:t>
            </a:r>
            <a:endParaRPr sz="105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6E19FBC0-1DFB-45DD-81BC-C1E74D7937FE}"/>
              </a:ext>
            </a:extLst>
          </p:cNvPr>
          <p:cNvSpPr>
            <a:spLocks noGrp="1"/>
          </p:cNvSpPr>
          <p:nvPr/>
        </p:nvSpPr>
        <p:spPr>
          <a:xfrm>
            <a:off x="4983480" y="2761488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00" i="1">
                <a:solidFill>
                  <a:srgbClr val="5C6E85"/>
                </a:solidFill>
              </a:rPr>
              <a:t>Identifica errores o vocabulario que requieren atención</a:t>
            </a:r>
            <a:endParaRPr sz="100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E3A99CCF-4AE9-472E-901F-3A42D10F5CBD}"/>
              </a:ext>
            </a:extLst>
          </p:cNvPr>
          <p:cNvSpPr>
            <a:spLocks noGrp="1"/>
          </p:cNvSpPr>
          <p:nvPr/>
        </p:nvSpPr>
        <p:spPr>
          <a:xfrm>
            <a:off x="4709160" y="3127248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FF01CD81-3782-4C46-AAC8-1903E8E9E50D}"/>
              </a:ext>
            </a:extLst>
          </p:cNvPr>
          <p:cNvSpPr>
            <a:spLocks noGrp="1"/>
          </p:cNvSpPr>
          <p:nvPr/>
        </p:nvSpPr>
        <p:spPr>
          <a:xfrm>
            <a:off x="4983480" y="3090672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Ambos circulan</a:t>
            </a:r>
            <a:endParaRPr sz="105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83F85E8F-C942-4B72-9032-68B3B0A667F1}"/>
              </a:ext>
            </a:extLst>
          </p:cNvPr>
          <p:cNvSpPr>
            <a:spLocks noGrp="1"/>
          </p:cNvSpPr>
          <p:nvPr/>
        </p:nvSpPr>
        <p:spPr>
          <a:xfrm>
            <a:off x="4983480" y="3273552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00" i="1">
                <a:solidFill>
                  <a:srgbClr val="5C6E85"/>
                </a:solidFill>
              </a:rPr>
              <a:t>Ninguno queda sentado o desconectado del inicio</a:t>
            </a:r>
            <a:endParaRPr sz="100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BA880DDD-9C4B-4221-975F-F9BFC7AD7F16}"/>
              </a:ext>
            </a:extLst>
          </p:cNvPr>
          <p:cNvSpPr>
            <a:spLocks noGrp="1"/>
          </p:cNvSpPr>
          <p:nvPr/>
        </p:nvSpPr>
        <p:spPr>
          <a:xfrm>
            <a:off x="4709160" y="3639312"/>
            <a:ext cx="201168" cy="201168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B75D2B2F-1862-48B5-900D-449139D97383}"/>
              </a:ext>
            </a:extLst>
          </p:cNvPr>
          <p:cNvSpPr>
            <a:spLocks noGrp="1"/>
          </p:cNvSpPr>
          <p:nvPr/>
        </p:nvSpPr>
        <p:spPr>
          <a:xfrm>
            <a:off x="4983480" y="3602736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50" b="1">
                <a:solidFill>
                  <a:srgbClr val="111827"/>
                </a:solidFill>
              </a:rPr>
              <a:t>Comparten información</a:t>
            </a:r>
            <a:endParaRPr sz="105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6B2D99B0-B162-49E2-926B-1DCD28B1535D}"/>
              </a:ext>
            </a:extLst>
          </p:cNvPr>
          <p:cNvSpPr>
            <a:spLocks noGrp="1"/>
          </p:cNvSpPr>
          <p:nvPr/>
        </p:nvSpPr>
        <p:spPr>
          <a:xfrm>
            <a:off x="4983480" y="3785616"/>
            <a:ext cx="3822192" cy="21945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000" i="1">
                <a:solidFill>
                  <a:srgbClr val="5C6E85"/>
                </a:solidFill>
              </a:rPr>
              <a:t>Una señal breve comunica quién necesita intervención</a:t>
            </a:r>
            <a:endParaRPr sz="100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CD10682C-63C2-42CF-922D-33575E2B9946}"/>
              </a:ext>
            </a:extLst>
          </p:cNvPr>
          <p:cNvSpPr>
            <a:spLocks noGrp="1"/>
          </p:cNvSpPr>
          <p:nvPr/>
        </p:nvSpPr>
        <p:spPr>
          <a:xfrm>
            <a:off x="228600" y="4773168"/>
            <a:ext cx="8686800" cy="347472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FBC5C06E-500A-422E-9037-51F9475B5697}"/>
              </a:ext>
            </a:extLst>
          </p:cNvPr>
          <p:cNvSpPr>
            <a:spLocks noGrp="1"/>
          </p:cNvSpPr>
          <p:nvPr/>
        </p:nvSpPr>
        <p:spPr>
          <a:xfrm>
            <a:off x="228600" y="4791456"/>
            <a:ext cx="868680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050" i="1">
                <a:solidFill>
                  <a:srgbClr val="FFFFFF"/>
                </a:solidFill>
              </a:rPr>
              <a:t>El inicio funciona cuando ambos docentes tienen una tarea visible y complementaria.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675290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8B71F46-9072-4927-B5FF-7B0124EEB64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41D0BBA-A6EA-4990-9E78-91F22EDBCF92}"/>
              </a:ext>
            </a:extLst>
          </p:cNvPr>
          <p:cNvSpPr>
            <a:spLocks noGrp="1"/>
          </p:cNvSpPr>
          <p:nvPr/>
        </p:nvSpPr>
        <p:spPr>
          <a:xfrm>
            <a:off x="228600" y="54864"/>
            <a:ext cx="868680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PRESENCIA COMPARTIDA + ORGANIZACIÓN DEL ESPACIO</a:t>
            </a:r>
            <a:endParaRPr sz="20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5C11E42-8672-4678-91F2-0576ED794099}"/>
              </a:ext>
            </a:extLst>
          </p:cNvPr>
          <p:cNvSpPr>
            <a:spLocks noGrp="1"/>
          </p:cNvSpPr>
          <p:nvPr/>
        </p:nvSpPr>
        <p:spPr>
          <a:xfrm>
            <a:off x="228600" y="658368"/>
            <a:ext cx="4114800" cy="418795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0630B0F-951E-4376-9C71-B119B3C288E6}"/>
              </a:ext>
            </a:extLst>
          </p:cNvPr>
          <p:cNvSpPr>
            <a:spLocks noGrp="1"/>
          </p:cNvSpPr>
          <p:nvPr/>
        </p:nvSpPr>
        <p:spPr>
          <a:xfrm>
            <a:off x="320040" y="749808"/>
            <a:ext cx="393192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</a:pPr>
            <a:r>
              <a:rPr lang="en-US" sz="2800" b="1" spc="500" dirty="0">
                <a:solidFill>
                  <a:srgbClr val="F5A623"/>
                </a:solidFill>
              </a:rPr>
              <a:t>P</a:t>
            </a:r>
            <a:r>
              <a:rPr sz="2800" b="1" spc="500" dirty="0">
                <a:solidFill>
                  <a:srgbClr val="F5A623"/>
                </a:solidFill>
              </a:rPr>
              <a:t>·R·E·S·E·N·C·I·A</a:t>
            </a:r>
            <a:endParaRPr sz="2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32187734-933B-4B08-BFF7-2BC1C52A877D}"/>
              </a:ext>
            </a:extLst>
          </p:cNvPr>
          <p:cNvSpPr>
            <a:spLocks noGrp="1"/>
          </p:cNvSpPr>
          <p:nvPr/>
        </p:nvSpPr>
        <p:spPr>
          <a:xfrm>
            <a:off x="347472" y="1389888"/>
            <a:ext cx="3877056" cy="530352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082D7D5-F5FF-42D9-A97D-92C4752F3261}"/>
              </a:ext>
            </a:extLst>
          </p:cNvPr>
          <p:cNvSpPr>
            <a:spLocks noGrp="1"/>
          </p:cNvSpPr>
          <p:nvPr/>
        </p:nvSpPr>
        <p:spPr>
          <a:xfrm>
            <a:off x="347472" y="1389888"/>
            <a:ext cx="109728" cy="530352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ED7BA304-92BF-4F92-8F05-A6E3A5B94F4A}"/>
              </a:ext>
            </a:extLst>
          </p:cNvPr>
          <p:cNvSpPr>
            <a:spLocks noGrp="1"/>
          </p:cNvSpPr>
          <p:nvPr/>
        </p:nvSpPr>
        <p:spPr>
          <a:xfrm>
            <a:off x="950976" y="1453896"/>
            <a:ext cx="320040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 err="1">
                <a:solidFill>
                  <a:srgbClr val="FFFFFF"/>
                </a:solidFill>
              </a:rPr>
              <a:t>Posiciónense</a:t>
            </a:r>
            <a:r>
              <a:rPr sz="1200" dirty="0">
                <a:solidFill>
                  <a:srgbClr val="FFFFFF"/>
                </a:solidFill>
              </a:rPr>
              <a:t> con </a:t>
            </a:r>
            <a:r>
              <a:rPr sz="1200" dirty="0" err="1">
                <a:solidFill>
                  <a:srgbClr val="FFFFFF"/>
                </a:solidFill>
              </a:rPr>
              <a:t>intención</a:t>
            </a:r>
            <a:endParaRPr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7EAD3728-5092-4262-BFF5-3ED76D1B7989}"/>
              </a:ext>
            </a:extLst>
          </p:cNvPr>
          <p:cNvSpPr>
            <a:spLocks noGrp="1"/>
          </p:cNvSpPr>
          <p:nvPr/>
        </p:nvSpPr>
        <p:spPr>
          <a:xfrm>
            <a:off x="347472" y="2011680"/>
            <a:ext cx="3877056" cy="530352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9C3E4FDD-13E1-42B3-A288-359E249B4514}"/>
              </a:ext>
            </a:extLst>
          </p:cNvPr>
          <p:cNvSpPr>
            <a:spLocks noGrp="1"/>
          </p:cNvSpPr>
          <p:nvPr/>
        </p:nvSpPr>
        <p:spPr>
          <a:xfrm>
            <a:off x="347472" y="2011680"/>
            <a:ext cx="109728" cy="530352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3791BAB-3F65-4BC4-A635-D8E78BF5473E}"/>
              </a:ext>
            </a:extLst>
          </p:cNvPr>
          <p:cNvSpPr>
            <a:spLocks noGrp="1"/>
          </p:cNvSpPr>
          <p:nvPr/>
        </p:nvSpPr>
        <p:spPr>
          <a:xfrm>
            <a:off x="950976" y="2075688"/>
            <a:ext cx="320040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 err="1">
                <a:solidFill>
                  <a:srgbClr val="FFFFFF"/>
                </a:solidFill>
              </a:rPr>
              <a:t>Recorran</a:t>
            </a:r>
            <a:r>
              <a:rPr sz="1200" dirty="0">
                <a:solidFill>
                  <a:srgbClr val="FFFFFF"/>
                </a:solidFill>
              </a:rPr>
              <a:t> zonas </a:t>
            </a:r>
            <a:r>
              <a:rPr sz="1200" dirty="0" err="1">
                <a:solidFill>
                  <a:srgbClr val="FFFFFF"/>
                </a:solidFill>
              </a:rPr>
              <a:t>distintas</a:t>
            </a:r>
            <a:endParaRPr sz="12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3E5D21F5-7E03-4A22-9042-A87FD012FB1D}"/>
              </a:ext>
            </a:extLst>
          </p:cNvPr>
          <p:cNvSpPr>
            <a:spLocks noGrp="1"/>
          </p:cNvSpPr>
          <p:nvPr/>
        </p:nvSpPr>
        <p:spPr>
          <a:xfrm>
            <a:off x="347472" y="2633472"/>
            <a:ext cx="3877056" cy="530352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6342A1C4-30FF-4A57-8CE2-D8AD7B9D7CE8}"/>
              </a:ext>
            </a:extLst>
          </p:cNvPr>
          <p:cNvSpPr>
            <a:spLocks noGrp="1"/>
          </p:cNvSpPr>
          <p:nvPr/>
        </p:nvSpPr>
        <p:spPr>
          <a:xfrm>
            <a:off x="347472" y="2633472"/>
            <a:ext cx="109728" cy="530352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AC0D2D9E-9D9B-4AB9-B3F1-5321E11E7BB8}"/>
              </a:ext>
            </a:extLst>
          </p:cNvPr>
          <p:cNvSpPr>
            <a:spLocks noGrp="1"/>
          </p:cNvSpPr>
          <p:nvPr/>
        </p:nvSpPr>
        <p:spPr>
          <a:xfrm>
            <a:off x="950976" y="2697480"/>
            <a:ext cx="320040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 err="1">
                <a:solidFill>
                  <a:srgbClr val="FFFFFF"/>
                </a:solidFill>
              </a:rPr>
              <a:t>Escuchen</a:t>
            </a:r>
            <a:r>
              <a:rPr sz="1200" dirty="0">
                <a:solidFill>
                  <a:srgbClr val="FFFFFF"/>
                </a:solidFill>
              </a:rPr>
              <a:t> y </a:t>
            </a:r>
            <a:r>
              <a:rPr sz="1200" dirty="0" err="1">
                <a:solidFill>
                  <a:srgbClr val="FFFFFF"/>
                </a:solidFill>
              </a:rPr>
              <a:t>observen</a:t>
            </a:r>
            <a:endParaRPr sz="12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861A73CF-ED4F-4741-8F9B-96A25A171558}"/>
              </a:ext>
            </a:extLst>
          </p:cNvPr>
          <p:cNvSpPr>
            <a:spLocks noGrp="1"/>
          </p:cNvSpPr>
          <p:nvPr/>
        </p:nvSpPr>
        <p:spPr>
          <a:xfrm>
            <a:off x="347472" y="3255264"/>
            <a:ext cx="3877056" cy="530352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4DAD16FE-72B5-4294-B1A5-B1BC94F3AE7C}"/>
              </a:ext>
            </a:extLst>
          </p:cNvPr>
          <p:cNvSpPr>
            <a:spLocks noGrp="1"/>
          </p:cNvSpPr>
          <p:nvPr/>
        </p:nvSpPr>
        <p:spPr>
          <a:xfrm>
            <a:off x="347472" y="3255264"/>
            <a:ext cx="109728" cy="530352"/>
          </a:xfrm>
          <a:prstGeom prst="rect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D6093B9-F214-4544-BC4C-340D756E50D3}"/>
              </a:ext>
            </a:extLst>
          </p:cNvPr>
          <p:cNvSpPr>
            <a:spLocks noGrp="1"/>
          </p:cNvSpPr>
          <p:nvPr/>
        </p:nvSpPr>
        <p:spPr>
          <a:xfrm>
            <a:off x="950976" y="3319272"/>
            <a:ext cx="320040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FFFFFF"/>
                </a:solidFill>
              </a:rPr>
              <a:t>No </a:t>
            </a:r>
            <a:r>
              <a:rPr sz="1200" dirty="0" err="1">
                <a:solidFill>
                  <a:srgbClr val="FFFFFF"/>
                </a:solidFill>
              </a:rPr>
              <a:t>creen</a:t>
            </a:r>
            <a:r>
              <a:rPr sz="1200" dirty="0">
                <a:solidFill>
                  <a:srgbClr val="FFFFFF"/>
                </a:solidFill>
              </a:rPr>
              <a:t> un “maestro principal”</a:t>
            </a:r>
            <a:endParaRPr sz="12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7F36B06F-DF15-4AA2-B593-0EFBE0080AA9}"/>
              </a:ext>
            </a:extLst>
          </p:cNvPr>
          <p:cNvSpPr>
            <a:spLocks noGrp="1"/>
          </p:cNvSpPr>
          <p:nvPr/>
        </p:nvSpPr>
        <p:spPr>
          <a:xfrm>
            <a:off x="347472" y="3877056"/>
            <a:ext cx="3877056" cy="530352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23AC8536-E261-44E7-A48E-4145A0FF5A4D}"/>
              </a:ext>
            </a:extLst>
          </p:cNvPr>
          <p:cNvSpPr>
            <a:spLocks noGrp="1"/>
          </p:cNvSpPr>
          <p:nvPr/>
        </p:nvSpPr>
        <p:spPr>
          <a:xfrm>
            <a:off x="347472" y="3877056"/>
            <a:ext cx="109728" cy="530352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89FDD301-BDFB-4037-A995-E087A687C1F5}"/>
              </a:ext>
            </a:extLst>
          </p:cNvPr>
          <p:cNvSpPr>
            <a:spLocks noGrp="1"/>
          </p:cNvSpPr>
          <p:nvPr/>
        </p:nvSpPr>
        <p:spPr>
          <a:xfrm>
            <a:off x="950976" y="3941064"/>
            <a:ext cx="320040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 err="1">
                <a:solidFill>
                  <a:srgbClr val="FFFFFF"/>
                </a:solidFill>
              </a:rPr>
              <a:t>Transmitan</a:t>
            </a:r>
            <a:r>
              <a:rPr sz="1200" dirty="0">
                <a:solidFill>
                  <a:srgbClr val="FFFFFF"/>
                </a:solidFill>
              </a:rPr>
              <a:t> </a:t>
            </a:r>
            <a:r>
              <a:rPr sz="1200" dirty="0" err="1">
                <a:solidFill>
                  <a:srgbClr val="FFFFFF"/>
                </a:solidFill>
              </a:rPr>
              <a:t>autoridad</a:t>
            </a:r>
            <a:r>
              <a:rPr sz="1200" dirty="0">
                <a:solidFill>
                  <a:srgbClr val="FFFFFF"/>
                </a:solidFill>
              </a:rPr>
              <a:t> </a:t>
            </a:r>
            <a:r>
              <a:rPr sz="1200" dirty="0" err="1">
                <a:solidFill>
                  <a:srgbClr val="FFFFFF"/>
                </a:solidFill>
              </a:rPr>
              <a:t>compartida</a:t>
            </a:r>
            <a:endParaRPr sz="12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BEAC7239-0D8A-4A5C-A657-162F5B60055A}"/>
              </a:ext>
            </a:extLst>
          </p:cNvPr>
          <p:cNvSpPr>
            <a:spLocks noGrp="1"/>
          </p:cNvSpPr>
          <p:nvPr/>
        </p:nvSpPr>
        <p:spPr>
          <a:xfrm>
            <a:off x="4572000" y="658368"/>
            <a:ext cx="4343400" cy="4187952"/>
          </a:xfrm>
          <a:prstGeom prst="rect">
            <a:avLst/>
          </a:prstGeom>
          <a:solidFill>
            <a:srgbClr val="1E3356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E76F86A9-1F78-4CF7-863C-23143AEE636B}"/>
              </a:ext>
            </a:extLst>
          </p:cNvPr>
          <p:cNvSpPr>
            <a:spLocks noGrp="1"/>
          </p:cNvSpPr>
          <p:nvPr/>
        </p:nvSpPr>
        <p:spPr>
          <a:xfrm>
            <a:off x="4663440" y="749808"/>
            <a:ext cx="4160520" cy="41148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>
                <a:solidFill>
                  <a:srgbClr val="F5A623"/>
                </a:solidFill>
              </a:rPr>
              <a:t>🗺  DISEÑO DEL ESPACIO</a:t>
            </a:r>
            <a:endParaRPr sz="140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BB2F63E0-C3B7-4244-A71C-06CDCBB5E5DF}"/>
              </a:ext>
            </a:extLst>
          </p:cNvPr>
          <p:cNvSpPr>
            <a:spLocks noGrp="1"/>
          </p:cNvSpPr>
          <p:nvPr/>
        </p:nvSpPr>
        <p:spPr>
          <a:xfrm>
            <a:off x="4663440" y="1280160"/>
            <a:ext cx="109728" cy="65836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2B7A61B1-EDA8-4CDB-B7B9-0BC685EBE8AE}"/>
              </a:ext>
            </a:extLst>
          </p:cNvPr>
          <p:cNvSpPr>
            <a:spLocks noGrp="1"/>
          </p:cNvSpPr>
          <p:nvPr/>
        </p:nvSpPr>
        <p:spPr>
          <a:xfrm>
            <a:off x="4846320" y="1298448"/>
            <a:ext cx="3977640" cy="2743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 err="1">
                <a:solidFill>
                  <a:srgbClr val="FFFFFF"/>
                </a:solidFill>
              </a:rPr>
              <a:t>Cobertura</a:t>
            </a:r>
            <a:r>
              <a:rPr sz="1400" b="1" dirty="0">
                <a:solidFill>
                  <a:srgbClr val="FFFFFF"/>
                </a:solidFill>
              </a:rPr>
              <a:t> completa</a:t>
            </a:r>
            <a:endParaRPr sz="140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E0A2B1C3-C216-4027-8DD9-CCC1FB76400E}"/>
              </a:ext>
            </a:extLst>
          </p:cNvPr>
          <p:cNvSpPr>
            <a:spLocks noGrp="1"/>
          </p:cNvSpPr>
          <p:nvPr/>
        </p:nvSpPr>
        <p:spPr>
          <a:xfrm>
            <a:off x="4846320" y="1536192"/>
            <a:ext cx="397764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B0C8E8"/>
                </a:solidFill>
              </a:rPr>
              <a:t>Ambos </a:t>
            </a:r>
            <a:r>
              <a:rPr sz="1200" dirty="0" err="1">
                <a:solidFill>
                  <a:srgbClr val="B0C8E8"/>
                </a:solidFill>
              </a:rPr>
              <a:t>deben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poder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acercarse</a:t>
            </a:r>
            <a:r>
              <a:rPr sz="1200" dirty="0">
                <a:solidFill>
                  <a:srgbClr val="B0C8E8"/>
                </a:solidFill>
              </a:rPr>
              <a:t> a </a:t>
            </a:r>
            <a:r>
              <a:rPr sz="1200" dirty="0" err="1">
                <a:solidFill>
                  <a:srgbClr val="B0C8E8"/>
                </a:solidFill>
              </a:rPr>
              <a:t>cualquier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estudiante</a:t>
            </a:r>
            <a:r>
              <a:rPr sz="1200" dirty="0">
                <a:solidFill>
                  <a:srgbClr val="B0C8E8"/>
                </a:solidFill>
              </a:rPr>
              <a:t> sin </a:t>
            </a:r>
            <a:r>
              <a:rPr sz="1200" dirty="0" err="1">
                <a:solidFill>
                  <a:srgbClr val="B0C8E8"/>
                </a:solidFill>
              </a:rPr>
              <a:t>bloquearse</a:t>
            </a:r>
            <a:endParaRPr sz="1200" dirty="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8E78F93D-BFBF-4A02-8198-2C3160646800}"/>
              </a:ext>
            </a:extLst>
          </p:cNvPr>
          <p:cNvSpPr>
            <a:spLocks noGrp="1"/>
          </p:cNvSpPr>
          <p:nvPr/>
        </p:nvSpPr>
        <p:spPr>
          <a:xfrm>
            <a:off x="4663440" y="2084832"/>
            <a:ext cx="109728" cy="65836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DE3FB14A-DDFF-4897-8297-01B33D794EB3}"/>
              </a:ext>
            </a:extLst>
          </p:cNvPr>
          <p:cNvSpPr>
            <a:spLocks noGrp="1"/>
          </p:cNvSpPr>
          <p:nvPr/>
        </p:nvSpPr>
        <p:spPr>
          <a:xfrm>
            <a:off x="4846320" y="2103120"/>
            <a:ext cx="3977640" cy="2743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 err="1">
                <a:solidFill>
                  <a:srgbClr val="FFFFFF"/>
                </a:solidFill>
              </a:rPr>
              <a:t>Materiales</a:t>
            </a:r>
            <a:r>
              <a:rPr sz="1400" b="1" dirty="0">
                <a:solidFill>
                  <a:srgbClr val="FFFFFF"/>
                </a:solidFill>
              </a:rPr>
              <a:t> </a:t>
            </a:r>
            <a:r>
              <a:rPr sz="1400" b="1" dirty="0" err="1">
                <a:solidFill>
                  <a:srgbClr val="FFFFFF"/>
                </a:solidFill>
              </a:rPr>
              <a:t>accesibles</a:t>
            </a:r>
            <a:endParaRPr sz="14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B58059B4-F65C-4F3B-9D64-8D0E24913E85}"/>
              </a:ext>
            </a:extLst>
          </p:cNvPr>
          <p:cNvSpPr>
            <a:spLocks noGrp="1"/>
          </p:cNvSpPr>
          <p:nvPr/>
        </p:nvSpPr>
        <p:spPr>
          <a:xfrm>
            <a:off x="4846320" y="2340864"/>
            <a:ext cx="397764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 err="1">
                <a:solidFill>
                  <a:srgbClr val="B0C8E8"/>
                </a:solidFill>
              </a:rPr>
              <a:t>Definan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quién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distribuye</a:t>
            </a:r>
            <a:r>
              <a:rPr sz="1200" dirty="0">
                <a:solidFill>
                  <a:srgbClr val="B0C8E8"/>
                </a:solidFill>
              </a:rPr>
              <a:t>, </a:t>
            </a:r>
            <a:r>
              <a:rPr sz="1200" dirty="0" err="1">
                <a:solidFill>
                  <a:srgbClr val="B0C8E8"/>
                </a:solidFill>
              </a:rPr>
              <a:t>recoge</a:t>
            </a:r>
            <a:r>
              <a:rPr sz="1200" dirty="0">
                <a:solidFill>
                  <a:srgbClr val="B0C8E8"/>
                </a:solidFill>
              </a:rPr>
              <a:t> o </a:t>
            </a:r>
            <a:r>
              <a:rPr sz="1200" dirty="0" err="1">
                <a:solidFill>
                  <a:srgbClr val="B0C8E8"/>
                </a:solidFill>
              </a:rPr>
              <a:t>supervisa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recursos</a:t>
            </a:r>
            <a:endParaRPr sz="1200" dirty="0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9F7C837B-2EEF-48F8-B6FD-F95B846D7187}"/>
              </a:ext>
            </a:extLst>
          </p:cNvPr>
          <p:cNvSpPr>
            <a:spLocks noGrp="1"/>
          </p:cNvSpPr>
          <p:nvPr/>
        </p:nvSpPr>
        <p:spPr>
          <a:xfrm>
            <a:off x="4663440" y="2889504"/>
            <a:ext cx="109728" cy="65836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B402C94B-6EDE-4857-BA5D-EA7027F2B58B}"/>
              </a:ext>
            </a:extLst>
          </p:cNvPr>
          <p:cNvSpPr>
            <a:spLocks noGrp="1"/>
          </p:cNvSpPr>
          <p:nvPr/>
        </p:nvSpPr>
        <p:spPr>
          <a:xfrm>
            <a:off x="4846320" y="2907792"/>
            <a:ext cx="3977640" cy="2743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 err="1">
                <a:solidFill>
                  <a:srgbClr val="FFFFFF"/>
                </a:solidFill>
              </a:rPr>
              <a:t>Área</a:t>
            </a:r>
            <a:r>
              <a:rPr sz="1400" b="1" dirty="0">
                <a:solidFill>
                  <a:srgbClr val="FFFFFF"/>
                </a:solidFill>
              </a:rPr>
              <a:t> de </a:t>
            </a:r>
            <a:r>
              <a:rPr sz="1400" b="1" dirty="0" err="1">
                <a:solidFill>
                  <a:srgbClr val="FFFFFF"/>
                </a:solidFill>
              </a:rPr>
              <a:t>trabajo</a:t>
            </a:r>
            <a:r>
              <a:rPr sz="1400" b="1" dirty="0">
                <a:solidFill>
                  <a:srgbClr val="FFFFFF"/>
                </a:solidFill>
              </a:rPr>
              <a:t> </a:t>
            </a:r>
            <a:r>
              <a:rPr sz="1400" b="1" dirty="0" err="1">
                <a:solidFill>
                  <a:srgbClr val="FFFFFF"/>
                </a:solidFill>
              </a:rPr>
              <a:t>colaborativo</a:t>
            </a:r>
            <a:endParaRPr sz="140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92394E98-3709-4DE8-898E-4DED89A5DE3D}"/>
              </a:ext>
            </a:extLst>
          </p:cNvPr>
          <p:cNvSpPr>
            <a:spLocks noGrp="1"/>
          </p:cNvSpPr>
          <p:nvPr/>
        </p:nvSpPr>
        <p:spPr>
          <a:xfrm>
            <a:off x="4846320" y="3145536"/>
            <a:ext cx="397764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>
                <a:solidFill>
                  <a:srgbClr val="B0C8E8"/>
                </a:solidFill>
              </a:rPr>
              <a:t>Diseñen </a:t>
            </a:r>
            <a:r>
              <a:rPr sz="1200" dirty="0" err="1">
                <a:solidFill>
                  <a:srgbClr val="B0C8E8"/>
                </a:solidFill>
              </a:rPr>
              <a:t>dónde</a:t>
            </a:r>
            <a:r>
              <a:rPr sz="1200" dirty="0">
                <a:solidFill>
                  <a:srgbClr val="B0C8E8"/>
                </a:solidFill>
              </a:rPr>
              <a:t> se </a:t>
            </a:r>
            <a:r>
              <a:rPr sz="1200" dirty="0" err="1">
                <a:solidFill>
                  <a:srgbClr val="B0C8E8"/>
                </a:solidFill>
              </a:rPr>
              <a:t>ubicará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cada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docente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durante</a:t>
            </a:r>
            <a:r>
              <a:rPr sz="1200" dirty="0">
                <a:solidFill>
                  <a:srgbClr val="B0C8E8"/>
                </a:solidFill>
              </a:rPr>
              <a:t> parejas o </a:t>
            </a:r>
            <a:r>
              <a:rPr sz="1200" dirty="0" err="1">
                <a:solidFill>
                  <a:srgbClr val="B0C8E8"/>
                </a:solidFill>
              </a:rPr>
              <a:t>grupos</a:t>
            </a:r>
            <a:endParaRPr sz="1200" dirty="0"/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6EE8BF25-5466-4C0F-8C07-0172698F18F7}"/>
              </a:ext>
            </a:extLst>
          </p:cNvPr>
          <p:cNvSpPr>
            <a:spLocks noGrp="1"/>
          </p:cNvSpPr>
          <p:nvPr/>
        </p:nvSpPr>
        <p:spPr>
          <a:xfrm>
            <a:off x="4663440" y="3694176"/>
            <a:ext cx="109728" cy="65836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C970D087-C1EB-4C21-9E80-3D5C64FE7432}"/>
              </a:ext>
            </a:extLst>
          </p:cNvPr>
          <p:cNvSpPr>
            <a:spLocks noGrp="1"/>
          </p:cNvSpPr>
          <p:nvPr/>
        </p:nvSpPr>
        <p:spPr>
          <a:xfrm>
            <a:off x="4846320" y="3712464"/>
            <a:ext cx="3977640" cy="27432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</a:rPr>
              <a:t>Pared </a:t>
            </a:r>
            <a:r>
              <a:rPr sz="1400" b="1" dirty="0" err="1">
                <a:solidFill>
                  <a:srgbClr val="FFFFFF"/>
                </a:solidFill>
              </a:rPr>
              <a:t>funcional</a:t>
            </a:r>
            <a:endParaRPr sz="1400" dirty="0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FF6944B7-72E1-4BA9-95FB-3C2D0395787F}"/>
              </a:ext>
            </a:extLst>
          </p:cNvPr>
          <p:cNvSpPr>
            <a:spLocks noGrp="1"/>
          </p:cNvSpPr>
          <p:nvPr/>
        </p:nvSpPr>
        <p:spPr>
          <a:xfrm>
            <a:off x="4846320" y="3950208"/>
            <a:ext cx="397764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 dirty="0" err="1">
                <a:solidFill>
                  <a:srgbClr val="B0C8E8"/>
                </a:solidFill>
              </a:rPr>
              <a:t>Incluyan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reglas</a:t>
            </a:r>
            <a:r>
              <a:rPr sz="1200" dirty="0">
                <a:solidFill>
                  <a:srgbClr val="B0C8E8"/>
                </a:solidFill>
              </a:rPr>
              <a:t>, </a:t>
            </a:r>
            <a:r>
              <a:rPr sz="1200" dirty="0" err="1">
                <a:solidFill>
                  <a:srgbClr val="B0C8E8"/>
                </a:solidFill>
              </a:rPr>
              <a:t>lenguaje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académico</a:t>
            </a:r>
            <a:r>
              <a:rPr sz="1200" dirty="0">
                <a:solidFill>
                  <a:srgbClr val="B0C8E8"/>
                </a:solidFill>
              </a:rPr>
              <a:t>, pasos y </a:t>
            </a:r>
            <a:r>
              <a:rPr sz="1200" dirty="0" err="1">
                <a:solidFill>
                  <a:srgbClr val="B0C8E8"/>
                </a:solidFill>
              </a:rPr>
              <a:t>señales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acordadas</a:t>
            </a:r>
            <a:r>
              <a:rPr sz="1200" dirty="0">
                <a:solidFill>
                  <a:srgbClr val="B0C8E8"/>
                </a:solidFill>
              </a:rPr>
              <a:t> </a:t>
            </a:r>
            <a:r>
              <a:rPr sz="1200" dirty="0" err="1">
                <a:solidFill>
                  <a:srgbClr val="B0C8E8"/>
                </a:solidFill>
              </a:rPr>
              <a:t>por</a:t>
            </a:r>
            <a:r>
              <a:rPr sz="1200" dirty="0">
                <a:solidFill>
                  <a:srgbClr val="B0C8E8"/>
                </a:solidFill>
              </a:rPr>
              <a:t> ambos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22158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1AFB77A-E281-4EDC-BDC5-E662E0B59DDE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8686800" cy="65836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A4461A8-5853-4A85-9588-B3F156B7883A}"/>
              </a:ext>
            </a:extLst>
          </p:cNvPr>
          <p:cNvSpPr>
            <a:spLocks noGrp="1"/>
          </p:cNvSpPr>
          <p:nvPr/>
        </p:nvSpPr>
        <p:spPr>
          <a:xfrm>
            <a:off x="228600" y="274320"/>
            <a:ext cx="8686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PARTICIPACIÓN — Uno conduce, el otro amplía la evidencia</a:t>
            </a:r>
            <a:endParaRPr sz="22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33677CA-AC6A-468B-9794-4CEAA502AE0F}"/>
              </a:ext>
            </a:extLst>
          </p:cNvPr>
          <p:cNvSpPr>
            <a:spLocks noGrp="1"/>
          </p:cNvSpPr>
          <p:nvPr/>
        </p:nvSpPr>
        <p:spPr>
          <a:xfrm>
            <a:off x="228600" y="960120"/>
            <a:ext cx="8686800" cy="777240"/>
          </a:xfrm>
          <a:prstGeom prst="rect">
            <a:avLst/>
          </a:prstGeom>
          <a:solidFill>
            <a:srgbClr val="0D7377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16E920D8-E5B7-4E4C-894C-A99E8AD54028}"/>
              </a:ext>
            </a:extLst>
          </p:cNvPr>
          <p:cNvSpPr>
            <a:spLocks noGrp="1"/>
          </p:cNvSpPr>
          <p:nvPr/>
        </p:nvSpPr>
        <p:spPr>
          <a:xfrm>
            <a:off x="228600" y="960120"/>
            <a:ext cx="137160" cy="777240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E2B4F39-D309-40EE-AC42-5AC2ADD26179}"/>
              </a:ext>
            </a:extLst>
          </p:cNvPr>
          <p:cNvSpPr>
            <a:spLocks noGrp="1"/>
          </p:cNvSpPr>
          <p:nvPr/>
        </p:nvSpPr>
        <p:spPr>
          <a:xfrm>
            <a:off x="502920" y="1051560"/>
            <a:ext cx="8275320" cy="5943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600" i="1" dirty="0">
                <a:solidFill>
                  <a:srgbClr val="FFFFFF"/>
                </a:solidFill>
              </a:rPr>
              <a:t>“</a:t>
            </a:r>
            <a:r>
              <a:rPr sz="1600" i="1" dirty="0" err="1">
                <a:solidFill>
                  <a:srgbClr val="FFFFFF"/>
                </a:solidFill>
              </a:rPr>
              <a:t>Mientras</a:t>
            </a:r>
            <a:r>
              <a:rPr sz="1600" i="1" dirty="0">
                <a:solidFill>
                  <a:srgbClr val="FFFFFF"/>
                </a:solidFill>
              </a:rPr>
              <a:t> uno </a:t>
            </a:r>
            <a:r>
              <a:rPr sz="1600" i="1" dirty="0" err="1">
                <a:solidFill>
                  <a:srgbClr val="FFFFFF"/>
                </a:solidFill>
              </a:rPr>
              <a:t>escucha</a:t>
            </a:r>
            <a:r>
              <a:rPr sz="1600" i="1" dirty="0">
                <a:solidFill>
                  <a:srgbClr val="FFFFFF"/>
                </a:solidFill>
              </a:rPr>
              <a:t> la </a:t>
            </a:r>
            <a:r>
              <a:rPr sz="1600" i="1" dirty="0" err="1">
                <a:solidFill>
                  <a:srgbClr val="FFFFFF"/>
                </a:solidFill>
              </a:rPr>
              <a:t>respuesta</a:t>
            </a:r>
            <a:r>
              <a:rPr sz="1600" i="1" dirty="0">
                <a:solidFill>
                  <a:srgbClr val="FFFFFF"/>
                </a:solidFill>
              </a:rPr>
              <a:t>, el </a:t>
            </a:r>
            <a:r>
              <a:rPr sz="1600" i="1" dirty="0" err="1">
                <a:solidFill>
                  <a:srgbClr val="FFFFFF"/>
                </a:solidFill>
              </a:rPr>
              <a:t>otro</a:t>
            </a:r>
            <a:r>
              <a:rPr sz="1600" i="1" dirty="0">
                <a:solidFill>
                  <a:srgbClr val="FFFFFF"/>
                </a:solidFill>
              </a:rPr>
              <a:t> </a:t>
            </a:r>
            <a:r>
              <a:rPr sz="1600" i="1" dirty="0" err="1">
                <a:solidFill>
                  <a:srgbClr val="FFFFFF"/>
                </a:solidFill>
              </a:rPr>
              <a:t>puede</a:t>
            </a:r>
            <a:r>
              <a:rPr sz="1600" i="1" dirty="0">
                <a:solidFill>
                  <a:srgbClr val="FFFFFF"/>
                </a:solidFill>
              </a:rPr>
              <a:t> leer al </a:t>
            </a:r>
            <a:r>
              <a:rPr sz="1600" i="1" dirty="0" err="1">
                <a:solidFill>
                  <a:srgbClr val="FFFFFF"/>
                </a:solidFill>
              </a:rPr>
              <a:t>grupo</a:t>
            </a:r>
            <a:r>
              <a:rPr sz="1600" i="1" dirty="0">
                <a:solidFill>
                  <a:srgbClr val="FFFFFF"/>
                </a:solidFill>
              </a:rPr>
              <a:t> </a:t>
            </a:r>
            <a:r>
              <a:rPr sz="1600" i="1" dirty="0" err="1">
                <a:solidFill>
                  <a:srgbClr val="FFFFFF"/>
                </a:solidFill>
              </a:rPr>
              <a:t>completo</a:t>
            </a:r>
            <a:r>
              <a:rPr sz="1600" i="1" dirty="0">
                <a:solidFill>
                  <a:srgbClr val="FFFFFF"/>
                </a:solidFill>
              </a:rPr>
              <a:t>.”</a:t>
            </a:r>
            <a:endParaRPr sz="16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93030A3A-7390-49EC-B38A-ADAAD1F9B54A}"/>
              </a:ext>
            </a:extLst>
          </p:cNvPr>
          <p:cNvSpPr>
            <a:spLocks noGrp="1"/>
          </p:cNvSpPr>
          <p:nvPr/>
        </p:nvSpPr>
        <p:spPr>
          <a:xfrm>
            <a:off x="228600" y="1901952"/>
            <a:ext cx="4279392" cy="12984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B318FA72-9431-413E-84F4-3195C9D1D802}"/>
              </a:ext>
            </a:extLst>
          </p:cNvPr>
          <p:cNvSpPr>
            <a:spLocks noGrp="1"/>
          </p:cNvSpPr>
          <p:nvPr/>
        </p:nvSpPr>
        <p:spPr>
          <a:xfrm>
            <a:off x="228600" y="1901952"/>
            <a:ext cx="4279392" cy="10972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D79FE52-2EBF-4C25-A58C-1301E278C955}"/>
              </a:ext>
            </a:extLst>
          </p:cNvPr>
          <p:cNvSpPr>
            <a:spLocks noGrp="1"/>
          </p:cNvSpPr>
          <p:nvPr/>
        </p:nvSpPr>
        <p:spPr>
          <a:xfrm>
            <a:off x="393192" y="2066544"/>
            <a:ext cx="395020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1A2744"/>
                </a:solidFill>
              </a:rPr>
              <a:t>🎯  PREGUNTA COORDINADA</a:t>
            </a:r>
            <a:endParaRPr sz="13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F3D5CF28-6772-4D67-A7C6-3599617B1CFD}"/>
              </a:ext>
            </a:extLst>
          </p:cNvPr>
          <p:cNvSpPr>
            <a:spLocks noGrp="1"/>
          </p:cNvSpPr>
          <p:nvPr/>
        </p:nvSpPr>
        <p:spPr>
          <a:xfrm>
            <a:off x="393192" y="2414016"/>
            <a:ext cx="3950208" cy="7132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>
                <a:solidFill>
                  <a:srgbClr val="111827"/>
                </a:solidFill>
              </a:rPr>
              <a:t>Docente A formula; ambos dan tiempo para pensar. La pregunta pertenece a la clase, no a un solo maestro.</a:t>
            </a:r>
            <a:endParaRPr sz="120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C3783F8-BFFF-4C4B-AE5D-C72DE870DD2D}"/>
              </a:ext>
            </a:extLst>
          </p:cNvPr>
          <p:cNvSpPr>
            <a:spLocks noGrp="1"/>
          </p:cNvSpPr>
          <p:nvPr/>
        </p:nvSpPr>
        <p:spPr>
          <a:xfrm>
            <a:off x="4690872" y="1901952"/>
            <a:ext cx="4279392" cy="12984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99B987DD-9F57-41C5-B8F3-7A1BF6260D2F}"/>
              </a:ext>
            </a:extLst>
          </p:cNvPr>
          <p:cNvSpPr>
            <a:spLocks noGrp="1"/>
          </p:cNvSpPr>
          <p:nvPr/>
        </p:nvSpPr>
        <p:spPr>
          <a:xfrm>
            <a:off x="4690872" y="1901952"/>
            <a:ext cx="4279392" cy="10972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DF3F4323-0701-4199-B630-1ABC6274CD83}"/>
              </a:ext>
            </a:extLst>
          </p:cNvPr>
          <p:cNvSpPr>
            <a:spLocks noGrp="1"/>
          </p:cNvSpPr>
          <p:nvPr/>
        </p:nvSpPr>
        <p:spPr>
          <a:xfrm>
            <a:off x="4855464" y="2066544"/>
            <a:ext cx="395020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1A2744"/>
                </a:solidFill>
              </a:rPr>
              <a:t>👀  MONITOREO SISTEMÁTICO</a:t>
            </a:r>
            <a:endParaRPr sz="13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5FF0ADEE-9AC8-46C5-871D-B654819B7AC5}"/>
              </a:ext>
            </a:extLst>
          </p:cNvPr>
          <p:cNvSpPr>
            <a:spLocks noGrp="1"/>
          </p:cNvSpPr>
          <p:nvPr/>
        </p:nvSpPr>
        <p:spPr>
          <a:xfrm>
            <a:off x="4855464" y="2414016"/>
            <a:ext cx="3950208" cy="7132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>
                <a:solidFill>
                  <a:srgbClr val="111827"/>
                </a:solidFill>
              </a:rPr>
              <a:t>Docente B observa quién escribió, quién duda y qué estrategias aparecen. Comparte señales o notas breves.</a:t>
            </a:r>
            <a:endParaRPr sz="12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1CE9419E-2E59-4E40-A89E-06EDBD82BB98}"/>
              </a:ext>
            </a:extLst>
          </p:cNvPr>
          <p:cNvSpPr>
            <a:spLocks noGrp="1"/>
          </p:cNvSpPr>
          <p:nvPr/>
        </p:nvSpPr>
        <p:spPr>
          <a:xfrm>
            <a:off x="228600" y="3346704"/>
            <a:ext cx="4279392" cy="12984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174C1BBC-9089-4FCC-8FF5-4D828169C66C}"/>
              </a:ext>
            </a:extLst>
          </p:cNvPr>
          <p:cNvSpPr>
            <a:spLocks noGrp="1"/>
          </p:cNvSpPr>
          <p:nvPr/>
        </p:nvSpPr>
        <p:spPr>
          <a:xfrm>
            <a:off x="228600" y="3346704"/>
            <a:ext cx="4279392" cy="10972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19AD2AFF-51C3-48C7-864C-F23034180DEC}"/>
              </a:ext>
            </a:extLst>
          </p:cNvPr>
          <p:cNvSpPr>
            <a:spLocks noGrp="1"/>
          </p:cNvSpPr>
          <p:nvPr/>
        </p:nvSpPr>
        <p:spPr>
          <a:xfrm>
            <a:off x="393192" y="3511296"/>
            <a:ext cx="395020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1A2744"/>
                </a:solidFill>
              </a:rPr>
              <a:t>🌱  APOYO SIN RESCATAR</a:t>
            </a:r>
            <a:endParaRPr sz="130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A1BF31C6-F5D8-4B7E-B507-5A06ECC12250}"/>
              </a:ext>
            </a:extLst>
          </p:cNvPr>
          <p:cNvSpPr>
            <a:spLocks noGrp="1"/>
          </p:cNvSpPr>
          <p:nvPr/>
        </p:nvSpPr>
        <p:spPr>
          <a:xfrm>
            <a:off x="393192" y="3858768"/>
            <a:ext cx="3950208" cy="7132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>
                <a:solidFill>
                  <a:srgbClr val="111827"/>
                </a:solidFill>
              </a:rPr>
              <a:t>Un docente puede reformular o ofrecer vocabulario sin completar el razonamiento por el estudiante.</a:t>
            </a:r>
            <a:endParaRPr sz="120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0E2644D4-B5BA-4A6B-9515-238AB5C62918}"/>
              </a:ext>
            </a:extLst>
          </p:cNvPr>
          <p:cNvSpPr>
            <a:spLocks noGrp="1"/>
          </p:cNvSpPr>
          <p:nvPr/>
        </p:nvSpPr>
        <p:spPr>
          <a:xfrm>
            <a:off x="4690872" y="3346704"/>
            <a:ext cx="4279392" cy="12984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C1293EC2-7973-451E-AEB3-16E9C97CD0F3}"/>
              </a:ext>
            </a:extLst>
          </p:cNvPr>
          <p:cNvSpPr>
            <a:spLocks noGrp="1"/>
          </p:cNvSpPr>
          <p:nvPr/>
        </p:nvSpPr>
        <p:spPr>
          <a:xfrm>
            <a:off x="4690872" y="3346704"/>
            <a:ext cx="4279392" cy="109728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9CF4C03-15A8-438F-810F-DAA9E12091D7}"/>
              </a:ext>
            </a:extLst>
          </p:cNvPr>
          <p:cNvSpPr>
            <a:spLocks noGrp="1"/>
          </p:cNvSpPr>
          <p:nvPr/>
        </p:nvSpPr>
        <p:spPr>
          <a:xfrm>
            <a:off x="4855464" y="3511296"/>
            <a:ext cx="395020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300" b="1">
                <a:solidFill>
                  <a:srgbClr val="1A2744"/>
                </a:solidFill>
              </a:rPr>
              <a:t>🔄  RELEVO NATURAL</a:t>
            </a:r>
            <a:endParaRPr sz="130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43F1B782-AF25-4D81-9EE6-E5A96AA2FF87}"/>
              </a:ext>
            </a:extLst>
          </p:cNvPr>
          <p:cNvSpPr>
            <a:spLocks noGrp="1"/>
          </p:cNvSpPr>
          <p:nvPr/>
        </p:nvSpPr>
        <p:spPr>
          <a:xfrm>
            <a:off x="4855464" y="3858768"/>
            <a:ext cx="3950208" cy="71323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200">
                <a:solidFill>
                  <a:srgbClr val="111827"/>
                </a:solidFill>
              </a:rPr>
              <a:t>Docente B puede pedir justificación, conectar respuestas o corregir una idea; luego devuelve el liderazgo sin competir.</a:t>
            </a:r>
            <a:endParaRPr sz="120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012320EE-9490-42DC-A327-199F4229C334}"/>
              </a:ext>
            </a:extLst>
          </p:cNvPr>
          <p:cNvSpPr>
            <a:spLocks noGrp="1"/>
          </p:cNvSpPr>
          <p:nvPr/>
        </p:nvSpPr>
        <p:spPr>
          <a:xfrm>
            <a:off x="228600" y="4681728"/>
            <a:ext cx="8686800" cy="38404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44E09DB3-AE7C-47B8-8141-76A52B2A8C4A}"/>
              </a:ext>
            </a:extLst>
          </p:cNvPr>
          <p:cNvSpPr>
            <a:spLocks noGrp="1"/>
          </p:cNvSpPr>
          <p:nvPr/>
        </p:nvSpPr>
        <p:spPr>
          <a:xfrm>
            <a:off x="274320" y="4709160"/>
            <a:ext cx="8595360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050">
                <a:solidFill>
                  <a:srgbClr val="FFFFFF"/>
                </a:solidFill>
              </a:rPr>
              <a:t>La meta no es hablar por turnos iguales: es aumentar participación, comprensión y evidencia del aprendizaje.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90979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E97ADD-65B9-4A4F-A074-4FB13657D75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49A2E5A-7270-43DF-93ED-45B9E1706D24}"/>
              </a:ext>
            </a:extLst>
          </p:cNvPr>
          <p:cNvSpPr>
            <a:spLocks noGrp="1"/>
          </p:cNvSpPr>
          <p:nvPr/>
        </p:nvSpPr>
        <p:spPr>
          <a:xfrm>
            <a:off x="228600" y="54864"/>
            <a:ext cx="8686800" cy="40233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</a:rPr>
              <a:t>RESPUESTA AL COMPORTAMIENTO — 100% de coherencia</a:t>
            </a:r>
            <a:endParaRPr sz="20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2074E7A9-09F4-4B42-845C-3C924BBB4379}"/>
              </a:ext>
            </a:extLst>
          </p:cNvPr>
          <p:cNvSpPr>
            <a:spLocks noGrp="1"/>
          </p:cNvSpPr>
          <p:nvPr/>
        </p:nvSpPr>
        <p:spPr>
          <a:xfrm>
            <a:off x="228600" y="658368"/>
            <a:ext cx="2788920" cy="4114800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6702B94-3B1C-45F2-A3CD-B28230456DBB}"/>
              </a:ext>
            </a:extLst>
          </p:cNvPr>
          <p:cNvSpPr>
            <a:spLocks noGrp="1"/>
          </p:cNvSpPr>
          <p:nvPr/>
        </p:nvSpPr>
        <p:spPr>
          <a:xfrm>
            <a:off x="228600" y="658368"/>
            <a:ext cx="2788920" cy="566928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A3082D8-93FB-4FD3-9ECD-41469811039E}"/>
              </a:ext>
            </a:extLst>
          </p:cNvPr>
          <p:cNvSpPr>
            <a:spLocks noGrp="1"/>
          </p:cNvSpPr>
          <p:nvPr/>
        </p:nvSpPr>
        <p:spPr>
          <a:xfrm>
            <a:off x="228600" y="694944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111827"/>
                </a:solidFill>
              </a:rPr>
              <a:t>100%</a:t>
            </a:r>
            <a:endParaRPr sz="200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579770DB-A058-412D-859A-5A51B225656B}"/>
              </a:ext>
            </a:extLst>
          </p:cNvPr>
          <p:cNvSpPr>
            <a:spLocks noGrp="1"/>
          </p:cNvSpPr>
          <p:nvPr/>
        </p:nvSpPr>
        <p:spPr>
          <a:xfrm>
            <a:off x="228600" y="1005840"/>
            <a:ext cx="2788920" cy="21945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900">
                <a:solidFill>
                  <a:srgbClr val="111827"/>
                </a:solidFill>
              </a:rPr>
              <a:t>UNA EXPECTATIVA</a:t>
            </a:r>
            <a:endParaRPr sz="9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D6AF004-5FB9-4416-BD1F-39D4021BEEC1}"/>
              </a:ext>
            </a:extLst>
          </p:cNvPr>
          <p:cNvSpPr>
            <a:spLocks noGrp="1"/>
          </p:cNvSpPr>
          <p:nvPr/>
        </p:nvSpPr>
        <p:spPr>
          <a:xfrm>
            <a:off x="411480" y="1353312"/>
            <a:ext cx="182880" cy="182880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5D15DFD-DE22-4F7F-8721-EAE182DCBE12}"/>
              </a:ext>
            </a:extLst>
          </p:cNvPr>
          <p:cNvSpPr>
            <a:spLocks noGrp="1"/>
          </p:cNvSpPr>
          <p:nvPr/>
        </p:nvSpPr>
        <p:spPr>
          <a:xfrm>
            <a:off x="685800" y="1316736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Ambos </a:t>
            </a:r>
            <a:r>
              <a:rPr sz="1400" dirty="0" err="1">
                <a:solidFill>
                  <a:srgbClr val="FFFFFF"/>
                </a:solidFill>
              </a:rPr>
              <a:t>sostienen</a:t>
            </a:r>
            <a:r>
              <a:rPr sz="1400" dirty="0">
                <a:solidFill>
                  <a:srgbClr val="FFFFFF"/>
                </a:solidFill>
              </a:rPr>
              <a:t> la </a:t>
            </a:r>
            <a:r>
              <a:rPr sz="1400" dirty="0" err="1">
                <a:solidFill>
                  <a:srgbClr val="FFFFFF"/>
                </a:solidFill>
              </a:rPr>
              <a:t>misma</a:t>
            </a:r>
            <a:r>
              <a:rPr sz="1400" dirty="0">
                <a:solidFill>
                  <a:srgbClr val="FFFFFF"/>
                </a:solidFill>
              </a:rPr>
              <a:t> norma para </a:t>
            </a:r>
            <a:r>
              <a:rPr sz="1400" dirty="0" err="1">
                <a:solidFill>
                  <a:srgbClr val="FFFFFF"/>
                </a:solidFill>
              </a:rPr>
              <a:t>todos</a:t>
            </a:r>
            <a:endParaRPr sz="14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D8ABD824-61FA-44C1-B1C8-0891EE2EF44B}"/>
              </a:ext>
            </a:extLst>
          </p:cNvPr>
          <p:cNvSpPr>
            <a:spLocks noGrp="1"/>
          </p:cNvSpPr>
          <p:nvPr/>
        </p:nvSpPr>
        <p:spPr>
          <a:xfrm>
            <a:off x="411480" y="2011680"/>
            <a:ext cx="182880" cy="182880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1731BEFF-F1F6-4424-9251-881FEA10C1F4}"/>
              </a:ext>
            </a:extLst>
          </p:cNvPr>
          <p:cNvSpPr>
            <a:spLocks noGrp="1"/>
          </p:cNvSpPr>
          <p:nvPr/>
        </p:nvSpPr>
        <p:spPr>
          <a:xfrm>
            <a:off x="685800" y="1975104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 err="1">
                <a:solidFill>
                  <a:srgbClr val="FFFFFF"/>
                </a:solidFill>
              </a:rPr>
              <a:t>Quien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observa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puede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intervenir</a:t>
            </a:r>
            <a:r>
              <a:rPr sz="1400" dirty="0">
                <a:solidFill>
                  <a:srgbClr val="FFFFFF"/>
                </a:solidFill>
              </a:rPr>
              <a:t> sin </a:t>
            </a:r>
            <a:r>
              <a:rPr sz="1400" dirty="0" err="1">
                <a:solidFill>
                  <a:srgbClr val="FFFFFF"/>
                </a:solidFill>
              </a:rPr>
              <a:t>esperar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permiso</a:t>
            </a:r>
            <a:endParaRPr sz="14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72AE2C52-BC38-4F84-8189-286BBAF72B20}"/>
              </a:ext>
            </a:extLst>
          </p:cNvPr>
          <p:cNvSpPr>
            <a:spLocks noGrp="1"/>
          </p:cNvSpPr>
          <p:nvPr/>
        </p:nvSpPr>
        <p:spPr>
          <a:xfrm>
            <a:off x="411480" y="2670048"/>
            <a:ext cx="182880" cy="182880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4B34E17-5C68-40CF-8C14-C83D29FA137E}"/>
              </a:ext>
            </a:extLst>
          </p:cNvPr>
          <p:cNvSpPr>
            <a:spLocks noGrp="1"/>
          </p:cNvSpPr>
          <p:nvPr/>
        </p:nvSpPr>
        <p:spPr>
          <a:xfrm>
            <a:off x="685800" y="2633472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La </a:t>
            </a:r>
            <a:r>
              <a:rPr sz="1400" dirty="0" err="1">
                <a:solidFill>
                  <a:srgbClr val="FFFFFF"/>
                </a:solidFill>
              </a:rPr>
              <a:t>corrección</a:t>
            </a:r>
            <a:r>
              <a:rPr sz="1400" dirty="0">
                <a:solidFill>
                  <a:srgbClr val="FFFFFF"/>
                </a:solidFill>
              </a:rPr>
              <a:t> de uno no es </a:t>
            </a:r>
            <a:r>
              <a:rPr sz="1400" dirty="0" err="1">
                <a:solidFill>
                  <a:srgbClr val="FFFFFF"/>
                </a:solidFill>
              </a:rPr>
              <a:t>anulada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por</a:t>
            </a:r>
            <a:r>
              <a:rPr sz="1400" dirty="0">
                <a:solidFill>
                  <a:srgbClr val="FFFFFF"/>
                </a:solidFill>
              </a:rPr>
              <a:t> el </a:t>
            </a:r>
            <a:r>
              <a:rPr sz="1400" dirty="0" err="1">
                <a:solidFill>
                  <a:srgbClr val="FFFFFF"/>
                </a:solidFill>
              </a:rPr>
              <a:t>otro</a:t>
            </a:r>
            <a:endParaRPr sz="14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A4D89168-9018-4C5E-881A-2A7DAF7A2F82}"/>
              </a:ext>
            </a:extLst>
          </p:cNvPr>
          <p:cNvSpPr>
            <a:spLocks noGrp="1"/>
          </p:cNvSpPr>
          <p:nvPr/>
        </p:nvSpPr>
        <p:spPr>
          <a:xfrm>
            <a:off x="411480" y="3328416"/>
            <a:ext cx="182880" cy="182880"/>
          </a:xfrm>
          <a:prstGeom prst="ellipse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6D9409B8-02DB-4141-9208-7E7BC76FAB16}"/>
              </a:ext>
            </a:extLst>
          </p:cNvPr>
          <p:cNvSpPr>
            <a:spLocks noGrp="1"/>
          </p:cNvSpPr>
          <p:nvPr/>
        </p:nvSpPr>
        <p:spPr>
          <a:xfrm>
            <a:off x="685800" y="3291840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Las </a:t>
            </a:r>
            <a:r>
              <a:rPr sz="1400" dirty="0" err="1">
                <a:solidFill>
                  <a:srgbClr val="FFFFFF"/>
                </a:solidFill>
              </a:rPr>
              <a:t>diferencias</a:t>
            </a:r>
            <a:r>
              <a:rPr sz="1400" dirty="0">
                <a:solidFill>
                  <a:srgbClr val="FFFFFF"/>
                </a:solidFill>
              </a:rPr>
              <a:t> se </a:t>
            </a:r>
            <a:r>
              <a:rPr sz="1400" dirty="0" err="1">
                <a:solidFill>
                  <a:srgbClr val="FFFFFF"/>
                </a:solidFill>
              </a:rPr>
              <a:t>conversan</a:t>
            </a:r>
            <a:r>
              <a:rPr sz="1400" dirty="0">
                <a:solidFill>
                  <a:srgbClr val="FFFFFF"/>
                </a:solidFill>
              </a:rPr>
              <a:t> fuera de la vista del </a:t>
            </a:r>
            <a:r>
              <a:rPr sz="1400" dirty="0" err="1">
                <a:solidFill>
                  <a:srgbClr val="FFFFFF"/>
                </a:solidFill>
              </a:rPr>
              <a:t>grupo</a:t>
            </a:r>
            <a:endParaRPr sz="14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471AD31F-CEF0-486D-8F27-1B1C629FCF59}"/>
              </a:ext>
            </a:extLst>
          </p:cNvPr>
          <p:cNvSpPr>
            <a:spLocks noGrp="1"/>
          </p:cNvSpPr>
          <p:nvPr/>
        </p:nvSpPr>
        <p:spPr>
          <a:xfrm>
            <a:off x="3172968" y="658368"/>
            <a:ext cx="2788920" cy="4114800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A9F6665D-1187-421C-B0A1-4D47F57CE07F}"/>
              </a:ext>
            </a:extLst>
          </p:cNvPr>
          <p:cNvSpPr>
            <a:spLocks noGrp="1"/>
          </p:cNvSpPr>
          <p:nvPr/>
        </p:nvSpPr>
        <p:spPr>
          <a:xfrm>
            <a:off x="3172968" y="658368"/>
            <a:ext cx="2788920" cy="566928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42777A3F-CA33-4F2D-83AA-4ADB7A0DA893}"/>
              </a:ext>
            </a:extLst>
          </p:cNvPr>
          <p:cNvSpPr>
            <a:spLocks noGrp="1"/>
          </p:cNvSpPr>
          <p:nvPr/>
        </p:nvSpPr>
        <p:spPr>
          <a:xfrm>
            <a:off x="3172968" y="694944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111827"/>
                </a:solidFill>
              </a:rPr>
              <a:t>STRONG VOICE</a:t>
            </a:r>
            <a:endParaRPr sz="200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558866F4-F312-4086-A9EC-99E744B10986}"/>
              </a:ext>
            </a:extLst>
          </p:cNvPr>
          <p:cNvSpPr>
            <a:spLocks noGrp="1"/>
          </p:cNvSpPr>
          <p:nvPr/>
        </p:nvSpPr>
        <p:spPr>
          <a:xfrm>
            <a:off x="3172968" y="1005840"/>
            <a:ext cx="2788920" cy="21945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900">
                <a:solidFill>
                  <a:srgbClr val="111827"/>
                </a:solidFill>
              </a:rPr>
              <a:t>MENSAJE BREVE</a:t>
            </a:r>
            <a:endParaRPr sz="90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B957848B-F0B9-455F-8E50-FC69E6F77234}"/>
              </a:ext>
            </a:extLst>
          </p:cNvPr>
          <p:cNvSpPr>
            <a:spLocks noGrp="1"/>
          </p:cNvSpPr>
          <p:nvPr/>
        </p:nvSpPr>
        <p:spPr>
          <a:xfrm>
            <a:off x="3355848" y="1353312"/>
            <a:ext cx="182880" cy="182880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5E4BC324-8DA0-4761-B6FF-5372A9C2994E}"/>
              </a:ext>
            </a:extLst>
          </p:cNvPr>
          <p:cNvSpPr>
            <a:spLocks noGrp="1"/>
          </p:cNvSpPr>
          <p:nvPr/>
        </p:nvSpPr>
        <p:spPr>
          <a:xfrm>
            <a:off x="3630168" y="1316736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Usen </a:t>
            </a:r>
            <a:r>
              <a:rPr sz="1400" dirty="0" err="1">
                <a:solidFill>
                  <a:srgbClr val="FFFFFF"/>
                </a:solidFill>
              </a:rPr>
              <a:t>pocas</a:t>
            </a:r>
            <a:r>
              <a:rPr sz="1400" dirty="0">
                <a:solidFill>
                  <a:srgbClr val="FFFFFF"/>
                </a:solidFill>
              </a:rPr>
              <a:t> palabras y un tono </a:t>
            </a:r>
            <a:r>
              <a:rPr sz="1400" dirty="0" err="1">
                <a:solidFill>
                  <a:srgbClr val="FFFFFF"/>
                </a:solidFill>
              </a:rPr>
              <a:t>tranquilo</a:t>
            </a:r>
            <a:endParaRPr sz="14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FF937114-08C7-45BF-952C-66CF8E22CA63}"/>
              </a:ext>
            </a:extLst>
          </p:cNvPr>
          <p:cNvSpPr>
            <a:spLocks noGrp="1"/>
          </p:cNvSpPr>
          <p:nvPr/>
        </p:nvSpPr>
        <p:spPr>
          <a:xfrm>
            <a:off x="3355848" y="2011680"/>
            <a:ext cx="182880" cy="182880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C9F10857-34C0-4932-A41B-549C909483D3}"/>
              </a:ext>
            </a:extLst>
          </p:cNvPr>
          <p:cNvSpPr>
            <a:spLocks noGrp="1"/>
          </p:cNvSpPr>
          <p:nvPr/>
        </p:nvSpPr>
        <p:spPr>
          <a:xfrm>
            <a:off x="3630168" y="1975104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Una </a:t>
            </a:r>
            <a:r>
              <a:rPr sz="1400" dirty="0" err="1">
                <a:solidFill>
                  <a:srgbClr val="FFFFFF"/>
                </a:solidFill>
              </a:rPr>
              <a:t>señal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acordada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evita</a:t>
            </a:r>
            <a:r>
              <a:rPr sz="1400" dirty="0">
                <a:solidFill>
                  <a:srgbClr val="FFFFFF"/>
                </a:solidFill>
              </a:rPr>
              <a:t> dos </a:t>
            </a:r>
            <a:r>
              <a:rPr sz="1400" dirty="0" err="1">
                <a:solidFill>
                  <a:srgbClr val="FFFFFF"/>
                </a:solidFill>
              </a:rPr>
              <a:t>instrucciones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simultáneas</a:t>
            </a:r>
            <a:endParaRPr sz="140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A3CC2239-4B81-4960-9CD1-B47251E05689}"/>
              </a:ext>
            </a:extLst>
          </p:cNvPr>
          <p:cNvSpPr>
            <a:spLocks noGrp="1"/>
          </p:cNvSpPr>
          <p:nvPr/>
        </p:nvSpPr>
        <p:spPr>
          <a:xfrm>
            <a:off x="3355848" y="2670048"/>
            <a:ext cx="182880" cy="182880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5EB9055E-3FAD-4313-A30C-EE44AA729F7D}"/>
              </a:ext>
            </a:extLst>
          </p:cNvPr>
          <p:cNvSpPr>
            <a:spLocks noGrp="1"/>
          </p:cNvSpPr>
          <p:nvPr/>
        </p:nvSpPr>
        <p:spPr>
          <a:xfrm>
            <a:off x="3630168" y="2633472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 err="1">
                <a:solidFill>
                  <a:srgbClr val="FFFFFF"/>
                </a:solidFill>
              </a:rPr>
              <a:t>Quien</a:t>
            </a:r>
            <a:r>
              <a:rPr sz="1400" dirty="0">
                <a:solidFill>
                  <a:srgbClr val="FFFFFF"/>
                </a:solidFill>
              </a:rPr>
              <a:t> dirige </a:t>
            </a:r>
            <a:r>
              <a:rPr sz="1400" dirty="0" err="1">
                <a:solidFill>
                  <a:srgbClr val="FFFFFF"/>
                </a:solidFill>
              </a:rPr>
              <a:t>continúa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enseñando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mientras</a:t>
            </a:r>
            <a:r>
              <a:rPr sz="1400" dirty="0">
                <a:solidFill>
                  <a:srgbClr val="FFFFFF"/>
                </a:solidFill>
              </a:rPr>
              <a:t> el </a:t>
            </a:r>
            <a:r>
              <a:rPr sz="1400" dirty="0" err="1">
                <a:solidFill>
                  <a:srgbClr val="FFFFFF"/>
                </a:solidFill>
              </a:rPr>
              <a:t>otro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redirige</a:t>
            </a:r>
            <a:endParaRPr sz="14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8DBE44C1-0E47-4C7D-9AAF-F07D600771A4}"/>
              </a:ext>
            </a:extLst>
          </p:cNvPr>
          <p:cNvSpPr>
            <a:spLocks noGrp="1"/>
          </p:cNvSpPr>
          <p:nvPr/>
        </p:nvSpPr>
        <p:spPr>
          <a:xfrm>
            <a:off x="3355848" y="3328416"/>
            <a:ext cx="182880" cy="182880"/>
          </a:xfrm>
          <a:prstGeom prst="ellipse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6FDEA3FE-8B47-4E12-8096-377C0CEFC9D7}"/>
              </a:ext>
            </a:extLst>
          </p:cNvPr>
          <p:cNvSpPr>
            <a:spLocks noGrp="1"/>
          </p:cNvSpPr>
          <p:nvPr/>
        </p:nvSpPr>
        <p:spPr>
          <a:xfrm>
            <a:off x="3630168" y="3291840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La </a:t>
            </a:r>
            <a:r>
              <a:rPr sz="1400" dirty="0" err="1">
                <a:solidFill>
                  <a:srgbClr val="FFFFFF"/>
                </a:solidFill>
              </a:rPr>
              <a:t>proximidad</a:t>
            </a:r>
            <a:r>
              <a:rPr sz="1400" dirty="0">
                <a:solidFill>
                  <a:srgbClr val="FFFFFF"/>
                </a:solidFill>
              </a:rPr>
              <a:t> y el </a:t>
            </a:r>
            <a:r>
              <a:rPr sz="1400" dirty="0" err="1">
                <a:solidFill>
                  <a:srgbClr val="FFFFFF"/>
                </a:solidFill>
              </a:rPr>
              <a:t>lenguaje</a:t>
            </a:r>
            <a:r>
              <a:rPr sz="1400" dirty="0">
                <a:solidFill>
                  <a:srgbClr val="FFFFFF"/>
                </a:solidFill>
              </a:rPr>
              <a:t> corporal </a:t>
            </a:r>
            <a:r>
              <a:rPr sz="1400" dirty="0" err="1">
                <a:solidFill>
                  <a:srgbClr val="FFFFFF"/>
                </a:solidFill>
              </a:rPr>
              <a:t>comunican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apoyo</a:t>
            </a:r>
            <a:endParaRPr sz="140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BCE4821D-587E-40F7-A636-1B2C374C4CAE}"/>
              </a:ext>
            </a:extLst>
          </p:cNvPr>
          <p:cNvSpPr>
            <a:spLocks noGrp="1"/>
          </p:cNvSpPr>
          <p:nvPr/>
        </p:nvSpPr>
        <p:spPr>
          <a:xfrm>
            <a:off x="6117336" y="658368"/>
            <a:ext cx="2788920" cy="4114800"/>
          </a:xfrm>
          <a:prstGeom prst="rect">
            <a:avLst/>
          </a:prstGeom>
          <a:solidFill>
            <a:srgbClr val="162844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DE485CE2-05DD-42E2-A13A-92D94846EC73}"/>
              </a:ext>
            </a:extLst>
          </p:cNvPr>
          <p:cNvSpPr>
            <a:spLocks noGrp="1"/>
          </p:cNvSpPr>
          <p:nvPr/>
        </p:nvSpPr>
        <p:spPr>
          <a:xfrm>
            <a:off x="6117336" y="658368"/>
            <a:ext cx="2788920" cy="566928"/>
          </a:xfrm>
          <a:prstGeom prst="rect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2FD18701-948D-4F20-B323-423A0B025D77}"/>
              </a:ext>
            </a:extLst>
          </p:cNvPr>
          <p:cNvSpPr>
            <a:spLocks noGrp="1"/>
          </p:cNvSpPr>
          <p:nvPr/>
        </p:nvSpPr>
        <p:spPr>
          <a:xfrm>
            <a:off x="6117336" y="694944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000" b="1">
                <a:solidFill>
                  <a:srgbClr val="111827"/>
                </a:solidFill>
              </a:rPr>
              <a:t>WARM / STRICT</a:t>
            </a:r>
            <a:endParaRPr sz="200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2E29985F-9875-4857-9D16-0B9440FA5DC5}"/>
              </a:ext>
            </a:extLst>
          </p:cNvPr>
          <p:cNvSpPr>
            <a:spLocks noGrp="1"/>
          </p:cNvSpPr>
          <p:nvPr/>
        </p:nvSpPr>
        <p:spPr>
          <a:xfrm>
            <a:off x="6117336" y="1005840"/>
            <a:ext cx="2788920" cy="21945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900">
                <a:solidFill>
                  <a:srgbClr val="111827"/>
                </a:solidFill>
              </a:rPr>
              <a:t>CÁLIDOS Y FIRMES</a:t>
            </a:r>
            <a:endParaRPr sz="90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27557F5A-A27A-45B9-BE65-B508B222F977}"/>
              </a:ext>
            </a:extLst>
          </p:cNvPr>
          <p:cNvSpPr>
            <a:spLocks noGrp="1"/>
          </p:cNvSpPr>
          <p:nvPr/>
        </p:nvSpPr>
        <p:spPr>
          <a:xfrm>
            <a:off x="6300216" y="1353312"/>
            <a:ext cx="182880" cy="182880"/>
          </a:xfrm>
          <a:prstGeom prst="ellipse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CDE8DF60-305A-4304-B0AD-43F1B5094667}"/>
              </a:ext>
            </a:extLst>
          </p:cNvPr>
          <p:cNvSpPr>
            <a:spLocks noGrp="1"/>
          </p:cNvSpPr>
          <p:nvPr/>
        </p:nvSpPr>
        <p:spPr>
          <a:xfrm>
            <a:off x="6574536" y="1316736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Ambos </a:t>
            </a:r>
            <a:r>
              <a:rPr sz="1400" dirty="0" err="1">
                <a:solidFill>
                  <a:srgbClr val="FFFFFF"/>
                </a:solidFill>
              </a:rPr>
              <a:t>protegen</a:t>
            </a:r>
            <a:r>
              <a:rPr sz="1400" dirty="0">
                <a:solidFill>
                  <a:srgbClr val="FFFFFF"/>
                </a:solidFill>
              </a:rPr>
              <a:t> la </a:t>
            </a:r>
            <a:r>
              <a:rPr sz="1400" dirty="0" err="1">
                <a:solidFill>
                  <a:srgbClr val="FFFFFF"/>
                </a:solidFill>
              </a:rPr>
              <a:t>relación</a:t>
            </a:r>
            <a:r>
              <a:rPr sz="1400" dirty="0">
                <a:solidFill>
                  <a:srgbClr val="FFFFFF"/>
                </a:solidFill>
              </a:rPr>
              <a:t> y la </a:t>
            </a:r>
            <a:r>
              <a:rPr sz="1400" dirty="0" err="1">
                <a:solidFill>
                  <a:srgbClr val="FFFFFF"/>
                </a:solidFill>
              </a:rPr>
              <a:t>expectativa</a:t>
            </a:r>
            <a:endParaRPr sz="1400" dirty="0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51239D85-66E2-4900-8280-7954C38F986A}"/>
              </a:ext>
            </a:extLst>
          </p:cNvPr>
          <p:cNvSpPr>
            <a:spLocks noGrp="1"/>
          </p:cNvSpPr>
          <p:nvPr/>
        </p:nvSpPr>
        <p:spPr>
          <a:xfrm>
            <a:off x="6300216" y="2011680"/>
            <a:ext cx="182880" cy="182880"/>
          </a:xfrm>
          <a:prstGeom prst="ellipse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EAF7DA99-AE8F-44A6-9747-7B0332A6D5FE}"/>
              </a:ext>
            </a:extLst>
          </p:cNvPr>
          <p:cNvSpPr>
            <a:spLocks noGrp="1"/>
          </p:cNvSpPr>
          <p:nvPr/>
        </p:nvSpPr>
        <p:spPr>
          <a:xfrm>
            <a:off x="6574536" y="1975104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No </a:t>
            </a:r>
            <a:r>
              <a:rPr sz="1400" dirty="0" err="1">
                <a:solidFill>
                  <a:srgbClr val="FFFFFF"/>
                </a:solidFill>
              </a:rPr>
              <a:t>dividan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los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papeles</a:t>
            </a:r>
            <a:r>
              <a:rPr sz="1400" dirty="0">
                <a:solidFill>
                  <a:srgbClr val="FFFFFF"/>
                </a:solidFill>
              </a:rPr>
              <a:t> entre “bueno” y “</a:t>
            </a:r>
            <a:r>
              <a:rPr sz="1400" dirty="0" err="1">
                <a:solidFill>
                  <a:srgbClr val="FFFFFF"/>
                </a:solidFill>
              </a:rPr>
              <a:t>estricto</a:t>
            </a:r>
            <a:r>
              <a:rPr sz="1400" dirty="0">
                <a:solidFill>
                  <a:srgbClr val="FFFFFF"/>
                </a:solidFill>
              </a:rPr>
              <a:t>”</a:t>
            </a:r>
            <a:endParaRPr sz="1400" dirty="0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4F230C98-A430-4E59-BB57-4120D9C7F5B1}"/>
              </a:ext>
            </a:extLst>
          </p:cNvPr>
          <p:cNvSpPr>
            <a:spLocks noGrp="1"/>
          </p:cNvSpPr>
          <p:nvPr/>
        </p:nvSpPr>
        <p:spPr>
          <a:xfrm>
            <a:off x="6300216" y="2670048"/>
            <a:ext cx="182880" cy="182880"/>
          </a:xfrm>
          <a:prstGeom prst="ellipse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8985A10D-1511-4368-8730-50FAF2BFEBF0}"/>
              </a:ext>
            </a:extLst>
          </p:cNvPr>
          <p:cNvSpPr>
            <a:spLocks noGrp="1"/>
          </p:cNvSpPr>
          <p:nvPr/>
        </p:nvSpPr>
        <p:spPr>
          <a:xfrm>
            <a:off x="6574536" y="2633472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 err="1">
                <a:solidFill>
                  <a:srgbClr val="FFFFFF"/>
                </a:solidFill>
              </a:rPr>
              <a:t>Expliquen</a:t>
            </a:r>
            <a:r>
              <a:rPr sz="1400" dirty="0">
                <a:solidFill>
                  <a:srgbClr val="FFFFFF"/>
                </a:solidFill>
              </a:rPr>
              <a:t> el </a:t>
            </a:r>
            <a:r>
              <a:rPr sz="1400" dirty="0" err="1">
                <a:solidFill>
                  <a:srgbClr val="FFFFFF"/>
                </a:solidFill>
              </a:rPr>
              <a:t>propósito</a:t>
            </a:r>
            <a:r>
              <a:rPr sz="1400" dirty="0">
                <a:solidFill>
                  <a:srgbClr val="FFFFFF"/>
                </a:solidFill>
              </a:rPr>
              <a:t> </a:t>
            </a:r>
            <a:r>
              <a:rPr sz="1400" dirty="0" err="1">
                <a:solidFill>
                  <a:srgbClr val="FFFFFF"/>
                </a:solidFill>
              </a:rPr>
              <a:t>académico</a:t>
            </a:r>
            <a:r>
              <a:rPr sz="1400" dirty="0">
                <a:solidFill>
                  <a:srgbClr val="FFFFFF"/>
                </a:solidFill>
              </a:rPr>
              <a:t> de la </a:t>
            </a:r>
            <a:r>
              <a:rPr sz="1400" dirty="0" err="1">
                <a:solidFill>
                  <a:srgbClr val="FFFFFF"/>
                </a:solidFill>
              </a:rPr>
              <a:t>corrección</a:t>
            </a:r>
            <a:endParaRPr sz="1400" dirty="0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2F6E33CB-917C-497E-B04B-230A1B1259F7}"/>
              </a:ext>
            </a:extLst>
          </p:cNvPr>
          <p:cNvSpPr>
            <a:spLocks noGrp="1"/>
          </p:cNvSpPr>
          <p:nvPr/>
        </p:nvSpPr>
        <p:spPr>
          <a:xfrm>
            <a:off x="6300216" y="3328416"/>
            <a:ext cx="182880" cy="182880"/>
          </a:xfrm>
          <a:prstGeom prst="ellipse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5301123F-2DE9-40C9-8443-CA52BEAFCC72}"/>
              </a:ext>
            </a:extLst>
          </p:cNvPr>
          <p:cNvSpPr>
            <a:spLocks noGrp="1"/>
          </p:cNvSpPr>
          <p:nvPr/>
        </p:nvSpPr>
        <p:spPr>
          <a:xfrm>
            <a:off x="6574536" y="3291840"/>
            <a:ext cx="2240280" cy="5852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FFFFFF"/>
                </a:solidFill>
              </a:rPr>
              <a:t>La </a:t>
            </a:r>
            <a:r>
              <a:rPr sz="1400" dirty="0" err="1">
                <a:solidFill>
                  <a:srgbClr val="FFFFFF"/>
                </a:solidFill>
              </a:rPr>
              <a:t>relación</a:t>
            </a:r>
            <a:r>
              <a:rPr sz="1400" dirty="0">
                <a:solidFill>
                  <a:srgbClr val="FFFFFF"/>
                </a:solidFill>
              </a:rPr>
              <a:t> personal </a:t>
            </a:r>
            <a:r>
              <a:rPr sz="1400" dirty="0" err="1">
                <a:solidFill>
                  <a:srgbClr val="FFFFFF"/>
                </a:solidFill>
              </a:rPr>
              <a:t>sostiene</a:t>
            </a:r>
            <a:r>
              <a:rPr sz="1400" dirty="0">
                <a:solidFill>
                  <a:srgbClr val="FFFFFF"/>
                </a:solidFill>
              </a:rPr>
              <a:t> la </a:t>
            </a:r>
            <a:r>
              <a:rPr sz="1400" dirty="0" err="1">
                <a:solidFill>
                  <a:srgbClr val="FFFFFF"/>
                </a:solidFill>
              </a:rPr>
              <a:t>disciplina</a:t>
            </a:r>
            <a:endParaRPr sz="1400" dirty="0"/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509A0D21-4185-4A3C-B264-6837B9BBEF11}"/>
              </a:ext>
            </a:extLst>
          </p:cNvPr>
          <p:cNvSpPr>
            <a:spLocks noGrp="1"/>
          </p:cNvSpPr>
          <p:nvPr/>
        </p:nvSpPr>
        <p:spPr>
          <a:xfrm>
            <a:off x="228600" y="4809744"/>
            <a:ext cx="8686800" cy="310896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05C88136-5672-4AFB-8246-467E2CA13D01}"/>
              </a:ext>
            </a:extLst>
          </p:cNvPr>
          <p:cNvSpPr>
            <a:spLocks noGrp="1"/>
          </p:cNvSpPr>
          <p:nvPr/>
        </p:nvSpPr>
        <p:spPr>
          <a:xfrm>
            <a:off x="320040" y="4828032"/>
            <a:ext cx="850392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200" i="1" dirty="0">
                <a:solidFill>
                  <a:srgbClr val="F5A623"/>
                </a:solidFill>
              </a:rPr>
              <a:t>💬 Frase </a:t>
            </a:r>
            <a:r>
              <a:rPr sz="1200" i="1" dirty="0" err="1">
                <a:solidFill>
                  <a:srgbClr val="F5A623"/>
                </a:solidFill>
              </a:rPr>
              <a:t>compartida</a:t>
            </a:r>
            <a:r>
              <a:rPr sz="1200" i="1" dirty="0">
                <a:solidFill>
                  <a:srgbClr val="F5A623"/>
                </a:solidFill>
              </a:rPr>
              <a:t>: “</a:t>
            </a:r>
            <a:r>
              <a:rPr sz="1200" i="1" dirty="0" err="1">
                <a:solidFill>
                  <a:srgbClr val="F5A623"/>
                </a:solidFill>
              </a:rPr>
              <a:t>Confiamos</a:t>
            </a:r>
            <a:r>
              <a:rPr sz="1200" i="1" dirty="0">
                <a:solidFill>
                  <a:srgbClr val="F5A623"/>
                </a:solidFill>
              </a:rPr>
              <a:t> </a:t>
            </a:r>
            <a:r>
              <a:rPr sz="1200" i="1" dirty="0" err="1">
                <a:solidFill>
                  <a:srgbClr val="F5A623"/>
                </a:solidFill>
              </a:rPr>
              <a:t>en</a:t>
            </a:r>
            <a:r>
              <a:rPr sz="1200" i="1" dirty="0">
                <a:solidFill>
                  <a:srgbClr val="F5A623"/>
                </a:solidFill>
              </a:rPr>
              <a:t> </a:t>
            </a:r>
            <a:r>
              <a:rPr sz="1200" i="1" dirty="0" err="1">
                <a:solidFill>
                  <a:srgbClr val="F5A623"/>
                </a:solidFill>
              </a:rPr>
              <a:t>ti</a:t>
            </a:r>
            <a:r>
              <a:rPr sz="1200" i="1" dirty="0">
                <a:solidFill>
                  <a:srgbClr val="F5A623"/>
                </a:solidFill>
              </a:rPr>
              <a:t>; </a:t>
            </a:r>
            <a:r>
              <a:rPr sz="1200" i="1" dirty="0" err="1">
                <a:solidFill>
                  <a:srgbClr val="F5A623"/>
                </a:solidFill>
              </a:rPr>
              <a:t>por</a:t>
            </a:r>
            <a:r>
              <a:rPr sz="1200" i="1" dirty="0">
                <a:solidFill>
                  <a:srgbClr val="F5A623"/>
                </a:solidFill>
              </a:rPr>
              <a:t> </a:t>
            </a:r>
            <a:r>
              <a:rPr sz="1200" i="1" dirty="0" err="1">
                <a:solidFill>
                  <a:srgbClr val="F5A623"/>
                </a:solidFill>
              </a:rPr>
              <a:t>eso</a:t>
            </a:r>
            <a:r>
              <a:rPr sz="1200" i="1" dirty="0">
                <a:solidFill>
                  <a:srgbClr val="F5A623"/>
                </a:solidFill>
              </a:rPr>
              <a:t> </a:t>
            </a:r>
            <a:r>
              <a:rPr sz="1200" i="1" dirty="0" err="1">
                <a:solidFill>
                  <a:srgbClr val="F5A623"/>
                </a:solidFill>
              </a:rPr>
              <a:t>mantenemos</a:t>
            </a:r>
            <a:r>
              <a:rPr sz="1200" i="1" dirty="0">
                <a:solidFill>
                  <a:srgbClr val="F5A623"/>
                </a:solidFill>
              </a:rPr>
              <a:t> </a:t>
            </a:r>
            <a:r>
              <a:rPr sz="1200" i="1" dirty="0" err="1">
                <a:solidFill>
                  <a:srgbClr val="F5A623"/>
                </a:solidFill>
              </a:rPr>
              <a:t>esta</a:t>
            </a:r>
            <a:r>
              <a:rPr sz="1200" i="1" dirty="0">
                <a:solidFill>
                  <a:srgbClr val="F5A623"/>
                </a:solidFill>
              </a:rPr>
              <a:t> </a:t>
            </a:r>
            <a:r>
              <a:rPr sz="1200" i="1" dirty="0" err="1">
                <a:solidFill>
                  <a:srgbClr val="F5A623"/>
                </a:solidFill>
              </a:rPr>
              <a:t>expectativa</a:t>
            </a:r>
            <a:r>
              <a:rPr sz="1200" i="1" dirty="0">
                <a:solidFill>
                  <a:srgbClr val="F5A623"/>
                </a:solidFill>
              </a:rPr>
              <a:t>.”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99318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726E9B9-D354-4D1F-BA90-B1027A92CCCD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8686800" cy="658368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5CBB431-F019-4090-8442-CD3946001151}"/>
              </a:ext>
            </a:extLst>
          </p:cNvPr>
          <p:cNvSpPr>
            <a:spLocks noGrp="1"/>
          </p:cNvSpPr>
          <p:nvPr/>
        </p:nvSpPr>
        <p:spPr>
          <a:xfrm>
            <a:off x="228600" y="274320"/>
            <a:ext cx="8686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ENGAGEMENT — Técnicas coordinadas para dos docentes</a:t>
            </a:r>
            <a:endParaRPr sz="22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90A637C-281B-48AF-B05B-8588F5E836A1}"/>
              </a:ext>
            </a:extLst>
          </p:cNvPr>
          <p:cNvSpPr>
            <a:spLocks noGrp="1"/>
          </p:cNvSpPr>
          <p:nvPr/>
        </p:nvSpPr>
        <p:spPr>
          <a:xfrm>
            <a:off x="228600" y="987552"/>
            <a:ext cx="2761488" cy="17556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10EA50FD-EE55-4F74-8FFC-3DC606F6F875}"/>
              </a:ext>
            </a:extLst>
          </p:cNvPr>
          <p:cNvSpPr>
            <a:spLocks noGrp="1"/>
          </p:cNvSpPr>
          <p:nvPr/>
        </p:nvSpPr>
        <p:spPr>
          <a:xfrm>
            <a:off x="228600" y="987552"/>
            <a:ext cx="2761488" cy="457200"/>
          </a:xfrm>
          <a:prstGeom prst="rect">
            <a:avLst/>
          </a:prstGeom>
          <a:solidFill>
            <a:srgbClr val="0D7377"/>
          </a:solidFill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004E9A4-85D8-4CBD-A30A-0E25B424692F}"/>
              </a:ext>
            </a:extLst>
          </p:cNvPr>
          <p:cNvSpPr>
            <a:spLocks noGrp="1"/>
          </p:cNvSpPr>
          <p:nvPr/>
        </p:nvSpPr>
        <p:spPr>
          <a:xfrm>
            <a:off x="320040" y="1042416"/>
            <a:ext cx="2578608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</a:rPr>
              <a:t>✏️  EVERYBODY WRITES</a:t>
            </a:r>
            <a:endParaRPr sz="1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7CCD849-8341-45A4-823F-82EF1F397427}"/>
              </a:ext>
            </a:extLst>
          </p:cNvPr>
          <p:cNvSpPr>
            <a:spLocks noGrp="1"/>
          </p:cNvSpPr>
          <p:nvPr/>
        </p:nvSpPr>
        <p:spPr>
          <a:xfrm>
            <a:off x="320040" y="1517904"/>
            <a:ext cx="2578608" cy="115214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111827"/>
                </a:solidFill>
              </a:rPr>
              <a:t>Uno </a:t>
            </a:r>
            <a:r>
              <a:rPr sz="1400" dirty="0" err="1">
                <a:solidFill>
                  <a:srgbClr val="111827"/>
                </a:solidFill>
              </a:rPr>
              <a:t>presenta</a:t>
            </a:r>
            <a:r>
              <a:rPr sz="1400" dirty="0">
                <a:solidFill>
                  <a:srgbClr val="111827"/>
                </a:solidFill>
              </a:rPr>
              <a:t> la </a:t>
            </a:r>
            <a:r>
              <a:rPr sz="1400" dirty="0" err="1">
                <a:solidFill>
                  <a:srgbClr val="111827"/>
                </a:solidFill>
              </a:rPr>
              <a:t>pregunta</a:t>
            </a:r>
            <a:r>
              <a:rPr sz="1400" dirty="0">
                <a:solidFill>
                  <a:srgbClr val="111827"/>
                </a:solidFill>
              </a:rPr>
              <a:t>; el </a:t>
            </a:r>
            <a:r>
              <a:rPr sz="1400" dirty="0" err="1">
                <a:solidFill>
                  <a:srgbClr val="111827"/>
                </a:solidFill>
              </a:rPr>
              <a:t>otro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verifica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que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todos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escriban</a:t>
            </a:r>
            <a:r>
              <a:rPr sz="1400" dirty="0">
                <a:solidFill>
                  <a:srgbClr val="111827"/>
                </a:solidFill>
              </a:rPr>
              <a:t> y </a:t>
            </a:r>
            <a:r>
              <a:rPr sz="1400" dirty="0" err="1">
                <a:solidFill>
                  <a:srgbClr val="111827"/>
                </a:solidFill>
              </a:rPr>
              <a:t>detecta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estrategias</a:t>
            </a:r>
            <a:r>
              <a:rPr sz="1400" dirty="0">
                <a:solidFill>
                  <a:srgbClr val="111827"/>
                </a:solidFill>
              </a:rPr>
              <a:t> o </a:t>
            </a:r>
            <a:r>
              <a:rPr sz="1400" dirty="0" err="1">
                <a:solidFill>
                  <a:srgbClr val="111827"/>
                </a:solidFill>
              </a:rPr>
              <a:t>errores</a:t>
            </a:r>
            <a:r>
              <a:rPr sz="1400" dirty="0">
                <a:solidFill>
                  <a:srgbClr val="111827"/>
                </a:solidFill>
              </a:rPr>
              <a:t> para </a:t>
            </a:r>
            <a:r>
              <a:rPr sz="1400" dirty="0" err="1">
                <a:solidFill>
                  <a:srgbClr val="111827"/>
                </a:solidFill>
              </a:rPr>
              <a:t>discutir</a:t>
            </a:r>
            <a:r>
              <a:rPr sz="1400" dirty="0">
                <a:solidFill>
                  <a:srgbClr val="111827"/>
                </a:solidFill>
              </a:rPr>
              <a:t>.</a:t>
            </a:r>
            <a:endParaRPr sz="14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17DA1B3-B02E-45D8-B543-A08A1ABAF6D3}"/>
              </a:ext>
            </a:extLst>
          </p:cNvPr>
          <p:cNvSpPr>
            <a:spLocks noGrp="1"/>
          </p:cNvSpPr>
          <p:nvPr/>
        </p:nvSpPr>
        <p:spPr>
          <a:xfrm>
            <a:off x="3136392" y="987552"/>
            <a:ext cx="2761488" cy="17556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sz="240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54CB57B7-0426-41D2-B11C-0C4FDD6A27DD}"/>
              </a:ext>
            </a:extLst>
          </p:cNvPr>
          <p:cNvSpPr>
            <a:spLocks noGrp="1"/>
          </p:cNvSpPr>
          <p:nvPr/>
        </p:nvSpPr>
        <p:spPr>
          <a:xfrm>
            <a:off x="3136392" y="987552"/>
            <a:ext cx="2761488" cy="457200"/>
          </a:xfrm>
          <a:prstGeom prst="rect">
            <a:avLst/>
          </a:prstGeom>
          <a:solidFill>
            <a:srgbClr val="E05D44"/>
          </a:solidFill>
        </p:spPr>
        <p:txBody>
          <a:bodyPr/>
          <a:lstStyle/>
          <a:p>
            <a:endParaRPr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6FCF5BF-67AC-4CFD-8C97-D3CDF1C85576}"/>
              </a:ext>
            </a:extLst>
          </p:cNvPr>
          <p:cNvSpPr>
            <a:spLocks noGrp="1"/>
          </p:cNvSpPr>
          <p:nvPr/>
        </p:nvSpPr>
        <p:spPr>
          <a:xfrm>
            <a:off x="3227832" y="1042416"/>
            <a:ext cx="2578608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</a:rPr>
              <a:t>🌶️  PEPPER</a:t>
            </a:r>
            <a:endParaRPr sz="14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7F8ABD14-2545-4EC1-AD5D-E7464AC6BB75}"/>
              </a:ext>
            </a:extLst>
          </p:cNvPr>
          <p:cNvSpPr>
            <a:spLocks noGrp="1"/>
          </p:cNvSpPr>
          <p:nvPr/>
        </p:nvSpPr>
        <p:spPr>
          <a:xfrm>
            <a:off x="3227832" y="1517904"/>
            <a:ext cx="2578608" cy="115214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111827"/>
                </a:solidFill>
              </a:rPr>
              <a:t>Uno conduce el </a:t>
            </a:r>
            <a:r>
              <a:rPr sz="1400" dirty="0" err="1">
                <a:solidFill>
                  <a:srgbClr val="111827"/>
                </a:solidFill>
              </a:rPr>
              <a:t>repaso</a:t>
            </a:r>
            <a:r>
              <a:rPr sz="1400" dirty="0">
                <a:solidFill>
                  <a:srgbClr val="111827"/>
                </a:solidFill>
              </a:rPr>
              <a:t>; el </a:t>
            </a:r>
            <a:r>
              <a:rPr sz="1400" dirty="0" err="1">
                <a:solidFill>
                  <a:srgbClr val="111827"/>
                </a:solidFill>
              </a:rPr>
              <a:t>otro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lleva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registro</a:t>
            </a:r>
            <a:r>
              <a:rPr sz="1400" dirty="0">
                <a:solidFill>
                  <a:srgbClr val="111827"/>
                </a:solidFill>
              </a:rPr>
              <a:t> de </a:t>
            </a:r>
            <a:r>
              <a:rPr sz="1400" dirty="0" err="1">
                <a:solidFill>
                  <a:srgbClr val="111827"/>
                </a:solidFill>
              </a:rPr>
              <a:t>participación</a:t>
            </a:r>
            <a:r>
              <a:rPr sz="1400" dirty="0">
                <a:solidFill>
                  <a:srgbClr val="111827"/>
                </a:solidFill>
              </a:rPr>
              <a:t> y </a:t>
            </a:r>
            <a:r>
              <a:rPr sz="1400" dirty="0" err="1">
                <a:solidFill>
                  <a:srgbClr val="111827"/>
                </a:solidFill>
              </a:rPr>
              <a:t>ofrece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vocabulario</a:t>
            </a:r>
            <a:r>
              <a:rPr sz="1400" dirty="0">
                <a:solidFill>
                  <a:srgbClr val="111827"/>
                </a:solidFill>
              </a:rPr>
              <a:t> o </a:t>
            </a:r>
            <a:r>
              <a:rPr sz="1400" dirty="0" err="1">
                <a:solidFill>
                  <a:srgbClr val="111827"/>
                </a:solidFill>
              </a:rPr>
              <a:t>representaciones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cuando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hacen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falta</a:t>
            </a:r>
            <a:r>
              <a:rPr sz="1400" dirty="0">
                <a:solidFill>
                  <a:srgbClr val="111827"/>
                </a:solidFill>
              </a:rPr>
              <a:t>.</a:t>
            </a:r>
            <a:endParaRPr sz="14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46D70444-C20D-4573-B2C3-CD57075BBBF7}"/>
              </a:ext>
            </a:extLst>
          </p:cNvPr>
          <p:cNvSpPr>
            <a:spLocks noGrp="1"/>
          </p:cNvSpPr>
          <p:nvPr/>
        </p:nvSpPr>
        <p:spPr>
          <a:xfrm>
            <a:off x="6044184" y="987552"/>
            <a:ext cx="2761488" cy="17556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49CB5E00-7577-4202-B794-00711ECA3D6A}"/>
              </a:ext>
            </a:extLst>
          </p:cNvPr>
          <p:cNvSpPr>
            <a:spLocks noGrp="1"/>
          </p:cNvSpPr>
          <p:nvPr/>
        </p:nvSpPr>
        <p:spPr>
          <a:xfrm>
            <a:off x="6044184" y="987552"/>
            <a:ext cx="2761488" cy="457200"/>
          </a:xfrm>
          <a:prstGeom prst="rect">
            <a:avLst/>
          </a:prstGeom>
          <a:solidFill>
            <a:srgbClr val="F5A623"/>
          </a:solidFill>
        </p:spPr>
        <p:txBody>
          <a:bodyPr/>
          <a:lstStyle/>
          <a:p>
            <a:endParaRPr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818B704A-D2B1-4115-9ACC-33B67C864C95}"/>
              </a:ext>
            </a:extLst>
          </p:cNvPr>
          <p:cNvSpPr>
            <a:spLocks noGrp="1"/>
          </p:cNvSpPr>
          <p:nvPr/>
        </p:nvSpPr>
        <p:spPr>
          <a:xfrm>
            <a:off x="6135624" y="1042416"/>
            <a:ext cx="2578608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</a:rPr>
              <a:t>⏳  WAIT TIME</a:t>
            </a:r>
            <a:endParaRPr sz="14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02352F7-1EE8-4266-83DD-BC5CEDF1F57D}"/>
              </a:ext>
            </a:extLst>
          </p:cNvPr>
          <p:cNvSpPr>
            <a:spLocks noGrp="1"/>
          </p:cNvSpPr>
          <p:nvPr/>
        </p:nvSpPr>
        <p:spPr>
          <a:xfrm>
            <a:off x="6135624" y="1517904"/>
            <a:ext cx="2578608" cy="115214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111827"/>
                </a:solidFill>
              </a:rPr>
              <a:t>Ambos </a:t>
            </a:r>
            <a:r>
              <a:rPr sz="1400" dirty="0" err="1">
                <a:solidFill>
                  <a:srgbClr val="111827"/>
                </a:solidFill>
              </a:rPr>
              <a:t>respetan</a:t>
            </a:r>
            <a:r>
              <a:rPr sz="1400" dirty="0">
                <a:solidFill>
                  <a:srgbClr val="111827"/>
                </a:solidFill>
              </a:rPr>
              <a:t> el </a:t>
            </a:r>
            <a:r>
              <a:rPr sz="1400" dirty="0" err="1">
                <a:solidFill>
                  <a:srgbClr val="111827"/>
                </a:solidFill>
              </a:rPr>
              <a:t>silencio</a:t>
            </a:r>
            <a:r>
              <a:rPr sz="1400" dirty="0">
                <a:solidFill>
                  <a:srgbClr val="111827"/>
                </a:solidFill>
              </a:rPr>
              <a:t>. El </a:t>
            </a:r>
            <a:r>
              <a:rPr sz="1400" dirty="0" err="1">
                <a:solidFill>
                  <a:srgbClr val="111827"/>
                </a:solidFill>
              </a:rPr>
              <a:t>docente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que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monitorea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identifica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quién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está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listo</a:t>
            </a:r>
            <a:r>
              <a:rPr sz="1400" dirty="0">
                <a:solidFill>
                  <a:srgbClr val="111827"/>
                </a:solidFill>
              </a:rPr>
              <a:t> y </a:t>
            </a:r>
            <a:r>
              <a:rPr sz="1400" dirty="0" err="1">
                <a:solidFill>
                  <a:srgbClr val="111827"/>
                </a:solidFill>
              </a:rPr>
              <a:t>quién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necesita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más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tiempo</a:t>
            </a:r>
            <a:r>
              <a:rPr sz="1400" dirty="0">
                <a:solidFill>
                  <a:srgbClr val="111827"/>
                </a:solidFill>
              </a:rPr>
              <a:t>.</a:t>
            </a:r>
            <a:endParaRPr sz="14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04469FA6-01CD-42CE-8BDB-CF5F42385001}"/>
              </a:ext>
            </a:extLst>
          </p:cNvPr>
          <p:cNvSpPr>
            <a:spLocks noGrp="1"/>
          </p:cNvSpPr>
          <p:nvPr/>
        </p:nvSpPr>
        <p:spPr>
          <a:xfrm>
            <a:off x="228600" y="2907792"/>
            <a:ext cx="2761488" cy="17556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0F46B6B1-975E-4269-8BCA-37B3568976B0}"/>
              </a:ext>
            </a:extLst>
          </p:cNvPr>
          <p:cNvSpPr>
            <a:spLocks noGrp="1"/>
          </p:cNvSpPr>
          <p:nvPr/>
        </p:nvSpPr>
        <p:spPr>
          <a:xfrm>
            <a:off x="228600" y="2907792"/>
            <a:ext cx="2761488" cy="457200"/>
          </a:xfrm>
          <a:prstGeom prst="rect">
            <a:avLst/>
          </a:prstGeom>
          <a:solidFill>
            <a:srgbClr val="14A38B"/>
          </a:solidFill>
        </p:spPr>
        <p:txBody>
          <a:bodyPr/>
          <a:lstStyle/>
          <a:p>
            <a:endParaRPr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8BABF251-91C7-4A3D-ABF4-CDA20773EBFC}"/>
              </a:ext>
            </a:extLst>
          </p:cNvPr>
          <p:cNvSpPr>
            <a:spLocks noGrp="1"/>
          </p:cNvSpPr>
          <p:nvPr/>
        </p:nvSpPr>
        <p:spPr>
          <a:xfrm>
            <a:off x="320040" y="2962656"/>
            <a:ext cx="2578608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</a:rPr>
              <a:t>🔊  CALL AND RESPONSE</a:t>
            </a:r>
            <a:endParaRPr sz="14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88CC83D-3361-4314-9E30-DF5B1CC53340}"/>
              </a:ext>
            </a:extLst>
          </p:cNvPr>
          <p:cNvSpPr>
            <a:spLocks noGrp="1"/>
          </p:cNvSpPr>
          <p:nvPr/>
        </p:nvSpPr>
        <p:spPr>
          <a:xfrm>
            <a:off x="320040" y="3438144"/>
            <a:ext cx="2578608" cy="115214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111827"/>
                </a:solidFill>
              </a:rPr>
              <a:t>Uno </a:t>
            </a:r>
            <a:r>
              <a:rPr sz="1400" dirty="0" err="1">
                <a:solidFill>
                  <a:srgbClr val="111827"/>
                </a:solidFill>
              </a:rPr>
              <a:t>marca</a:t>
            </a:r>
            <a:r>
              <a:rPr sz="1400" dirty="0">
                <a:solidFill>
                  <a:srgbClr val="111827"/>
                </a:solidFill>
              </a:rPr>
              <a:t> la </a:t>
            </a:r>
            <a:r>
              <a:rPr sz="1400" dirty="0" err="1">
                <a:solidFill>
                  <a:srgbClr val="111827"/>
                </a:solidFill>
              </a:rPr>
              <a:t>señal</a:t>
            </a:r>
            <a:r>
              <a:rPr sz="1400" dirty="0">
                <a:solidFill>
                  <a:srgbClr val="111827"/>
                </a:solidFill>
              </a:rPr>
              <a:t> y ambos </a:t>
            </a:r>
            <a:r>
              <a:rPr sz="1400" dirty="0" err="1">
                <a:solidFill>
                  <a:srgbClr val="111827"/>
                </a:solidFill>
              </a:rPr>
              <a:t>verifican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participación</a:t>
            </a:r>
            <a:r>
              <a:rPr sz="1400" dirty="0">
                <a:solidFill>
                  <a:srgbClr val="111827"/>
                </a:solidFill>
              </a:rPr>
              <a:t>. </a:t>
            </a:r>
            <a:r>
              <a:rPr sz="1400" dirty="0" err="1">
                <a:solidFill>
                  <a:srgbClr val="111827"/>
                </a:solidFill>
              </a:rPr>
              <a:t>Úsenlo</a:t>
            </a:r>
            <a:r>
              <a:rPr sz="1400" dirty="0">
                <a:solidFill>
                  <a:srgbClr val="111827"/>
                </a:solidFill>
              </a:rPr>
              <a:t> para </a:t>
            </a:r>
            <a:r>
              <a:rPr sz="1400" dirty="0" err="1">
                <a:solidFill>
                  <a:srgbClr val="111827"/>
                </a:solidFill>
              </a:rPr>
              <a:t>hechos</a:t>
            </a:r>
            <a:r>
              <a:rPr sz="1400" dirty="0">
                <a:solidFill>
                  <a:srgbClr val="111827"/>
                </a:solidFill>
              </a:rPr>
              <a:t> o </a:t>
            </a:r>
            <a:r>
              <a:rPr sz="1400" dirty="0" err="1">
                <a:solidFill>
                  <a:srgbClr val="111827"/>
                </a:solidFill>
              </a:rPr>
              <a:t>vocabulario</a:t>
            </a:r>
            <a:r>
              <a:rPr sz="1400" dirty="0">
                <a:solidFill>
                  <a:srgbClr val="111827"/>
                </a:solidFill>
              </a:rPr>
              <a:t>, no para </a:t>
            </a:r>
            <a:r>
              <a:rPr sz="1400" dirty="0" err="1">
                <a:solidFill>
                  <a:srgbClr val="111827"/>
                </a:solidFill>
              </a:rPr>
              <a:t>sustituir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razonamiento</a:t>
            </a:r>
            <a:r>
              <a:rPr sz="1400" dirty="0">
                <a:solidFill>
                  <a:srgbClr val="111827"/>
                </a:solidFill>
              </a:rPr>
              <a:t>.</a:t>
            </a:r>
            <a:endParaRPr sz="140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6DE29D84-86FC-4D9A-BE92-CB44D979AD28}"/>
              </a:ext>
            </a:extLst>
          </p:cNvPr>
          <p:cNvSpPr>
            <a:spLocks noGrp="1"/>
          </p:cNvSpPr>
          <p:nvPr/>
        </p:nvSpPr>
        <p:spPr>
          <a:xfrm>
            <a:off x="3136392" y="2907792"/>
            <a:ext cx="2761488" cy="17556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D4E9B712-5171-41F9-B751-4F5EEB465017}"/>
              </a:ext>
            </a:extLst>
          </p:cNvPr>
          <p:cNvSpPr>
            <a:spLocks noGrp="1"/>
          </p:cNvSpPr>
          <p:nvPr/>
        </p:nvSpPr>
        <p:spPr>
          <a:xfrm>
            <a:off x="3136392" y="2907792"/>
            <a:ext cx="2761488" cy="457200"/>
          </a:xfrm>
          <a:prstGeom prst="rect">
            <a:avLst/>
          </a:prstGeom>
          <a:solidFill>
            <a:srgbClr val="7B68EE"/>
          </a:solidFill>
        </p:spPr>
        <p:txBody>
          <a:bodyPr/>
          <a:lstStyle/>
          <a:p>
            <a:endParaRPr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15387198-207E-4EA8-97C0-7B2900EC041B}"/>
              </a:ext>
            </a:extLst>
          </p:cNvPr>
          <p:cNvSpPr>
            <a:spLocks noGrp="1"/>
          </p:cNvSpPr>
          <p:nvPr/>
        </p:nvSpPr>
        <p:spPr>
          <a:xfrm>
            <a:off x="3227832" y="2962656"/>
            <a:ext cx="2578608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</a:rPr>
              <a:t>📊  EXIT TICKET</a:t>
            </a:r>
            <a:endParaRPr sz="14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E0101931-0184-4E9B-9F2F-EF558F002702}"/>
              </a:ext>
            </a:extLst>
          </p:cNvPr>
          <p:cNvSpPr>
            <a:spLocks noGrp="1"/>
          </p:cNvSpPr>
          <p:nvPr/>
        </p:nvSpPr>
        <p:spPr>
          <a:xfrm>
            <a:off x="3227832" y="3438144"/>
            <a:ext cx="2578608" cy="115214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>
                <a:solidFill>
                  <a:srgbClr val="111827"/>
                </a:solidFill>
              </a:rPr>
              <a:t>Uno </a:t>
            </a:r>
            <a:r>
              <a:rPr sz="1400" dirty="0" err="1">
                <a:solidFill>
                  <a:srgbClr val="111827"/>
                </a:solidFill>
              </a:rPr>
              <a:t>explica</a:t>
            </a:r>
            <a:r>
              <a:rPr sz="1400" dirty="0">
                <a:solidFill>
                  <a:srgbClr val="111827"/>
                </a:solidFill>
              </a:rPr>
              <a:t> y </a:t>
            </a:r>
            <a:r>
              <a:rPr sz="1400" dirty="0" err="1">
                <a:solidFill>
                  <a:srgbClr val="111827"/>
                </a:solidFill>
              </a:rPr>
              <a:t>recoge</a:t>
            </a:r>
            <a:r>
              <a:rPr sz="1400" dirty="0">
                <a:solidFill>
                  <a:srgbClr val="111827"/>
                </a:solidFill>
              </a:rPr>
              <a:t>; el </a:t>
            </a:r>
            <a:r>
              <a:rPr sz="1400" dirty="0" err="1">
                <a:solidFill>
                  <a:srgbClr val="111827"/>
                </a:solidFill>
              </a:rPr>
              <a:t>otro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observa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respuestas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rápidas</a:t>
            </a:r>
            <a:r>
              <a:rPr sz="1400" dirty="0">
                <a:solidFill>
                  <a:srgbClr val="111827"/>
                </a:solidFill>
              </a:rPr>
              <a:t>. </a:t>
            </a:r>
            <a:r>
              <a:rPr sz="1400" dirty="0" err="1">
                <a:solidFill>
                  <a:srgbClr val="111827"/>
                </a:solidFill>
              </a:rPr>
              <a:t>Después</a:t>
            </a:r>
            <a:r>
              <a:rPr sz="1400" dirty="0">
                <a:solidFill>
                  <a:srgbClr val="111827"/>
                </a:solidFill>
              </a:rPr>
              <a:t>, ambos </a:t>
            </a:r>
            <a:r>
              <a:rPr sz="1400" dirty="0" err="1">
                <a:solidFill>
                  <a:srgbClr val="111827"/>
                </a:solidFill>
              </a:rPr>
              <a:t>deciden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qué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ajustar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en</a:t>
            </a:r>
            <a:r>
              <a:rPr sz="1400" dirty="0">
                <a:solidFill>
                  <a:srgbClr val="111827"/>
                </a:solidFill>
              </a:rPr>
              <a:t> la </a:t>
            </a:r>
            <a:r>
              <a:rPr sz="1400" dirty="0" err="1">
                <a:solidFill>
                  <a:srgbClr val="111827"/>
                </a:solidFill>
              </a:rPr>
              <a:t>próxima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clase</a:t>
            </a:r>
            <a:r>
              <a:rPr sz="1400" dirty="0">
                <a:solidFill>
                  <a:srgbClr val="111827"/>
                </a:solidFill>
              </a:rPr>
              <a:t>.</a:t>
            </a:r>
            <a:endParaRPr sz="140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CAF7ED22-B121-4863-92F9-68932E4C0987}"/>
              </a:ext>
            </a:extLst>
          </p:cNvPr>
          <p:cNvSpPr>
            <a:spLocks noGrp="1"/>
          </p:cNvSpPr>
          <p:nvPr/>
        </p:nvSpPr>
        <p:spPr>
          <a:xfrm>
            <a:off x="6044184" y="2907792"/>
            <a:ext cx="2761488" cy="1755648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18DD1200-00C1-4C02-844B-50AB0017FD50}"/>
              </a:ext>
            </a:extLst>
          </p:cNvPr>
          <p:cNvSpPr>
            <a:spLocks noGrp="1"/>
          </p:cNvSpPr>
          <p:nvPr/>
        </p:nvSpPr>
        <p:spPr>
          <a:xfrm>
            <a:off x="6044184" y="2907792"/>
            <a:ext cx="2761488" cy="457200"/>
          </a:xfrm>
          <a:prstGeom prst="rect">
            <a:avLst/>
          </a:prstGeom>
          <a:solidFill>
            <a:srgbClr val="1A2744"/>
          </a:solidFill>
        </p:spPr>
        <p:txBody>
          <a:bodyPr/>
          <a:lstStyle/>
          <a:p>
            <a:endParaRPr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9E65F1E5-8A5F-4BE7-96F6-7C6D5B84A509}"/>
              </a:ext>
            </a:extLst>
          </p:cNvPr>
          <p:cNvSpPr>
            <a:spLocks noGrp="1"/>
          </p:cNvSpPr>
          <p:nvPr/>
        </p:nvSpPr>
        <p:spPr>
          <a:xfrm>
            <a:off x="6135624" y="2962656"/>
            <a:ext cx="2578608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</a:rPr>
              <a:t>🃏  NAME THE STEPS</a:t>
            </a:r>
            <a:endParaRPr sz="14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65EC6B2B-0DB5-47BB-A064-9D2450C33478}"/>
              </a:ext>
            </a:extLst>
          </p:cNvPr>
          <p:cNvSpPr>
            <a:spLocks noGrp="1"/>
          </p:cNvSpPr>
          <p:nvPr/>
        </p:nvSpPr>
        <p:spPr>
          <a:xfrm>
            <a:off x="6135624" y="3438144"/>
            <a:ext cx="2578608" cy="1152144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l">
              <a:buNone/>
            </a:pPr>
            <a:r>
              <a:rPr sz="1400" dirty="0" err="1">
                <a:solidFill>
                  <a:srgbClr val="111827"/>
                </a:solidFill>
              </a:rPr>
              <a:t>Acuerden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los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nombres</a:t>
            </a:r>
            <a:r>
              <a:rPr sz="1400" dirty="0">
                <a:solidFill>
                  <a:srgbClr val="111827"/>
                </a:solidFill>
              </a:rPr>
              <a:t> de </a:t>
            </a:r>
            <a:r>
              <a:rPr sz="1400" dirty="0" err="1">
                <a:solidFill>
                  <a:srgbClr val="111827"/>
                </a:solidFill>
              </a:rPr>
              <a:t>procesos</a:t>
            </a:r>
            <a:r>
              <a:rPr sz="1400" dirty="0">
                <a:solidFill>
                  <a:srgbClr val="111827"/>
                </a:solidFill>
              </a:rPr>
              <a:t> y pasos. Ambos </a:t>
            </a:r>
            <a:r>
              <a:rPr sz="1400" dirty="0" err="1">
                <a:solidFill>
                  <a:srgbClr val="111827"/>
                </a:solidFill>
              </a:rPr>
              <a:t>deben</a:t>
            </a:r>
            <a:r>
              <a:rPr sz="1400" dirty="0">
                <a:solidFill>
                  <a:srgbClr val="111827"/>
                </a:solidFill>
              </a:rPr>
              <a:t> usar el </a:t>
            </a:r>
            <a:r>
              <a:rPr sz="1400" dirty="0" err="1">
                <a:solidFill>
                  <a:srgbClr val="111827"/>
                </a:solidFill>
              </a:rPr>
              <a:t>mismo</a:t>
            </a:r>
            <a:r>
              <a:rPr sz="1400" dirty="0">
                <a:solidFill>
                  <a:srgbClr val="111827"/>
                </a:solidFill>
              </a:rPr>
              <a:t> </a:t>
            </a:r>
            <a:r>
              <a:rPr sz="1400" dirty="0" err="1">
                <a:solidFill>
                  <a:srgbClr val="111827"/>
                </a:solidFill>
              </a:rPr>
              <a:t>vocabulario</a:t>
            </a:r>
            <a:r>
              <a:rPr sz="1400" dirty="0">
                <a:solidFill>
                  <a:srgbClr val="111827"/>
                </a:solidFill>
              </a:rPr>
              <a:t>, </a:t>
            </a:r>
            <a:r>
              <a:rPr sz="1400" dirty="0" err="1">
                <a:solidFill>
                  <a:srgbClr val="111827"/>
                </a:solidFill>
              </a:rPr>
              <a:t>ejemplos</a:t>
            </a:r>
            <a:r>
              <a:rPr sz="1400" dirty="0">
                <a:solidFill>
                  <a:srgbClr val="111827"/>
                </a:solidFill>
              </a:rPr>
              <a:t> y </a:t>
            </a:r>
            <a:r>
              <a:rPr sz="1400" dirty="0" err="1">
                <a:solidFill>
                  <a:srgbClr val="111827"/>
                </a:solidFill>
              </a:rPr>
              <a:t>representaciones</a:t>
            </a:r>
            <a:r>
              <a:rPr sz="1400" dirty="0">
                <a:solidFill>
                  <a:srgbClr val="111827"/>
                </a:solidFill>
              </a:rPr>
              <a:t>.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795513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1718</Words>
  <Application>Microsoft Macintosh PowerPoint</Application>
  <DocSecurity>0</DocSecurity>
  <PresentationFormat>On-screen Show (16:9)</PresentationFormat>
  <Paragraphs>223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Jesús J. Bonilla López</cp:lastModifiedBy>
  <cp:revision>3</cp:revision>
  <dcterms:created xsi:type="dcterms:W3CDTF">2026-08-25T14:37:25Z</dcterms:created>
  <dcterms:modified xsi:type="dcterms:W3CDTF">2026-08-26T18:57:41Z</dcterms:modified>
</cp:coreProperties>
</file>