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media/image17.jpg" ContentType="image/jpg"/>
  <Override PartName="/ppt/media/image18.jpg" ContentType="image/jpg"/>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Lst>
  <p:sldIdLst>
    <p:sldId id="256" r:id="rId2"/>
    <p:sldId id="304" r:id="rId3"/>
    <p:sldId id="286" r:id="rId4"/>
    <p:sldId id="258" r:id="rId5"/>
    <p:sldId id="297" r:id="rId6"/>
    <p:sldId id="260" r:id="rId7"/>
    <p:sldId id="257" r:id="rId8"/>
    <p:sldId id="263" r:id="rId9"/>
    <p:sldId id="264" r:id="rId10"/>
    <p:sldId id="267" r:id="rId11"/>
    <p:sldId id="299" r:id="rId12"/>
    <p:sldId id="272" r:id="rId13"/>
    <p:sldId id="301" r:id="rId14"/>
    <p:sldId id="273" r:id="rId15"/>
    <p:sldId id="274" r:id="rId16"/>
    <p:sldId id="275" r:id="rId17"/>
    <p:sldId id="277" r:id="rId18"/>
    <p:sldId id="285" r:id="rId19"/>
    <p:sldId id="288" r:id="rId20"/>
    <p:sldId id="289" r:id="rId21"/>
    <p:sldId id="290" r:id="rId22"/>
    <p:sldId id="259" r:id="rId23"/>
    <p:sldId id="291" r:id="rId24"/>
    <p:sldId id="261" r:id="rId25"/>
    <p:sldId id="293" r:id="rId26"/>
    <p:sldId id="265" r:id="rId27"/>
    <p:sldId id="266" r:id="rId28"/>
    <p:sldId id="294" r:id="rId29"/>
    <p:sldId id="268" r:id="rId30"/>
    <p:sldId id="269" r:id="rId31"/>
    <p:sldId id="307" r:id="rId32"/>
    <p:sldId id="308" r:id="rId33"/>
    <p:sldId id="309" r:id="rId34"/>
    <p:sldId id="310" r:id="rId35"/>
    <p:sldId id="311" r:id="rId36"/>
    <p:sldId id="276" r:id="rId37"/>
    <p:sldId id="312" r:id="rId38"/>
    <p:sldId id="278" r:id="rId39"/>
    <p:sldId id="279" r:id="rId40"/>
    <p:sldId id="280" r:id="rId41"/>
    <p:sldId id="283" r:id="rId42"/>
    <p:sldId id="298" r:id="rId43"/>
    <p:sldId id="313" r:id="rId44"/>
    <p:sldId id="270" r:id="rId45"/>
    <p:sldId id="271" r:id="rId46"/>
    <p:sldId id="302" r:id="rId47"/>
    <p:sldId id="296" r:id="rId48"/>
    <p:sldId id="303" r:id="rId49"/>
    <p:sldId id="305" r:id="rId50"/>
    <p:sldId id="306" r:id="rId51"/>
  </p:sldIdLst>
  <p:sldSz cx="12192000" cy="6858000"/>
  <p:notesSz cx="9290050" cy="700405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94F6D4-B2F6-D6E4-E267-A234A00DBE45}" name="Jesús J. Bonilla López" initials="JB" userId="S::bonillalje@de.pr.gov::3589ac98-82ed-45f7-8d48-8a4d14045c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0" dt="2026-09-24T19:13:13.121"/>
    <p1510:client id="{23A4A501-1D65-1875-700E-75BC776D636F}" v="143" dt="2026-09-24T17:31:51.21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83040"/>
  </p:normalViewPr>
  <p:slideViewPr>
    <p:cSldViewPr>
      <p:cViewPr>
        <p:scale>
          <a:sx n="81" d="100"/>
          <a:sy n="81" d="100"/>
        </p:scale>
        <p:origin x="1776" y="5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dirty="0"/>
              <a:t>Click to edit Master subtitle style</a:t>
            </a:r>
          </a:p>
        </p:txBody>
      </p:sp>
      <p:sp>
        <p:nvSpPr>
          <p:cNvPr id="6" name="Picture Placeholder 10">
            <a:extLst>
              <a:ext uri="{FF2B5EF4-FFF2-40B4-BE49-F238E27FC236}">
                <a16:creationId xmlns:a16="http://schemas.microsoft.com/office/drawing/2014/main" id="{C58F7861-05FC-CC70-0C94-F3BAE39E54EB}"/>
              </a:ext>
            </a:extLst>
          </p:cNvPr>
          <p:cNvSpPr>
            <a:spLocks noGrp="1" noChangeAspect="1"/>
          </p:cNvSpPr>
          <p:nvPr>
            <p:ph type="pic" sz="quarter" idx="13" hasCustomPrompt="1"/>
          </p:nvPr>
        </p:nvSpPr>
        <p:spPr>
          <a:xfrm>
            <a:off x="0" y="-1"/>
            <a:ext cx="12192000" cy="4784036"/>
          </a:xfrm>
          <a:blipFill>
            <a:blip r:embed="rId2">
              <a:alphaModFix amt="70000"/>
            </a:blip>
            <a:stretch>
              <a:fillRect/>
            </a:stretch>
          </a:blipFill>
        </p:spPr>
        <p:txBody>
          <a:bodyPr anchor="t"/>
          <a:lstStyle>
            <a:lvl1pPr>
              <a:defRPr/>
            </a:lvl1pPr>
          </a:lstStyle>
          <a:p>
            <a:endParaRP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r>
              <a:rPr lang="en-US" dirty="0"/>
              <a:t>
              </a:t>
            </a:r>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CC057153-B650-4DEB-B370-79DDCFDCE934}" type="slidenum">
              <a:rPr lang="en-US" dirty="0"/>
              <a:pPr/>
              <a:t>‹#›</a:t>
            </a:fld>
            <a:endParaRPr lang="en-US" dirty="0"/>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dirty="0"/>
              <a:t>Click to edit Master title style</a:t>
            </a:r>
          </a:p>
        </p:txBody>
      </p:sp>
    </p:spTree>
    <p:extLst>
      <p:ext uri="{BB962C8B-B14F-4D97-AF65-F5344CB8AC3E}">
        <p14:creationId xmlns:p14="http://schemas.microsoft.com/office/powerpoint/2010/main" val="182583848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dirty="0"/>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r>
              <a:rPr lang="en-US" dirty="0"/>
              <a:t>
              </a:t>
            </a:r>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CC057153-B650-4DEB-B370-79DDCFDCE934}" type="slidenum">
              <a:rPr lang="en-US" dirty="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660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noChangeAspect="1"/>
          </p:cNvSpPr>
          <p:nvPr>
            <p:ph type="pic" sz="quarter" idx="13" hasCustomPrompt="1"/>
          </p:nvPr>
        </p:nvSpPr>
        <p:spPr>
          <a:xfrm>
            <a:off x="6096000" y="0"/>
            <a:ext cx="6096000" cy="6858000"/>
          </a:xfrm>
          <a:blipFill>
            <a:blip r:embed="rId2">
              <a:alphaModFix amt="70000"/>
            </a:blip>
            <a:stretch>
              <a:fillRect/>
            </a:stretch>
          </a:blipFill>
        </p:spPr>
        <p:txBody>
          <a:bodyPr anchor="t"/>
          <a:lstStyle>
            <a:lvl1pPr>
              <a:defRPr/>
            </a:lvl1pPr>
          </a:lstStyle>
          <a:p>
            <a:endParaRP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dirty="0"/>
              <a:t>Click to edit Master title style</a:t>
            </a:r>
          </a:p>
        </p:txBody>
      </p:sp>
    </p:spTree>
    <p:extLst>
      <p:ext uri="{BB962C8B-B14F-4D97-AF65-F5344CB8AC3E}">
        <p14:creationId xmlns:p14="http://schemas.microsoft.com/office/powerpoint/2010/main" val="34317914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dirty="0"/>
              <a:t>Click to edit Master subtitle style</a:t>
            </a:r>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r>
              <a:rPr lang="en-US" dirty="0"/>
              <a:t>
              </a:t>
            </a:r>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endParaRPr lang="en-US" dirty="0"/>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dirty="0"/>
              <a:t>Click to edit Master title style</a:t>
            </a:r>
          </a:p>
        </p:txBody>
      </p:sp>
    </p:spTree>
    <p:extLst>
      <p:ext uri="{BB962C8B-B14F-4D97-AF65-F5344CB8AC3E}">
        <p14:creationId xmlns:p14="http://schemas.microsoft.com/office/powerpoint/2010/main" val="42687971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dirty="0"/>
              <a:t>Click to edit Master title style</a:t>
            </a:r>
          </a:p>
        </p:txBody>
      </p:sp>
    </p:spTree>
    <p:extLst>
      <p:ext uri="{BB962C8B-B14F-4D97-AF65-F5344CB8AC3E}">
        <p14:creationId xmlns:p14="http://schemas.microsoft.com/office/powerpoint/2010/main" val="30030212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380066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noChangeAspect="1"/>
          </p:cNvSpPr>
          <p:nvPr>
            <p:ph type="pic" sz="quarter" idx="14" hasCustomPrompt="1"/>
          </p:nvPr>
        </p:nvSpPr>
        <p:spPr>
          <a:xfrm>
            <a:off x="0" y="0"/>
            <a:ext cx="5906642" cy="6858000"/>
          </a:xfrm>
          <a:blipFill>
            <a:blip r:embed="rId2">
              <a:alphaModFix amt="70000"/>
            </a:blip>
            <a:stretch>
              <a:fillRect/>
            </a:stretch>
          </a:blipFill>
        </p:spPr>
        <p:txBody>
          <a:bodyPr anchor="t"/>
          <a:lstStyle>
            <a:lvl1pPr>
              <a:defRPr/>
            </a:lvl1pPr>
          </a:lstStyle>
          <a:p>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r>
              <a:rPr lang="en-US" dirty="0"/>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CC057153-B650-4DEB-B370-79DDCFDCE934}" type="slidenum">
              <a:rPr lang="en-US" dirty="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6672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dirty="0"/>
              <a:t>Click to edit Master title style</a:t>
            </a:r>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r>
              <a:rPr lang="en-US" dirty="0"/>
              <a:t>
              </a:t>
            </a:r>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9705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dirty="0"/>
              <a:t>Click to edit Master title style</a:t>
            </a:r>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r>
              <a:rPr lang="en-US" dirty="0"/>
              <a:t>
              </a:t>
            </a:r>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173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804012" cy="6858000"/>
          </a:xfrm>
          <a:blipFill>
            <a:blip r:embed="rId2">
              <a:alphaModFix amt="70000"/>
            </a:blip>
            <a:stretch>
              <a:fillRect/>
            </a:stretch>
          </a:blipFill>
        </p:spPr>
        <p:txBody>
          <a:bodyPr anchor="t"/>
          <a:lstStyle>
            <a:lvl1pPr>
              <a:defRPr lang="en-US" dirty="0"/>
            </a:lvl1pPr>
          </a:lstStyle>
          <a:p>
            <a:endParaRP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r>
              <a:rPr lang="en-US" dirty="0"/>
              <a:t>
              </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2526987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023360" cy="6858000"/>
          </a:xfrm>
          <a:blipFill>
            <a:blip r:embed="rId2">
              <a:alphaModFix amt="70000"/>
            </a:blip>
            <a:stretch>
              <a:fillRect/>
            </a:stretch>
          </a:blipFill>
        </p:spPr>
        <p:txBody>
          <a:bodyPr anchor="t"/>
          <a:lstStyle>
            <a:lvl1pPr>
              <a:defRPr/>
            </a:lvl1pPr>
          </a:lstStyle>
          <a:p>
            <a:endParaRP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r>
              <a:rPr lang="en-US" dirty="0"/>
              <a:t>
              </a:t>
            </a:r>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en-US" dirty="0"/>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1807840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dirty="0"/>
              <a:t>Click to edit Master title style</a:t>
            </a:r>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10">
            <a:extLst>
              <a:ext uri="{FF2B5EF4-FFF2-40B4-BE49-F238E27FC236}">
                <a16:creationId xmlns:a16="http://schemas.microsoft.com/office/drawing/2014/main" id="{6C5AB1A9-786B-C92B-C6EA-63CE0AACFB1E}"/>
              </a:ext>
            </a:extLst>
          </p:cNvPr>
          <p:cNvSpPr>
            <a:spLocks noGrp="1" noChangeAspect="1"/>
          </p:cNvSpPr>
          <p:nvPr>
            <p:ph type="pic" sz="quarter" idx="13" hasCustomPrompt="1"/>
          </p:nvPr>
        </p:nvSpPr>
        <p:spPr>
          <a:xfrm>
            <a:off x="8168640" y="1"/>
            <a:ext cx="4023360" cy="6858000"/>
          </a:xfrm>
          <a:blipFill>
            <a:blip r:embed="rId2">
              <a:alphaModFix amt="70000"/>
            </a:blip>
            <a:stretch>
              <a:fillRect/>
            </a:stretch>
          </a:blipFill>
        </p:spPr>
        <p:txBody>
          <a:bodyPr anchor="t"/>
          <a:lstStyle>
            <a:lvl1pPr>
              <a:defRPr/>
            </a:lvl1pPr>
          </a:lstStyle>
          <a:p>
            <a:endParaRP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r>
              <a:rPr lang="en-US" dirty="0"/>
              <a:t>
              </a:t>
            </a:r>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en-US" dirty="0"/>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290933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dirty="0"/>
              <a:t>Click to edit Master title style</a:t>
            </a:r>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7">
            <a:extLst>
              <a:ext uri="{FF2B5EF4-FFF2-40B4-BE49-F238E27FC236}">
                <a16:creationId xmlns:a16="http://schemas.microsoft.com/office/drawing/2014/main" id="{6B8D4096-4B0D-5226-C004-475A83BE8BFE}"/>
              </a:ext>
            </a:extLst>
          </p:cNvPr>
          <p:cNvSpPr>
            <a:spLocks noGrp="1" noChangeAspect="1"/>
          </p:cNvSpPr>
          <p:nvPr>
            <p:ph type="pic" sz="quarter" idx="18" hasCustomPrompt="1"/>
          </p:nvPr>
        </p:nvSpPr>
        <p:spPr>
          <a:xfrm>
            <a:off x="6308842" y="0"/>
            <a:ext cx="5883158" cy="6858000"/>
          </a:xfrm>
          <a:blipFill>
            <a:blip r:embed="rId2">
              <a:alphaModFix amt="70000"/>
            </a:blip>
            <a:stretch>
              <a:fillRect/>
            </a:stretch>
          </a:blipFill>
        </p:spPr>
        <p:txBody>
          <a:bodyPr anchor="t"/>
          <a:lstStyle>
            <a:lvl1pPr>
              <a:defRPr/>
            </a:lvl1pPr>
          </a:lstStyle>
          <a:p>
            <a:endParaRP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r>
              <a:rPr lang="en-US" dirty="0"/>
              <a:t>
              </a:t>
            </a:r>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1747445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dirty="0"/>
              <a:t>Click to edit Master title style</a:t>
            </a:r>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0">
            <a:extLst>
              <a:ext uri="{FF2B5EF4-FFF2-40B4-BE49-F238E27FC236}">
                <a16:creationId xmlns:a16="http://schemas.microsoft.com/office/drawing/2014/main" id="{FBEF9CB2-E8D7-8869-9B11-C58F1606DFE0}"/>
              </a:ext>
            </a:extLst>
          </p:cNvPr>
          <p:cNvSpPr>
            <a:spLocks noGrp="1" noChangeAspect="1"/>
          </p:cNvSpPr>
          <p:nvPr>
            <p:ph type="pic" sz="quarter" idx="13" hasCustomPrompt="1"/>
          </p:nvPr>
        </p:nvSpPr>
        <p:spPr>
          <a:xfrm>
            <a:off x="5363570" y="0"/>
            <a:ext cx="6828430" cy="6858000"/>
          </a:xfrm>
          <a:blipFill>
            <a:blip r:embed="rId2">
              <a:alphaModFix amt="70000"/>
            </a:blip>
            <a:stretch>
              <a:fillRect/>
            </a:stretch>
          </a:blipFill>
        </p:spPr>
        <p:txBody>
          <a:bodyPr anchor="t"/>
          <a:lstStyle>
            <a:lvl1pPr>
              <a:defRPr/>
            </a:lvl1pPr>
          </a:lstStyle>
          <a:p>
            <a:endParaRP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r>
              <a:rPr lang="en-US" dirty="0"/>
              <a:t>
              </a:t>
            </a:r>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1411594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dirty="0"/>
              <a:t>Click to edit Master title style</a:t>
            </a:r>
          </a:p>
        </p:txBody>
      </p:sp>
      <p:sp>
        <p:nvSpPr>
          <p:cNvPr id="3" name="Picture Placeholder 10">
            <a:extLst>
              <a:ext uri="{FF2B5EF4-FFF2-40B4-BE49-F238E27FC236}">
                <a16:creationId xmlns:a16="http://schemas.microsoft.com/office/drawing/2014/main" id="{74736F65-8A7D-D535-AAD0-31480F8AD318}"/>
              </a:ext>
            </a:extLst>
          </p:cNvPr>
          <p:cNvSpPr>
            <a:spLocks noGrp="1" noChangeAspect="1"/>
          </p:cNvSpPr>
          <p:nvPr>
            <p:ph type="pic" sz="quarter" idx="13" hasCustomPrompt="1"/>
          </p:nvPr>
        </p:nvSpPr>
        <p:spPr>
          <a:xfrm>
            <a:off x="-1" y="0"/>
            <a:ext cx="7260609" cy="6858000"/>
          </a:xfrm>
          <a:blipFill>
            <a:blip r:embed="rId2">
              <a:alphaModFix amt="70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r>
              <a:rPr lang="en-US" dirty="0"/>
              <a:t>
              </a:t>
            </a:r>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31353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1" y="0"/>
            <a:ext cx="12192000" cy="3429000"/>
          </a:xfrm>
          <a:blipFill>
            <a:blip r:embed="rId2">
              <a:alphaModFix amt="70000"/>
            </a:blip>
            <a:stretch>
              <a:fillRect/>
            </a:stretch>
          </a:blipFill>
        </p:spPr>
        <p:txBody>
          <a:bodyPr anchor="t"/>
          <a:lstStyle>
            <a:lvl1pPr>
              <a:defRPr/>
            </a:lvl1pPr>
          </a:lstStyle>
          <a:p>
            <a:endParaRP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r>
              <a:rPr lang="en-US" dirty="0"/>
              <a:t>
              </a:t>
            </a:r>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endParaRPr lang="en-US" dirty="0"/>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CC057153-B650-4DEB-B370-79DDCFDCE934}" type="slidenum">
              <a:rPr lang="en-US" dirty="0"/>
              <a:t>‹#›</a:t>
            </a:fld>
            <a:endParaRPr lang="en-US" dirty="0"/>
          </a:p>
        </p:txBody>
      </p:sp>
    </p:spTree>
    <p:extLst>
      <p:ext uri="{BB962C8B-B14F-4D97-AF65-F5344CB8AC3E}">
        <p14:creationId xmlns:p14="http://schemas.microsoft.com/office/powerpoint/2010/main" val="3274654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dirty="0"/>
              <a:t>Click to edit Master title style</a:t>
            </a:r>
          </a:p>
        </p:txBody>
      </p:sp>
      <p:sp>
        <p:nvSpPr>
          <p:cNvPr id="13" name="Picture Placeholder 10">
            <a:extLst>
              <a:ext uri="{FF2B5EF4-FFF2-40B4-BE49-F238E27FC236}">
                <a16:creationId xmlns:a16="http://schemas.microsoft.com/office/drawing/2014/main" id="{1A9091ED-65DB-CA4C-BC68-EC773138EFA0}"/>
              </a:ext>
            </a:extLst>
          </p:cNvPr>
          <p:cNvSpPr>
            <a:spLocks noGrp="1" noChangeAspect="1"/>
          </p:cNvSpPr>
          <p:nvPr>
            <p:ph type="pic" sz="quarter" idx="18" hasCustomPrompt="1"/>
          </p:nvPr>
        </p:nvSpPr>
        <p:spPr>
          <a:xfrm>
            <a:off x="109181" y="2115403"/>
            <a:ext cx="5786651" cy="4671431"/>
          </a:xfrm>
          <a:blipFill>
            <a:blip r:embed="rId2">
              <a:alphaModFix amt="70000"/>
            </a:blip>
            <a:stretch>
              <a:fillRect/>
            </a:stretch>
          </a:blipFill>
        </p:spPr>
        <p:txBody>
          <a:bodyPr anchor="t"/>
          <a:lstStyle>
            <a:lvl1pPr>
              <a:defRPr/>
            </a:lvl1pPr>
          </a:lstStyle>
          <a:p>
            <a:endParaRP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r>
              <a:rPr lang="en-US" dirty="0"/>
              <a:t>
              </a:t>
            </a:r>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CC057153-B650-4DEB-B370-79DDCFDCE934}" type="slidenum">
              <a:rPr lang="en-US" dirty="0"/>
              <a:pPr/>
              <a:t>‹#›</a:t>
            </a:fld>
            <a:endParaRPr lang="en-US" dirty="0"/>
          </a:p>
        </p:txBody>
      </p:sp>
    </p:spTree>
    <p:extLst>
      <p:ext uri="{BB962C8B-B14F-4D97-AF65-F5344CB8AC3E}">
        <p14:creationId xmlns:p14="http://schemas.microsoft.com/office/powerpoint/2010/main" val="3819622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606740" y="2899954"/>
            <a:ext cx="3610418" cy="3314046"/>
          </a:xfrm>
          <a:blipFill>
            <a:blip r:embed="rId2">
              <a:alphaModFix amt="70000"/>
            </a:blip>
            <a:stretch>
              <a:fillRect/>
            </a:stretch>
          </a:blipFill>
        </p:spPr>
        <p:txBody>
          <a:bodyPr anchor="t"/>
          <a:lstStyle>
            <a:lvl1pPr marL="0" indent="0">
              <a:buNone/>
              <a:defRPr/>
            </a:lvl1pPr>
          </a:lstStyle>
          <a:p>
            <a:endParaRP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r>
              <a:rPr lang="en-US" dirty="0"/>
              <a:t>
              </a:t>
            </a:r>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endParaRPr lang="en-US" dirty="0"/>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CC057153-B650-4DEB-B370-79DDCFDCE934}" type="slidenum">
              <a:rPr lang="en-US" dirty="0"/>
              <a:pPr/>
              <a:t>‹#›</a:t>
            </a:fld>
            <a:endParaRPr lang="en-US" dirty="0"/>
          </a:p>
        </p:txBody>
      </p:sp>
    </p:spTree>
    <p:extLst>
      <p:ext uri="{BB962C8B-B14F-4D97-AF65-F5344CB8AC3E}">
        <p14:creationId xmlns:p14="http://schemas.microsoft.com/office/powerpoint/2010/main" val="4051030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453867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dirty="0"/>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r>
              <a:rPr lang="en-US" dirty="0"/>
              <a:t>
              </a:t>
            </a:r>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endParaRPr lang="en-US" dirty="0"/>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CC057153-B650-4DEB-B370-79DDCFDCE934}" type="slidenum">
              <a:rPr lang="en-US" dirty="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6927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CC057153-B650-4DEB-B370-79DDCFDCE934}" type="slidenum">
              <a:rPr lang="en-US" dirty="0"/>
              <a:pPr/>
              <a:t>‹#›</a:t>
            </a:fld>
            <a:endParaRPr lang="en-US" dirty="0"/>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r>
              <a:rPr lang="en-US" dirty="0"/>
              <a:t>
              </a:t>
            </a:r>
          </a:p>
        </p:txBody>
      </p:sp>
    </p:spTree>
    <p:extLst>
      <p:ext uri="{BB962C8B-B14F-4D97-AF65-F5344CB8AC3E}">
        <p14:creationId xmlns:p14="http://schemas.microsoft.com/office/powerpoint/2010/main" val="43693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r>
              <a:rPr lang="en-US" dirty="0"/>
              <a:t>
              </a:t>
            </a:r>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3910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r>
              <a:rPr lang="en-US" dirty="0"/>
              <a:t>
              </a:t>
            </a:r>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CC057153-B650-4DEB-B370-79DDCFDCE934}" type="slidenum">
              <a:rPr lang="en-US" dirty="0"/>
              <a:pPr/>
              <a:t>‹#›</a:t>
            </a:fld>
            <a:endParaRPr lang="en-US" dirty="0"/>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endParaRPr lang="en-US" dirty="0"/>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endParaRPr lang="en-US" dirty="0"/>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6619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r>
              <a:rPr lang="en-US" dirty="0"/>
              <a:t>
              </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754592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r>
              <a:rPr lang="en-US" dirty="0"/>
              <a:t>
              </a:t>
            </a:r>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endParaRPr lang="en-US" dirty="0"/>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629587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r>
              <a:rPr lang="en-US" dirty="0"/>
              <a:t>
              </a:t>
            </a:r>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endParaRPr lang="en-US" dirty="0"/>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CC057153-B650-4DEB-B370-79DDCFDCE934}" type="slidenum">
              <a:rPr lang="en-US" dirty="0"/>
              <a:pPr/>
              <a:t>‹#›</a:t>
            </a:fld>
            <a:endParaRPr lang="en-US" dirty="0"/>
          </a:p>
        </p:txBody>
      </p:sp>
    </p:spTree>
    <p:extLst>
      <p:ext uri="{BB962C8B-B14F-4D97-AF65-F5344CB8AC3E}">
        <p14:creationId xmlns:p14="http://schemas.microsoft.com/office/powerpoint/2010/main" val="69913063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dirty="0"/>
              <a:t>Click to edit Master title style</a:t>
            </a:r>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r>
              <a:rPr lang="en-US" dirty="0"/>
              <a:t>
              </a:t>
            </a:r>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CC057153-B650-4DEB-B370-79DDCFDCE934}" type="slidenum">
              <a:rPr lang="en-US" dirty="0"/>
              <a:t>‹#›</a:t>
            </a:fld>
            <a:endParaRPr lang="en-US" dirty="0"/>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0062939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1" i="0">
                <a:solidFill>
                  <a:srgbClr val="17365D"/>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16778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30385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7239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C9A227"/>
          </a:solidFill>
          <a:ln w="12700">
            <a:solidFill>
              <a:srgbClr val="C9A227"/>
            </a:solidFill>
            <a:prstDash val="solid"/>
          </a:ln>
        </p:spPr>
        <p:txBody>
          <a:bodyPr/>
          <a:lstStyle/>
          <a:p>
            <a:endParaRPr lang="en-US"/>
          </a:p>
        </p:txBody>
      </p:sp>
      <p:sp>
        <p:nvSpPr>
          <p:cNvPr id="3" name="Shape 1"/>
          <p:cNvSpPr/>
          <p:nvPr/>
        </p:nvSpPr>
        <p:spPr>
          <a:xfrm>
            <a:off x="0" y="6565392"/>
            <a:ext cx="12191695" cy="292608"/>
          </a:xfrm>
          <a:prstGeom prst="rect">
            <a:avLst/>
          </a:prstGeom>
          <a:solidFill>
            <a:srgbClr val="071B3A"/>
          </a:solidFill>
          <a:ln w="12700">
            <a:solidFill>
              <a:srgbClr val="071B3A"/>
            </a:solidFill>
            <a:prstDash val="solid"/>
          </a:ln>
        </p:spPr>
        <p:txBody>
          <a:bodyPr/>
          <a:lstStyle/>
          <a:p>
            <a:endParaRPr lang="en-US"/>
          </a:p>
        </p:txBody>
      </p:sp>
      <p:sp>
        <p:nvSpPr>
          <p:cNvPr id="4" name="Text 2"/>
          <p:cNvSpPr/>
          <p:nvPr/>
        </p:nvSpPr>
        <p:spPr>
          <a:xfrm>
            <a:off x="457200" y="6592824"/>
            <a:ext cx="5303520" cy="146304"/>
          </a:xfrm>
          <a:prstGeom prst="rect">
            <a:avLst/>
          </a:prstGeom>
          <a:noFill/>
          <a:ln/>
        </p:spPr>
        <p:txBody>
          <a:bodyPr wrap="square" lIns="0" tIns="0" rIns="0" bIns="0" rtlCol="0" anchor="ctr"/>
          <a:lstStyle/>
          <a:p>
            <a:pPr marL="0" indent="0">
              <a:buNone/>
            </a:pPr>
            <a:r>
              <a:rPr lang="en-US" sz="900">
                <a:solidFill>
                  <a:srgbClr val="FFFFFF"/>
                </a:solidFill>
                <a:latin typeface="Aptos" pitchFamily="34" charset="0"/>
                <a:ea typeface="Aptos" pitchFamily="34" charset="-122"/>
                <a:cs typeface="Aptos" pitchFamily="34" charset="-120"/>
              </a:rPr>
              <a:t>DEPR • Programa de Educación Bilingüe</a:t>
            </a:r>
            <a:endParaRPr lang="en-US" sz="900"/>
          </a:p>
        </p:txBody>
      </p:sp>
      <p:sp>
        <p:nvSpPr>
          <p:cNvPr id="5" name="Text 3"/>
          <p:cNvSpPr/>
          <p:nvPr/>
        </p:nvSpPr>
        <p:spPr>
          <a:xfrm>
            <a:off x="8503920" y="6592824"/>
            <a:ext cx="3200400" cy="146304"/>
          </a:xfrm>
          <a:prstGeom prst="rect">
            <a:avLst/>
          </a:prstGeom>
          <a:noFill/>
          <a:ln/>
        </p:spPr>
        <p:txBody>
          <a:bodyPr wrap="square" lIns="0" tIns="0" rIns="0" bIns="0" rtlCol="0" anchor="ctr"/>
          <a:lstStyle/>
          <a:p>
            <a:pPr marL="0" indent="0" algn="r">
              <a:buNone/>
            </a:pPr>
            <a:r>
              <a:rPr lang="en-US" sz="900">
                <a:solidFill>
                  <a:srgbClr val="D7C37A"/>
                </a:solidFill>
                <a:latin typeface="Aptos" pitchFamily="34" charset="0"/>
                <a:ea typeface="Aptos" pitchFamily="34" charset="-122"/>
                <a:cs typeface="Aptos" pitchFamily="34" charset="-120"/>
              </a:rPr>
              <a:t>Teaching for Biliteracy</a:t>
            </a:r>
            <a:endParaRPr lang="en-US" sz="900"/>
          </a:p>
        </p:txBody>
      </p:sp>
      <p:sp>
        <p:nvSpPr>
          <p:cNvPr id="25"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59706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dirty="0"/>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CC057153-B650-4DEB-B370-79DDCFDCE934}" type="slidenum">
              <a:rPr lang="en-US" dirty="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429099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 id="2147483697" r:id="rId30"/>
    <p:sldLayoutId id="2147483698" r:id="rId31"/>
  </p:sldLayoutIdLst>
  <p:hf sldNum="0" hdr="0" ftr="0" dt="0"/>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1" Type="http://schemas.openxmlformats.org/officeDocument/2006/relationships/slideLayout" Target="../slideLayouts/slideLayout3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1" Type="http://schemas.openxmlformats.org/officeDocument/2006/relationships/slideLayout" Target="../slideLayouts/slideLayout31.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hyperlink" Target="https://dedigital.dde.pr/mod/resource/view.php?forceview=1&amp;id=3950" TargetMode="External"/><Relationship Id="rId1" Type="http://schemas.openxmlformats.org/officeDocument/2006/relationships/slideLayout" Target="../slideLayouts/slideLayout30.xml"/><Relationship Id="rId4" Type="http://schemas.openxmlformats.org/officeDocument/2006/relationships/hyperlink" Target="https://dedigital.dde.pr/pluginfile.php/149452/mod_resource/content/3/Manual%20PEB%20FINAL.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ntraedu.dde.pr/Cartas%20Circulares/CARTA%20CIRCULAR%20NUM.%2020-2022-2023-Firmado.pdf" TargetMode="External"/><Relationship Id="rId1" Type="http://schemas.openxmlformats.org/officeDocument/2006/relationships/slideLayout" Target="../slideLayouts/slideLayout30.xml"/><Relationship Id="rId5" Type="http://schemas.openxmlformats.org/officeDocument/2006/relationships/hyperlink" Target="https://dedigital.dde.pr/course/view.php?id=234&amp;section=4" TargetMode="External"/><Relationship Id="rId4" Type="http://schemas.openxmlformats.org/officeDocument/2006/relationships/hyperlink" Target="https://intraedu.dde.pr/Comunicados%20Oficiales/20260313244%20FIRMADO.pdf"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387B485-DCB9-478D-526C-3A6D5DBD6E65}"/>
              </a:ext>
            </a:extLst>
          </p:cNvPr>
          <p:cNvPicPr>
            <a:picLocks noChangeAspect="1"/>
          </p:cNvPicPr>
          <p:nvPr/>
        </p:nvPicPr>
        <p:blipFill>
          <a:blip r:embed="rId3"/>
          <a:srcRect l="-191" t="-846" r="286" b="846"/>
          <a:stretch>
            <a:fillRect/>
          </a:stretch>
        </p:blipFill>
        <p:spPr>
          <a:xfrm>
            <a:off x="28848" y="33210"/>
            <a:ext cx="12163152" cy="6824790"/>
          </a:xfrm>
          <a:prstGeom prst="rect">
            <a:avLst/>
          </a:prstGeom>
        </p:spPr>
      </p:pic>
      <p:sp>
        <p:nvSpPr>
          <p:cNvPr id="3" name="Rounded Rectangle 2">
            <a:extLst>
              <a:ext uri="{FF2B5EF4-FFF2-40B4-BE49-F238E27FC236}">
                <a16:creationId xmlns:a16="http://schemas.microsoft.com/office/drawing/2014/main" id="{BE76C866-02F5-AC39-A6BA-29725DD00C6E}"/>
              </a:ext>
            </a:extLst>
          </p:cNvPr>
          <p:cNvSpPr/>
          <p:nvPr/>
        </p:nvSpPr>
        <p:spPr>
          <a:xfrm>
            <a:off x="6477000" y="5791200"/>
            <a:ext cx="3276600" cy="457200"/>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solidFill>
                  <a:sysClr val="windowText" lastClr="000000"/>
                </a:solidFill>
              </a:rPr>
              <a:t>2</a:t>
            </a:r>
            <a:r>
              <a:rPr lang="en-US" dirty="0">
                <a:solidFill>
                  <a:schemeClr val="bg1"/>
                </a:solidFill>
              </a:rPr>
              <a:t>25 de </a:t>
            </a:r>
            <a:r>
              <a:rPr lang="en-US" dirty="0" err="1">
                <a:solidFill>
                  <a:schemeClr val="bg1"/>
                </a:solidFill>
              </a:rPr>
              <a:t>septiembre</a:t>
            </a:r>
            <a:r>
              <a:rPr lang="en-US" dirty="0">
                <a:solidFill>
                  <a:schemeClr val="bg1"/>
                </a:solidFill>
              </a:rPr>
              <a:t> de 2026</a:t>
            </a:r>
            <a:endParaRPr lang="en-US" dirty="0">
              <a:solidFill>
                <a:sysClr val="windowText" lastClr="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1E727C-EF5C-9D5F-B99F-07701CE323EE}"/>
              </a:ext>
            </a:extLst>
          </p:cNvPr>
          <p:cNvPicPr>
            <a:picLocks noChangeAspect="1"/>
          </p:cNvPicPr>
          <p:nvPr/>
        </p:nvPicPr>
        <p:blipFill>
          <a:blip r:embed="rId2"/>
          <a:stretch>
            <a:fillRect/>
          </a:stretch>
        </p:blipFill>
        <p:spPr>
          <a:xfrm>
            <a:off x="3845560" y="843280"/>
            <a:ext cx="4734560" cy="4734560"/>
          </a:xfrm>
          <a:prstGeom prst="rect">
            <a:avLst/>
          </a:prstGeom>
        </p:spPr>
      </p:pic>
    </p:spTree>
    <p:extLst>
      <p:ext uri="{BB962C8B-B14F-4D97-AF65-F5344CB8AC3E}">
        <p14:creationId xmlns:p14="http://schemas.microsoft.com/office/powerpoint/2010/main" val="2110595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502920" y="347472"/>
            <a:ext cx="6583680" cy="201168"/>
          </a:xfrm>
          <a:prstGeom prst="rect">
            <a:avLst/>
          </a:prstGeom>
          <a:noFill/>
        </p:spPr>
        <p:txBody>
          <a:bodyPr wrap="square" lIns="0" tIns="0" rIns="0" bIns="0" anchor="t">
            <a:noAutofit/>
          </a:bodyPr>
          <a:lstStyle/>
          <a:p>
            <a:r>
              <a:rPr lang="es-PR" sz="1000" b="1" spc="200" dirty="0">
                <a:solidFill>
                  <a:srgbClr val="C9A227"/>
                </a:solidFill>
                <a:latin typeface="Arial"/>
                <a:cs typeface="Arial"/>
              </a:rPr>
              <a:t>QUIÉNES ACOMPAÑAMOS</a:t>
            </a:r>
          </a:p>
        </p:txBody>
      </p:sp>
      <p:sp>
        <p:nvSpPr>
          <p:cNvPr id="3" name="Title"/>
          <p:cNvSpPr txBox="1"/>
          <p:nvPr/>
        </p:nvSpPr>
        <p:spPr>
          <a:xfrm>
            <a:off x="502920" y="658368"/>
            <a:ext cx="11155680" cy="502920"/>
          </a:xfrm>
          <a:prstGeom prst="rect">
            <a:avLst/>
          </a:prstGeom>
          <a:noFill/>
        </p:spPr>
        <p:txBody>
          <a:bodyPr wrap="square" lIns="0" tIns="0" rIns="0" bIns="0" anchor="t">
            <a:noAutofit/>
          </a:bodyPr>
          <a:lstStyle/>
          <a:p>
            <a:r>
              <a:rPr lang="es-PR" sz="2800" b="1" dirty="0">
                <a:solidFill>
                  <a:srgbClr val="071B3A"/>
                </a:solidFill>
                <a:latin typeface="Arial"/>
                <a:cs typeface="Arial"/>
              </a:rPr>
              <a:t>Equipo Bilingüe de la ORE de Caguas</a:t>
            </a:r>
          </a:p>
        </p:txBody>
      </p:sp>
      <p:sp>
        <p:nvSpPr>
          <p:cNvPr id="4" name="Rule"/>
          <p:cNvSpPr/>
          <p:nvPr/>
        </p:nvSpPr>
        <p:spPr>
          <a:xfrm>
            <a:off x="502920" y="1261872"/>
            <a:ext cx="11155680" cy="12700"/>
          </a:xfrm>
          <a:prstGeom prst="rect">
            <a:avLst/>
          </a:prstGeom>
          <a:solidFill>
            <a:srgbClr val="D8DEE8"/>
          </a:solidFill>
          <a:ln>
            <a:noFill/>
          </a:ln>
        </p:spPr>
        <p:txBody>
          <a:bodyPr/>
          <a:lstStyle/>
          <a:p>
            <a:endParaRPr lang="es-PR"/>
          </a:p>
        </p:txBody>
      </p:sp>
      <p:sp>
        <p:nvSpPr>
          <p:cNvPr id="10" name="Card 1"/>
          <p:cNvSpPr/>
          <p:nvPr/>
        </p:nvSpPr>
        <p:spPr>
          <a:xfrm>
            <a:off x="502920" y="1550000"/>
            <a:ext cx="3568720" cy="2100000"/>
          </a:xfrm>
          <a:prstGeom prst="rect">
            <a:avLst/>
          </a:prstGeom>
          <a:solidFill>
            <a:srgbClr val="FFFFFF"/>
          </a:solidFill>
          <a:ln w="12700">
            <a:solidFill>
              <a:srgbClr val="DCE2EA"/>
            </a:solidFill>
          </a:ln>
        </p:spPr>
        <p:txBody>
          <a:bodyPr wrap="square" lIns="274320" tIns="274320" rIns="274320" bIns="274320" anchor="ctr">
            <a:normAutofit/>
          </a:bodyPr>
          <a:lstStyle/>
          <a:p>
            <a:r>
              <a:rPr lang="es-PR" sz="1000" b="1" spc="150" dirty="0">
                <a:solidFill>
                  <a:srgbClr val="C9A227"/>
                </a:solidFill>
                <a:latin typeface="Arial"/>
                <a:cs typeface="Arial"/>
              </a:rPr>
              <a:t>MATEMÁTICAS</a:t>
            </a:r>
          </a:p>
          <a:p>
            <a:pPr>
              <a:spcBef>
                <a:spcPts val="600"/>
              </a:spcBef>
            </a:pPr>
            <a:r>
              <a:rPr lang="es-PR" sz="1600" b="1" dirty="0">
                <a:solidFill>
                  <a:srgbClr val="071B3A"/>
                </a:solidFill>
                <a:latin typeface="Arial"/>
                <a:cs typeface="Arial"/>
              </a:rPr>
              <a:t>Prof. Jesús Bonilla</a:t>
            </a:r>
          </a:p>
          <a:p>
            <a:pPr>
              <a:spcBef>
                <a:spcPts val="400"/>
              </a:spcBef>
            </a:pPr>
            <a:r>
              <a:rPr lang="es-PR" sz="1100" dirty="0">
                <a:solidFill>
                  <a:srgbClr val="5D6878"/>
                </a:solidFill>
                <a:latin typeface="Arial"/>
                <a:cs typeface="Arial"/>
              </a:rPr>
              <a:t>Facilitador docente</a:t>
            </a:r>
          </a:p>
        </p:txBody>
      </p:sp>
      <p:sp>
        <p:nvSpPr>
          <p:cNvPr id="11" name="Card 2"/>
          <p:cNvSpPr/>
          <p:nvPr/>
        </p:nvSpPr>
        <p:spPr>
          <a:xfrm>
            <a:off x="4311640" y="1550000"/>
            <a:ext cx="3568720" cy="2100000"/>
          </a:xfrm>
          <a:prstGeom prst="rect">
            <a:avLst/>
          </a:prstGeom>
          <a:solidFill>
            <a:srgbClr val="FFFFFF"/>
          </a:solidFill>
          <a:ln w="12700">
            <a:solidFill>
              <a:srgbClr val="DCE2EA"/>
            </a:solidFill>
          </a:ln>
        </p:spPr>
        <p:txBody>
          <a:bodyPr wrap="square" lIns="274320" tIns="274320" rIns="274320" bIns="274320" anchor="ctr">
            <a:normAutofit/>
          </a:bodyPr>
          <a:lstStyle/>
          <a:p>
            <a:r>
              <a:rPr lang="es-PR" sz="1000" b="1" spc="150" dirty="0">
                <a:solidFill>
                  <a:srgbClr val="123B6D"/>
                </a:solidFill>
                <a:latin typeface="Arial"/>
                <a:cs typeface="Arial"/>
              </a:rPr>
              <a:t>CIENCIAS</a:t>
            </a:r>
          </a:p>
          <a:p>
            <a:pPr>
              <a:spcBef>
                <a:spcPts val="600"/>
              </a:spcBef>
            </a:pPr>
            <a:r>
              <a:rPr lang="es-PR" sz="1600" b="1" dirty="0">
                <a:solidFill>
                  <a:srgbClr val="071B3A"/>
                </a:solidFill>
                <a:latin typeface="Arial"/>
                <a:cs typeface="Arial"/>
              </a:rPr>
              <a:t>Profa. Liza Alicea</a:t>
            </a:r>
          </a:p>
          <a:p>
            <a:pPr>
              <a:spcBef>
                <a:spcPts val="400"/>
              </a:spcBef>
            </a:pPr>
            <a:r>
              <a:rPr lang="es-PR" sz="1100" dirty="0">
                <a:solidFill>
                  <a:srgbClr val="5D6878"/>
                </a:solidFill>
                <a:latin typeface="Arial"/>
                <a:cs typeface="Arial"/>
              </a:rPr>
              <a:t>Facilitadora docente</a:t>
            </a:r>
          </a:p>
        </p:txBody>
      </p:sp>
      <p:sp>
        <p:nvSpPr>
          <p:cNvPr id="12" name="Card 3"/>
          <p:cNvSpPr/>
          <p:nvPr/>
        </p:nvSpPr>
        <p:spPr>
          <a:xfrm>
            <a:off x="8120360" y="1550000"/>
            <a:ext cx="3568720" cy="2100000"/>
          </a:xfrm>
          <a:prstGeom prst="rect">
            <a:avLst/>
          </a:prstGeom>
          <a:solidFill>
            <a:srgbClr val="FFFFFF"/>
          </a:solidFill>
          <a:ln w="12700">
            <a:solidFill>
              <a:srgbClr val="DCE2EA"/>
            </a:solidFill>
          </a:ln>
        </p:spPr>
        <p:txBody>
          <a:bodyPr wrap="square" lIns="274320" tIns="274320" rIns="274320" bIns="274320" anchor="ctr">
            <a:normAutofit/>
          </a:bodyPr>
          <a:lstStyle/>
          <a:p>
            <a:r>
              <a:rPr lang="es-PR" sz="1000" b="1" spc="150" dirty="0">
                <a:solidFill>
                  <a:srgbClr val="C9A227"/>
                </a:solidFill>
                <a:latin typeface="Arial"/>
                <a:cs typeface="Arial"/>
              </a:rPr>
              <a:t>NIÑEZ TEMPRANA</a:t>
            </a:r>
          </a:p>
          <a:p>
            <a:pPr>
              <a:spcBef>
                <a:spcPts val="600"/>
              </a:spcBef>
            </a:pPr>
            <a:r>
              <a:rPr lang="es-PR" sz="1600" b="1" dirty="0">
                <a:solidFill>
                  <a:srgbClr val="071B3A"/>
                </a:solidFill>
                <a:latin typeface="Arial"/>
                <a:cs typeface="Arial"/>
              </a:rPr>
              <a:t>Prof. Luis Martes</a:t>
            </a:r>
          </a:p>
          <a:p>
            <a:pPr>
              <a:spcBef>
                <a:spcPts val="400"/>
              </a:spcBef>
            </a:pPr>
            <a:r>
              <a:rPr lang="es-PR" sz="1600" b="1" dirty="0">
                <a:solidFill>
                  <a:srgbClr val="071B3A"/>
                </a:solidFill>
                <a:latin typeface="Arial"/>
                <a:cs typeface="Arial"/>
              </a:rPr>
              <a:t>Profa. Linette Martínez</a:t>
            </a:r>
          </a:p>
        </p:txBody>
      </p:sp>
      <p:sp>
        <p:nvSpPr>
          <p:cNvPr id="13" name="Card 4"/>
          <p:cNvSpPr/>
          <p:nvPr/>
        </p:nvSpPr>
        <p:spPr>
          <a:xfrm>
            <a:off x="502920" y="3850000"/>
            <a:ext cx="3568720" cy="2100000"/>
          </a:xfrm>
          <a:prstGeom prst="rect">
            <a:avLst/>
          </a:prstGeom>
          <a:solidFill>
            <a:srgbClr val="FFFFFF"/>
          </a:solidFill>
          <a:ln w="12700">
            <a:solidFill>
              <a:srgbClr val="DCE2EA"/>
            </a:solidFill>
          </a:ln>
        </p:spPr>
        <p:txBody>
          <a:bodyPr wrap="square" lIns="274320" tIns="274320" rIns="274320" bIns="274320" anchor="ctr">
            <a:normAutofit/>
          </a:bodyPr>
          <a:lstStyle/>
          <a:p>
            <a:r>
              <a:rPr lang="es-PR" sz="1000" b="1" spc="150" dirty="0">
                <a:solidFill>
                  <a:srgbClr val="123B6D"/>
                </a:solidFill>
                <a:latin typeface="Arial"/>
                <a:cs typeface="Arial"/>
              </a:rPr>
              <a:t>ESTUDIOS SOCIALES</a:t>
            </a:r>
          </a:p>
          <a:p>
            <a:pPr>
              <a:spcBef>
                <a:spcPts val="600"/>
              </a:spcBef>
            </a:pPr>
            <a:r>
              <a:rPr lang="es-PR" sz="1600" b="1" dirty="0">
                <a:solidFill>
                  <a:srgbClr val="071B3A"/>
                </a:solidFill>
                <a:latin typeface="Arial"/>
                <a:cs typeface="Arial"/>
              </a:rPr>
              <a:t>Prof. Pedro Vázquez</a:t>
            </a:r>
          </a:p>
          <a:p>
            <a:pPr>
              <a:spcBef>
                <a:spcPts val="400"/>
              </a:spcBef>
            </a:pPr>
            <a:r>
              <a:rPr lang="es-PR" sz="1100" dirty="0">
                <a:solidFill>
                  <a:srgbClr val="5D6878"/>
                </a:solidFill>
                <a:latin typeface="Arial"/>
                <a:cs typeface="Arial"/>
              </a:rPr>
              <a:t>Facilitador docente</a:t>
            </a:r>
          </a:p>
        </p:txBody>
      </p:sp>
      <p:sp>
        <p:nvSpPr>
          <p:cNvPr id="14" name="Card 5"/>
          <p:cNvSpPr/>
          <p:nvPr/>
        </p:nvSpPr>
        <p:spPr>
          <a:xfrm>
            <a:off x="4311640" y="3850000"/>
            <a:ext cx="3568720" cy="2100000"/>
          </a:xfrm>
          <a:prstGeom prst="rect">
            <a:avLst/>
          </a:prstGeom>
          <a:solidFill>
            <a:srgbClr val="FFFFFF"/>
          </a:solidFill>
          <a:ln w="12700">
            <a:solidFill>
              <a:srgbClr val="DCE2EA"/>
            </a:solidFill>
          </a:ln>
        </p:spPr>
        <p:txBody>
          <a:bodyPr wrap="square" lIns="274320" tIns="274320" rIns="274320" bIns="274320" anchor="ctr">
            <a:normAutofit/>
          </a:bodyPr>
          <a:lstStyle/>
          <a:p>
            <a:r>
              <a:rPr lang="es-PR" sz="1000" b="1" spc="150" dirty="0">
                <a:solidFill>
                  <a:srgbClr val="C9A227"/>
                </a:solidFill>
                <a:latin typeface="Arial"/>
                <a:cs typeface="Arial"/>
              </a:rPr>
              <a:t>INGLÉS</a:t>
            </a:r>
          </a:p>
          <a:p>
            <a:pPr>
              <a:spcBef>
                <a:spcPts val="600"/>
              </a:spcBef>
            </a:pPr>
            <a:r>
              <a:rPr lang="es-PR" sz="1600" b="1" dirty="0">
                <a:solidFill>
                  <a:srgbClr val="071B3A"/>
                </a:solidFill>
                <a:latin typeface="Arial"/>
                <a:cs typeface="Arial"/>
              </a:rPr>
              <a:t>Profa. Mayte E. Vázquez</a:t>
            </a:r>
          </a:p>
          <a:p>
            <a:pPr>
              <a:spcBef>
                <a:spcPts val="400"/>
              </a:spcBef>
            </a:pPr>
            <a:r>
              <a:rPr lang="es-PR" sz="1100" dirty="0">
                <a:solidFill>
                  <a:srgbClr val="5D6878"/>
                </a:solidFill>
                <a:latin typeface="Arial"/>
                <a:cs typeface="Arial"/>
              </a:rPr>
              <a:t>Facilitadora docente</a:t>
            </a:r>
          </a:p>
        </p:txBody>
      </p:sp>
      <p:sp>
        <p:nvSpPr>
          <p:cNvPr id="15" name="Card 6"/>
          <p:cNvSpPr/>
          <p:nvPr/>
        </p:nvSpPr>
        <p:spPr>
          <a:xfrm>
            <a:off x="8120360" y="3850000"/>
            <a:ext cx="3568720" cy="2100000"/>
          </a:xfrm>
          <a:prstGeom prst="rect">
            <a:avLst/>
          </a:prstGeom>
          <a:solidFill>
            <a:srgbClr val="071B3A"/>
          </a:solidFill>
          <a:ln>
            <a:noFill/>
          </a:ln>
        </p:spPr>
        <p:txBody>
          <a:bodyPr wrap="square" lIns="274320" tIns="274320" rIns="274320" bIns="274320" anchor="ctr">
            <a:normAutofit/>
          </a:bodyPr>
          <a:lstStyle/>
          <a:p>
            <a:r>
              <a:rPr lang="es-PR" sz="1000" b="1" spc="150" dirty="0">
                <a:solidFill>
                  <a:srgbClr val="C9A227"/>
                </a:solidFill>
                <a:latin typeface="Arial"/>
                <a:cs typeface="Arial"/>
              </a:rPr>
              <a:t>NUESTRO COMPROMISO</a:t>
            </a:r>
          </a:p>
          <a:p>
            <a:pPr>
              <a:spcBef>
                <a:spcPts val="600"/>
              </a:spcBef>
            </a:pPr>
            <a:r>
              <a:rPr lang="es-PR" sz="1400" b="1" dirty="0">
                <a:solidFill>
                  <a:srgbClr val="FFFFFF"/>
                </a:solidFill>
                <a:latin typeface="Arial"/>
                <a:cs typeface="Arial"/>
              </a:rPr>
              <a:t>Trabajamos juntos para fortalecer la educación bilingüe en nuestra región.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502920" y="347472"/>
            <a:ext cx="6583680" cy="201168"/>
          </a:xfrm>
          <a:prstGeom prst="rect">
            <a:avLst/>
          </a:prstGeom>
          <a:noFill/>
          <a:ln/>
        </p:spPr>
        <p:txBody>
          <a:bodyPr wrap="square" lIns="0" tIns="0" rIns="0" bIns="0" rtlCol="0" anchor="ctr"/>
          <a:lstStyle/>
          <a:p>
            <a:pPr marL="0" indent="0" algn="l">
              <a:buNone/>
            </a:pPr>
            <a:r>
              <a:rPr lang="es-PR" sz="1000" b="1" spc="200" dirty="0">
                <a:solidFill>
                  <a:srgbClr val="C9A227"/>
                </a:solidFill>
                <a:latin typeface="Arial"/>
                <a:cs typeface="Arial"/>
              </a:rPr>
              <a:t>ESCUELAS PARTICIPANTES</a:t>
            </a:r>
            <a:endParaRPr lang="es-PR" sz="1000"/>
          </a:p>
        </p:txBody>
      </p:sp>
      <p:sp>
        <p:nvSpPr>
          <p:cNvPr id="3" name="Title"/>
          <p:cNvSpPr txBox="1"/>
          <p:nvPr/>
        </p:nvSpPr>
        <p:spPr>
          <a:xfrm>
            <a:off x="502920" y="658368"/>
            <a:ext cx="11155680" cy="502920"/>
          </a:xfrm>
          <a:prstGeom prst="rect">
            <a:avLst/>
          </a:prstGeom>
          <a:noFill/>
          <a:ln/>
        </p:spPr>
        <p:txBody>
          <a:bodyPr wrap="square" lIns="0" tIns="0" rIns="0" bIns="0" rtlCol="0" anchor="ctr"/>
          <a:lstStyle/>
          <a:p>
            <a:pPr marL="0" indent="0" algn="l">
              <a:buNone/>
            </a:pPr>
            <a:r>
              <a:rPr lang="es-PR" sz="2800" b="1" dirty="0">
                <a:solidFill>
                  <a:srgbClr val="071B3A"/>
                </a:solidFill>
                <a:latin typeface="Arial"/>
                <a:cs typeface="Arial"/>
              </a:rPr>
              <a:t>Programa Bilingüe · ORE Caguas 2026-2027</a:t>
            </a:r>
            <a:endParaRPr lang="es-PR" sz="2800"/>
          </a:p>
        </p:txBody>
      </p:sp>
      <p:sp>
        <p:nvSpPr>
          <p:cNvPr id="4" name="Rule"/>
          <p:cNvSpPr/>
          <p:nvPr/>
        </p:nvSpPr>
        <p:spPr>
          <a:xfrm>
            <a:off x="502920" y="1261872"/>
            <a:ext cx="11155680" cy="12700"/>
          </a:xfrm>
          <a:prstGeom prst="rect">
            <a:avLst/>
          </a:prstGeom>
          <a:solidFill>
            <a:srgbClr val="D8DEE8"/>
          </a:solidFill>
          <a:ln>
            <a:noFill/>
          </a:ln>
        </p:spPr>
        <p:txBody>
          <a:bodyPr/>
          <a:lstStyle/>
          <a:p>
            <a:endParaRPr lang="es-PR"/>
          </a:p>
        </p:txBody>
      </p:sp>
      <p:graphicFrame>
        <p:nvGraphicFramePr>
          <p:cNvPr id="5" name="Tabla municipios"/>
          <p:cNvGraphicFramePr>
            <a:graphicFrameLocks noGrp="1"/>
          </p:cNvGraphicFramePr>
          <p:nvPr/>
        </p:nvGraphicFramePr>
        <p:xfrm>
          <a:off x="502920" y="1450000"/>
          <a:ext cx="6705600" cy="4530000"/>
        </p:xfrm>
        <a:graphic>
          <a:graphicData uri="http://schemas.openxmlformats.org/drawingml/2006/table">
            <a:tbl>
              <a:tblPr firstRow="1" bandRow="1"/>
              <a:tblGrid>
                <a:gridCol w="19050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280000">
                <a:tc>
                  <a:txBody>
                    <a:bodyPr/>
                    <a:lstStyle/>
                    <a:p>
                      <a:pPr algn="l"/>
                      <a:r>
                        <a:rPr lang="es-PR" sz="1100" b="1" dirty="0">
                          <a:solidFill>
                            <a:srgbClr val="FFFFFF"/>
                          </a:solidFill>
                          <a:latin typeface="Arial"/>
                          <a:cs typeface="Arial"/>
                        </a:rPr>
                        <a:t>Municipio</a:t>
                      </a:r>
                      <a:endParaRPr lang="es-PR" sz="11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071B3A"/>
                    </a:solidFill>
                  </a:tcPr>
                </a:tc>
                <a:tc>
                  <a:txBody>
                    <a:bodyPr/>
                    <a:lstStyle/>
                    <a:p>
                      <a:pPr algn="l"/>
                      <a:r>
                        <a:rPr lang="es-PR" sz="1100" b="1" dirty="0">
                          <a:solidFill>
                            <a:srgbClr val="FFFFFF"/>
                          </a:solidFill>
                          <a:latin typeface="Arial"/>
                          <a:cs typeface="Arial"/>
                        </a:rPr>
                        <a:t>Escuela</a:t>
                      </a:r>
                      <a:endParaRPr lang="es-PR" sz="11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071B3A"/>
                    </a:solidFill>
                  </a:tcPr>
                </a:tc>
                <a:extLst>
                  <a:ext uri="{0D108BD9-81ED-4DB2-BD59-A6C34878D82A}">
                    <a16:rowId xmlns:a16="http://schemas.microsoft.com/office/drawing/2014/main" val="10000"/>
                  </a:ext>
                </a:extLst>
              </a:tr>
              <a:tr h="250000">
                <a:tc>
                  <a:txBody>
                    <a:bodyPr/>
                    <a:lstStyle/>
                    <a:p>
                      <a:pPr algn="l"/>
                      <a:r>
                        <a:rPr lang="es-PR" sz="900" b="0" dirty="0">
                          <a:solidFill>
                            <a:srgbClr val="1F2937"/>
                          </a:solidFill>
                          <a:latin typeface="Arial"/>
                          <a:cs typeface="Arial"/>
                        </a:rPr>
                        <a:t>Arroyo</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Dolores González</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1"/>
                  </a:ext>
                </a:extLst>
              </a:tr>
              <a:tr h="250000">
                <a:tc>
                  <a:txBody>
                    <a:bodyPr/>
                    <a:lstStyle/>
                    <a:p>
                      <a:pPr algn="l"/>
                      <a:r>
                        <a:rPr lang="es-PR" sz="900" b="0" dirty="0">
                          <a:solidFill>
                            <a:srgbClr val="1F2937"/>
                          </a:solidFill>
                          <a:latin typeface="Arial"/>
                          <a:cs typeface="Arial"/>
                        </a:rPr>
                        <a:t>Barranquitas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El Farallón</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02"/>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SU Petroamérica Pagán</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3"/>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S.U. Antonio Vázquez Ramos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04"/>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Inocencio Cintrón Zayas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5"/>
                  </a:ext>
                </a:extLst>
              </a:tr>
              <a:tr h="250000">
                <a:tc>
                  <a:txBody>
                    <a:bodyPr/>
                    <a:lstStyle/>
                    <a:p>
                      <a:pPr algn="l"/>
                      <a:r>
                        <a:rPr lang="es-PR" sz="900" b="0" dirty="0">
                          <a:solidFill>
                            <a:srgbClr val="1F2937"/>
                          </a:solidFill>
                          <a:latin typeface="Arial"/>
                          <a:cs typeface="Arial"/>
                        </a:rPr>
                        <a:t>Caguas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Diego Vázquez</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06"/>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Concepción Méndez Cano</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7"/>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Pepita Garriga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08"/>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Pepita Arenas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9"/>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Luis Ramos González</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10"/>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Haydee Caballero</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11"/>
                  </a:ext>
                </a:extLst>
              </a:tr>
              <a:tr h="250000">
                <a:tc>
                  <a:txBody>
                    <a:bodyPr/>
                    <a:lstStyle/>
                    <a:p>
                      <a:pPr algn="l"/>
                      <a:r>
                        <a:rPr lang="es-PR" sz="900" b="0" dirty="0">
                          <a:solidFill>
                            <a:srgbClr val="1F2937"/>
                          </a:solidFill>
                          <a:latin typeface="Arial"/>
                          <a:cs typeface="Arial"/>
                        </a:rPr>
                        <a:t>Cayey</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Salvador Brau</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12"/>
                  </a:ext>
                </a:extLst>
              </a:tr>
              <a:tr h="250000">
                <a:tc>
                  <a:txBody>
                    <a:bodyPr/>
                    <a:lstStyle/>
                    <a:p>
                      <a:pPr algn="l"/>
                      <a:r>
                        <a:rPr lang="es-PR" sz="900" b="0" dirty="0">
                          <a:solidFill>
                            <a:srgbClr val="1F2937"/>
                          </a:solidFill>
                          <a:latin typeface="Arial"/>
                          <a:cs typeface="Arial"/>
                        </a:rPr>
                        <a:t>Cidra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Ernesto Vicente Carattini</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13"/>
                  </a:ext>
                </a:extLst>
              </a:tr>
              <a:tr h="250000">
                <a:tc>
                  <a:txBody>
                    <a:bodyPr/>
                    <a:lstStyle/>
                    <a:p>
                      <a:pPr algn="l"/>
                      <a:r>
                        <a:rPr lang="es-PR" sz="900" b="0" dirty="0">
                          <a:solidFill>
                            <a:srgbClr val="1F2937"/>
                          </a:solidFill>
                          <a:latin typeface="Arial"/>
                          <a:cs typeface="Arial"/>
                        </a:rPr>
                        <a:t>Guayama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Washington I</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14"/>
                  </a:ext>
                </a:extLst>
              </a:tr>
              <a:tr h="250000">
                <a:tc>
                  <a:txBody>
                    <a:bodyPr/>
                    <a:lstStyle/>
                    <a:p>
                      <a:pPr algn="l"/>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Oscar Hernández Guevara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15"/>
                  </a:ext>
                </a:extLst>
              </a:tr>
              <a:tr h="250000">
                <a:tc>
                  <a:txBody>
                    <a:bodyPr/>
                    <a:lstStyle/>
                    <a:p>
                      <a:pPr algn="l"/>
                      <a:r>
                        <a:rPr lang="es-PR" sz="900" b="0" dirty="0">
                          <a:solidFill>
                            <a:srgbClr val="1F2937"/>
                          </a:solidFill>
                          <a:latin typeface="Arial"/>
                          <a:cs typeface="Arial"/>
                        </a:rPr>
                        <a:t>Gurabo</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Matías González García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16"/>
                  </a:ext>
                </a:extLst>
              </a:tr>
              <a:tr h="250000">
                <a:tc>
                  <a:txBody>
                    <a:bodyPr/>
                    <a:lstStyle/>
                    <a:p>
                      <a:pPr algn="l"/>
                      <a:r>
                        <a:rPr lang="es-PR" sz="900" b="0" dirty="0">
                          <a:solidFill>
                            <a:srgbClr val="1F2937"/>
                          </a:solidFill>
                          <a:latin typeface="Arial"/>
                          <a:cs typeface="Arial"/>
                        </a:rPr>
                        <a:t>Salinas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Stella Márquez Morales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17"/>
                  </a:ext>
                </a:extLst>
              </a:tr>
            </a:tbl>
          </a:graphicData>
        </a:graphic>
      </p:graphicFrame>
      <p:sp>
        <p:nvSpPr>
          <p:cNvPr id="6" name="Label"/>
          <p:cNvSpPr txBox="1"/>
          <p:nvPr/>
        </p:nvSpPr>
        <p:spPr>
          <a:xfrm>
            <a:off x="7500000" y="1450000"/>
            <a:ext cx="4189320" cy="240000"/>
          </a:xfrm>
          <a:prstGeom prst="rect">
            <a:avLst/>
          </a:prstGeom>
          <a:noFill/>
          <a:ln/>
        </p:spPr>
        <p:txBody>
          <a:bodyPr wrap="square" lIns="0" tIns="0" rIns="0" bIns="0" rtlCol="0" anchor="ctr"/>
          <a:lstStyle/>
          <a:p>
            <a:pPr marL="0" indent="0" algn="l">
              <a:buNone/>
            </a:pPr>
            <a:r>
              <a:rPr lang="es-PR" sz="1200" b="1" dirty="0">
                <a:solidFill>
                  <a:srgbClr val="071B3A"/>
                </a:solidFill>
                <a:latin typeface="Arial"/>
                <a:cs typeface="Arial"/>
              </a:rPr>
              <a:t>Escuelas especializadas</a:t>
            </a:r>
            <a:endParaRPr lang="es-PR" sz="1200"/>
          </a:p>
        </p:txBody>
      </p:sp>
      <p:graphicFrame>
        <p:nvGraphicFramePr>
          <p:cNvPr id="7" name="Tabla especializadas"/>
          <p:cNvGraphicFramePr>
            <a:graphicFrameLocks noGrp="1"/>
          </p:cNvGraphicFramePr>
          <p:nvPr/>
        </p:nvGraphicFramePr>
        <p:xfrm>
          <a:off x="7500000" y="1780000"/>
          <a:ext cx="4189320" cy="1030000"/>
        </p:xfrm>
        <a:graphic>
          <a:graphicData uri="http://schemas.openxmlformats.org/drawingml/2006/table">
            <a:tbl>
              <a:tblPr firstRow="1" bandRow="1"/>
              <a:tblGrid>
                <a:gridCol w="1400000">
                  <a:extLst>
                    <a:ext uri="{9D8B030D-6E8A-4147-A177-3AD203B41FA5}">
                      <a16:colId xmlns:a16="http://schemas.microsoft.com/office/drawing/2014/main" val="20000"/>
                    </a:ext>
                  </a:extLst>
                </a:gridCol>
                <a:gridCol w="2789320">
                  <a:extLst>
                    <a:ext uri="{9D8B030D-6E8A-4147-A177-3AD203B41FA5}">
                      <a16:colId xmlns:a16="http://schemas.microsoft.com/office/drawing/2014/main" val="20001"/>
                    </a:ext>
                  </a:extLst>
                </a:gridCol>
              </a:tblGrid>
              <a:tr h="280000">
                <a:tc>
                  <a:txBody>
                    <a:bodyPr/>
                    <a:lstStyle/>
                    <a:p>
                      <a:pPr algn="l"/>
                      <a:r>
                        <a:rPr lang="es-PR" sz="1100" b="1" dirty="0">
                          <a:solidFill>
                            <a:srgbClr val="FFFFFF"/>
                          </a:solidFill>
                          <a:latin typeface="Arial"/>
                          <a:cs typeface="Arial"/>
                        </a:rPr>
                        <a:t>Municipio</a:t>
                      </a:r>
                      <a:endParaRPr lang="es-PR" sz="11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071B3A"/>
                    </a:solidFill>
                  </a:tcPr>
                </a:tc>
                <a:tc>
                  <a:txBody>
                    <a:bodyPr/>
                    <a:lstStyle/>
                    <a:p>
                      <a:pPr algn="l"/>
                      <a:r>
                        <a:rPr lang="es-PR" sz="1100" b="1" dirty="0">
                          <a:solidFill>
                            <a:srgbClr val="FFFFFF"/>
                          </a:solidFill>
                          <a:latin typeface="Arial"/>
                          <a:cs typeface="Arial"/>
                        </a:rPr>
                        <a:t>Escuela</a:t>
                      </a:r>
                      <a:endParaRPr lang="es-PR" sz="11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071B3A"/>
                    </a:solidFill>
                  </a:tcPr>
                </a:tc>
                <a:extLst>
                  <a:ext uri="{0D108BD9-81ED-4DB2-BD59-A6C34878D82A}">
                    <a16:rowId xmlns:a16="http://schemas.microsoft.com/office/drawing/2014/main" val="10000"/>
                  </a:ext>
                </a:extLst>
              </a:tr>
              <a:tr h="250000">
                <a:tc>
                  <a:txBody>
                    <a:bodyPr/>
                    <a:lstStyle/>
                    <a:p>
                      <a:pPr algn="l"/>
                      <a:r>
                        <a:rPr lang="es-PR" sz="900" b="0" dirty="0">
                          <a:solidFill>
                            <a:srgbClr val="1F2937"/>
                          </a:solidFill>
                          <a:latin typeface="Arial"/>
                          <a:cs typeface="Arial"/>
                        </a:rPr>
                        <a:t>Arroyo</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Carmen Bozello de Huyke</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1"/>
                  </a:ext>
                </a:extLst>
              </a:tr>
              <a:tr h="250000">
                <a:tc>
                  <a:txBody>
                    <a:bodyPr/>
                    <a:lstStyle/>
                    <a:p>
                      <a:pPr algn="l"/>
                      <a:r>
                        <a:rPr lang="es-PR" sz="900" b="0" dirty="0">
                          <a:solidFill>
                            <a:srgbClr val="1F2937"/>
                          </a:solidFill>
                          <a:latin typeface="Arial"/>
                          <a:cs typeface="Arial"/>
                        </a:rPr>
                        <a:t>Guayama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tc>
                  <a:txBody>
                    <a:bodyPr/>
                    <a:lstStyle/>
                    <a:p>
                      <a:pPr algn="l"/>
                      <a:r>
                        <a:rPr lang="es-PR" sz="900" b="0" dirty="0">
                          <a:solidFill>
                            <a:srgbClr val="1F2937"/>
                          </a:solidFill>
                          <a:latin typeface="Arial"/>
                          <a:cs typeface="Arial"/>
                        </a:rPr>
                        <a:t>Simón Madera</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4F6F9"/>
                    </a:solidFill>
                  </a:tcPr>
                </a:tc>
                <a:extLst>
                  <a:ext uri="{0D108BD9-81ED-4DB2-BD59-A6C34878D82A}">
                    <a16:rowId xmlns:a16="http://schemas.microsoft.com/office/drawing/2014/main" val="10002"/>
                  </a:ext>
                </a:extLst>
              </a:tr>
              <a:tr h="250000">
                <a:tc>
                  <a:txBody>
                    <a:bodyPr/>
                    <a:lstStyle/>
                    <a:p>
                      <a:pPr algn="l"/>
                      <a:r>
                        <a:rPr lang="es-PR" sz="900" b="0" dirty="0">
                          <a:solidFill>
                            <a:srgbClr val="1F2937"/>
                          </a:solidFill>
                          <a:latin typeface="Arial"/>
                          <a:cs typeface="Arial"/>
                        </a:rPr>
                        <a:t>Salinas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tc>
                  <a:txBody>
                    <a:bodyPr/>
                    <a:lstStyle/>
                    <a:p>
                      <a:pPr algn="l"/>
                      <a:r>
                        <a:rPr lang="es-PR" sz="900" b="0" dirty="0">
                          <a:solidFill>
                            <a:srgbClr val="1F2937"/>
                          </a:solidFill>
                          <a:latin typeface="Arial"/>
                          <a:cs typeface="Arial"/>
                        </a:rPr>
                        <a:t>Las Mareas</a:t>
                      </a:r>
                      <a:endParaRPr lang="es-PR" sz="900"/>
                    </a:p>
                  </a:txBody>
                  <a:tcPr marL="72000" marR="72000" marT="27432" marB="27432" anchor="ctr">
                    <a:lnL w="6350" cap="flat" cmpd="sng" algn="ctr">
                      <a:solidFill>
                        <a:srgbClr val="DCE2EA"/>
                      </a:solidFill>
                      <a:prstDash val="solid"/>
                    </a:lnL>
                    <a:lnR w="6350" cap="flat" cmpd="sng" algn="ctr">
                      <a:solidFill>
                        <a:srgbClr val="DCE2EA"/>
                      </a:solidFill>
                      <a:prstDash val="solid"/>
                    </a:lnR>
                    <a:lnT w="6350" cap="flat" cmpd="sng" algn="ctr">
                      <a:solidFill>
                        <a:srgbClr val="DCE2EA"/>
                      </a:solidFill>
                      <a:prstDash val="solid"/>
                    </a:lnT>
                    <a:lnB w="6350" cap="flat" cmpd="sng" algn="ctr">
                      <a:solidFill>
                        <a:srgbClr val="DCE2EA"/>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1" cy="1"/>
          <a:chOff x="0" y="0"/>
          <a:chExt cx="1" cy="1"/>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150" dirty="0">
                <a:solidFill>
                  <a:srgbClr val="C9A227"/>
                </a:solidFill>
              </a:rPr>
              <a:t>KEEP THESE RESOURCES WITHIN REACH</a:t>
            </a:r>
            <a:endParaRPr lang="en-US" sz="1000" dirty="0"/>
          </a:p>
        </p:txBody>
      </p:sp>
      <p:sp>
        <p:nvSpPr>
          <p:cNvPr id="3" name="Text 1"/>
          <p:cNvSpPr/>
          <p:nvPr/>
        </p:nvSpPr>
        <p:spPr>
          <a:xfrm>
            <a:off x="502920" y="658368"/>
            <a:ext cx="11155680" cy="502920"/>
          </a:xfrm>
          <a:prstGeom prst="rect">
            <a:avLst/>
          </a:prstGeom>
          <a:noFill/>
          <a:ln/>
        </p:spPr>
        <p:txBody>
          <a:bodyPr wrap="square" lIns="0" tIns="0" rIns="0" bIns="0" rtlCol="0" anchor="ctr"/>
          <a:lstStyle/>
          <a:p>
            <a:pPr marL="0" indent="0">
              <a:buNone/>
            </a:pPr>
            <a:r>
              <a:rPr lang="en-US" sz="2800" b="1" dirty="0">
                <a:solidFill>
                  <a:srgbClr val="071B3A"/>
                </a:solidFill>
              </a:rPr>
              <a:t>Core Documents</a:t>
            </a:r>
            <a:endParaRPr lang="en-US" sz="2800" dirty="0"/>
          </a:p>
        </p:txBody>
      </p:sp>
      <p:sp>
        <p:nvSpPr>
          <p:cNvPr id="4" name="Shape 2"/>
          <p:cNvSpPr/>
          <p:nvPr/>
        </p:nvSpPr>
        <p:spPr>
          <a:xfrm>
            <a:off x="502920" y="1261872"/>
            <a:ext cx="11155680" cy="1"/>
          </a:xfrm>
          <a:prstGeom prst="line">
            <a:avLst/>
          </a:prstGeom>
          <a:noFill/>
          <a:ln w="12700">
            <a:solidFill>
              <a:srgbClr val="D8DEE8"/>
            </a:solidFill>
            <a:prstDash val="solid"/>
          </a:ln>
        </p:spPr>
        <p:txBody>
          <a:bodyPr/>
          <a:lstStyle/>
          <a:p>
            <a:endParaRPr lang="en-US"/>
          </a:p>
        </p:txBody>
      </p:sp>
      <p:sp>
        <p:nvSpPr>
          <p:cNvPr id="5" name="Shape 3"/>
          <p:cNvSpPr/>
          <p:nvPr/>
        </p:nvSpPr>
        <p:spPr>
          <a:xfrm>
            <a:off x="640080" y="1417320"/>
            <a:ext cx="3520440" cy="3931920"/>
          </a:xfrm>
          <a:prstGeom prst="roundRect">
            <a:avLst>
              <a:gd name="adj" fmla="val 2078"/>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6" name="Shape 4"/>
          <p:cNvSpPr/>
          <p:nvPr/>
        </p:nvSpPr>
        <p:spPr>
          <a:xfrm>
            <a:off x="640080" y="1417320"/>
            <a:ext cx="73152" cy="3931920"/>
          </a:xfrm>
          <a:prstGeom prst="rect">
            <a:avLst/>
          </a:prstGeom>
          <a:solidFill>
            <a:srgbClr val="C9A227"/>
          </a:solidFill>
          <a:ln w="12700">
            <a:solidFill>
              <a:srgbClr val="C9A227"/>
            </a:solidFill>
            <a:prstDash val="solid"/>
          </a:ln>
        </p:spPr>
        <p:txBody>
          <a:bodyPr/>
          <a:lstStyle/>
          <a:p>
            <a:endParaRPr lang="en-US"/>
          </a:p>
        </p:txBody>
      </p:sp>
      <p:sp>
        <p:nvSpPr>
          <p:cNvPr id="7" name="Text 5"/>
          <p:cNvSpPr/>
          <p:nvPr/>
        </p:nvSpPr>
        <p:spPr>
          <a:xfrm>
            <a:off x="877824" y="1645920"/>
            <a:ext cx="3081528" cy="256032"/>
          </a:xfrm>
          <a:prstGeom prst="rect">
            <a:avLst/>
          </a:prstGeom>
          <a:noFill/>
          <a:ln/>
        </p:spPr>
        <p:txBody>
          <a:bodyPr wrap="square" lIns="0" tIns="0" rIns="0" bIns="0" rtlCol="0" anchor="ctr"/>
          <a:lstStyle/>
          <a:p>
            <a:pPr marL="0" indent="0">
              <a:buNone/>
            </a:pPr>
            <a:r>
              <a:rPr lang="en-US" sz="2000" b="1" dirty="0">
                <a:solidFill>
                  <a:srgbClr val="071B3A"/>
                </a:solidFill>
              </a:rPr>
              <a:t>PEB POLICY</a:t>
            </a:r>
            <a:endParaRPr lang="en-US" sz="2000" dirty="0"/>
          </a:p>
        </p:txBody>
      </p:sp>
      <p:sp>
        <p:nvSpPr>
          <p:cNvPr id="8" name="Text 6"/>
          <p:cNvSpPr/>
          <p:nvPr/>
        </p:nvSpPr>
        <p:spPr>
          <a:xfrm>
            <a:off x="2204268" y="2075688"/>
            <a:ext cx="2169010" cy="1547331"/>
          </a:xfrm>
          <a:prstGeom prst="rect">
            <a:avLst/>
          </a:prstGeom>
          <a:noFill/>
          <a:ln/>
        </p:spPr>
        <p:txBody>
          <a:bodyPr wrap="square" lIns="254" tIns="254" rIns="254" bIns="254" rtlCol="0" anchor="ctr">
            <a:normAutofit/>
          </a:bodyPr>
          <a:lstStyle/>
          <a:p>
            <a:r>
              <a:rPr lang="en-US" sz="1600" dirty="0">
                <a:solidFill>
                  <a:srgbClr val="1F2937"/>
                </a:solidFill>
              </a:rPr>
              <a:t>Carta Circular Núm. 001-2026-2027</a:t>
            </a:r>
            <a:endParaRPr lang="en-US" sz="1600" dirty="0"/>
          </a:p>
          <a:p>
            <a:r>
              <a:rPr lang="en-US" sz="1600" dirty="0">
                <a:solidFill>
                  <a:srgbClr val="1F2937"/>
                </a:solidFill>
              </a:rPr>
              <a:t>Official policy, legal basis, model and responsibilities.</a:t>
            </a:r>
            <a:endParaRPr lang="en-US" sz="1600" dirty="0"/>
          </a:p>
        </p:txBody>
      </p:sp>
      <p:sp>
        <p:nvSpPr>
          <p:cNvPr id="9" name="Shape 7"/>
          <p:cNvSpPr/>
          <p:nvPr/>
        </p:nvSpPr>
        <p:spPr>
          <a:xfrm>
            <a:off x="4343400" y="1417320"/>
            <a:ext cx="3520440" cy="3931920"/>
          </a:xfrm>
          <a:prstGeom prst="roundRect">
            <a:avLst>
              <a:gd name="adj" fmla="val 2078"/>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0" name="Shape 8"/>
          <p:cNvSpPr/>
          <p:nvPr/>
        </p:nvSpPr>
        <p:spPr>
          <a:xfrm>
            <a:off x="4343400" y="1417320"/>
            <a:ext cx="73152" cy="3931920"/>
          </a:xfrm>
          <a:prstGeom prst="rect">
            <a:avLst/>
          </a:prstGeom>
          <a:solidFill>
            <a:srgbClr val="123B6D"/>
          </a:solidFill>
          <a:ln w="12700">
            <a:solidFill>
              <a:srgbClr val="123B6D"/>
            </a:solidFill>
            <a:prstDash val="solid"/>
          </a:ln>
        </p:spPr>
        <p:txBody>
          <a:bodyPr/>
          <a:lstStyle/>
          <a:p>
            <a:endParaRPr lang="en-US"/>
          </a:p>
        </p:txBody>
      </p:sp>
      <p:sp>
        <p:nvSpPr>
          <p:cNvPr id="11" name="Text 9"/>
          <p:cNvSpPr/>
          <p:nvPr/>
        </p:nvSpPr>
        <p:spPr>
          <a:xfrm>
            <a:off x="4581144" y="1645920"/>
            <a:ext cx="3081528" cy="256032"/>
          </a:xfrm>
          <a:prstGeom prst="rect">
            <a:avLst/>
          </a:prstGeom>
          <a:noFill/>
          <a:ln/>
        </p:spPr>
        <p:txBody>
          <a:bodyPr wrap="square" lIns="0" tIns="0" rIns="0" bIns="0" rtlCol="0" anchor="ctr"/>
          <a:lstStyle/>
          <a:p>
            <a:pPr marL="0" indent="0">
              <a:buNone/>
            </a:pPr>
            <a:r>
              <a:rPr lang="en-US" sz="2000" b="1" dirty="0">
                <a:solidFill>
                  <a:srgbClr val="071B3A"/>
                </a:solidFill>
              </a:rPr>
              <a:t>PEB MANUAL</a:t>
            </a:r>
            <a:endParaRPr lang="en-US" sz="2000" dirty="0"/>
          </a:p>
        </p:txBody>
      </p:sp>
      <p:sp>
        <p:nvSpPr>
          <p:cNvPr id="12" name="Text 10"/>
          <p:cNvSpPr/>
          <p:nvPr/>
        </p:nvSpPr>
        <p:spPr>
          <a:xfrm>
            <a:off x="4562329" y="2075688"/>
            <a:ext cx="3081528" cy="1537923"/>
          </a:xfrm>
          <a:prstGeom prst="rect">
            <a:avLst/>
          </a:prstGeom>
          <a:noFill/>
          <a:ln/>
        </p:spPr>
        <p:txBody>
          <a:bodyPr wrap="square" lIns="254" tIns="254" rIns="254" bIns="254" rtlCol="0" anchor="ctr">
            <a:normAutofit/>
          </a:bodyPr>
          <a:lstStyle/>
          <a:p>
            <a:r>
              <a:rPr lang="en-US" sz="1600" dirty="0">
                <a:solidFill>
                  <a:srgbClr val="1F2937"/>
                </a:solidFill>
              </a:rPr>
              <a:t>Organizational and Operational Guide for the Bilingual Education Program (2026)</a:t>
            </a:r>
            <a:endParaRPr lang="en-US" sz="1600" dirty="0"/>
          </a:p>
          <a:p>
            <a:r>
              <a:rPr lang="en-US" sz="1600" dirty="0">
                <a:solidFill>
                  <a:srgbClr val="1F2937"/>
                </a:solidFill>
              </a:rPr>
              <a:t>Implementation guidance and annexes.</a:t>
            </a:r>
            <a:endParaRPr lang="en-US" sz="1600" dirty="0"/>
          </a:p>
        </p:txBody>
      </p:sp>
      <p:sp>
        <p:nvSpPr>
          <p:cNvPr id="13" name="Shape 11"/>
          <p:cNvSpPr/>
          <p:nvPr/>
        </p:nvSpPr>
        <p:spPr>
          <a:xfrm>
            <a:off x="8046720" y="1417320"/>
            <a:ext cx="3520440" cy="3931920"/>
          </a:xfrm>
          <a:prstGeom prst="roundRect">
            <a:avLst>
              <a:gd name="adj" fmla="val 2078"/>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4" name="Shape 12"/>
          <p:cNvSpPr/>
          <p:nvPr/>
        </p:nvSpPr>
        <p:spPr>
          <a:xfrm>
            <a:off x="8046720" y="1417320"/>
            <a:ext cx="73152" cy="3931920"/>
          </a:xfrm>
          <a:prstGeom prst="rect">
            <a:avLst/>
          </a:prstGeom>
          <a:solidFill>
            <a:srgbClr val="248A4B"/>
          </a:solidFill>
          <a:ln w="12700">
            <a:solidFill>
              <a:srgbClr val="248A4B"/>
            </a:solidFill>
            <a:prstDash val="solid"/>
          </a:ln>
        </p:spPr>
        <p:txBody>
          <a:bodyPr/>
          <a:lstStyle/>
          <a:p>
            <a:endParaRPr lang="en-US"/>
          </a:p>
        </p:txBody>
      </p:sp>
      <p:sp>
        <p:nvSpPr>
          <p:cNvPr id="15" name="Text 13"/>
          <p:cNvSpPr/>
          <p:nvPr/>
        </p:nvSpPr>
        <p:spPr>
          <a:xfrm>
            <a:off x="8284464" y="1645920"/>
            <a:ext cx="3081528" cy="256032"/>
          </a:xfrm>
          <a:prstGeom prst="rect">
            <a:avLst/>
          </a:prstGeom>
          <a:noFill/>
          <a:ln/>
        </p:spPr>
        <p:txBody>
          <a:bodyPr wrap="square" lIns="0" tIns="0" rIns="0" bIns="0" rtlCol="0" anchor="ctr"/>
          <a:lstStyle/>
          <a:p>
            <a:pPr marL="0" indent="0">
              <a:buNone/>
            </a:pPr>
            <a:r>
              <a:rPr lang="en-US" sz="2000" b="1" dirty="0">
                <a:solidFill>
                  <a:srgbClr val="071B3A"/>
                </a:solidFill>
              </a:rPr>
              <a:t>IMMERSION GUIDE</a:t>
            </a:r>
            <a:endParaRPr lang="en-US" sz="2000" dirty="0"/>
          </a:p>
        </p:txBody>
      </p:sp>
      <p:sp>
        <p:nvSpPr>
          <p:cNvPr id="16" name="Text 14"/>
          <p:cNvSpPr/>
          <p:nvPr/>
        </p:nvSpPr>
        <p:spPr>
          <a:xfrm>
            <a:off x="8284464" y="1943983"/>
            <a:ext cx="3081528" cy="1566146"/>
          </a:xfrm>
          <a:prstGeom prst="rect">
            <a:avLst/>
          </a:prstGeom>
          <a:noFill/>
          <a:ln/>
        </p:spPr>
        <p:txBody>
          <a:bodyPr wrap="square" lIns="254" tIns="254" rIns="254" bIns="254" rtlCol="0" anchor="ctr">
            <a:normAutofit/>
          </a:bodyPr>
          <a:lstStyle/>
          <a:p>
            <a:r>
              <a:rPr lang="en-US" sz="1600" dirty="0">
                <a:solidFill>
                  <a:srgbClr val="1F2937"/>
                </a:solidFill>
              </a:rPr>
              <a:t>Bilingual Activities Immersion Guide</a:t>
            </a:r>
            <a:endParaRPr lang="en-US" sz="1600" dirty="0"/>
          </a:p>
          <a:p>
            <a:r>
              <a:rPr lang="en-US" sz="1600" dirty="0">
                <a:solidFill>
                  <a:srgbClr val="1F2937"/>
                </a:solidFill>
              </a:rPr>
              <a:t>Monthly themes and authentic bilingual activity suggestions.</a:t>
            </a:r>
            <a:endParaRPr lang="en-US" sz="1600" dirty="0"/>
          </a:p>
        </p:txBody>
      </p:sp>
      <p:sp>
        <p:nvSpPr>
          <p:cNvPr id="25"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5</a:t>
            </a:fld>
            <a:endParaRPr lang="en-US"/>
          </a:p>
        </p:txBody>
      </p:sp>
      <p:pic>
        <p:nvPicPr>
          <p:cNvPr id="18" name="Picture 17" descr="A blue and white website with school bus globe and bus&#10;&#10;AI-generated content may be incorrect.">
            <a:extLst>
              <a:ext uri="{FF2B5EF4-FFF2-40B4-BE49-F238E27FC236}">
                <a16:creationId xmlns:a16="http://schemas.microsoft.com/office/drawing/2014/main" id="{012780B6-48FC-D015-F631-C8F2000173FE}"/>
              </a:ext>
            </a:extLst>
          </p:cNvPr>
          <p:cNvPicPr>
            <a:picLocks noChangeAspect="1"/>
          </p:cNvPicPr>
          <p:nvPr/>
        </p:nvPicPr>
        <p:blipFill>
          <a:blip r:embed="rId3"/>
          <a:stretch>
            <a:fillRect/>
          </a:stretch>
        </p:blipFill>
        <p:spPr>
          <a:xfrm>
            <a:off x="8522937" y="3550119"/>
            <a:ext cx="2576801" cy="1620428"/>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55894D1D-8797-502A-BFB5-4B11E4358DDD}"/>
              </a:ext>
            </a:extLst>
          </p:cNvPr>
          <p:cNvPicPr>
            <a:picLocks noChangeAspect="1"/>
          </p:cNvPicPr>
          <p:nvPr/>
        </p:nvPicPr>
        <p:blipFill>
          <a:blip r:embed="rId4"/>
          <a:stretch>
            <a:fillRect/>
          </a:stretch>
        </p:blipFill>
        <p:spPr>
          <a:xfrm rot="1140000">
            <a:off x="5457888" y="3546592"/>
            <a:ext cx="1934741" cy="2530593"/>
          </a:xfrm>
          <a:prstGeom prst="rect">
            <a:avLst/>
          </a:prstGeom>
          <a:ln>
            <a:noFill/>
          </a:ln>
          <a:effectLst>
            <a:outerShdw blurRad="292100" dist="139700" dir="2700000" algn="tl" rotWithShape="0">
              <a:srgbClr val="333333">
                <a:alpha val="65000"/>
              </a:srgbClr>
            </a:outerShdw>
          </a:effectLst>
        </p:spPr>
      </p:pic>
      <p:pic>
        <p:nvPicPr>
          <p:cNvPr id="20" name="Picture 19">
            <a:extLst>
              <a:ext uri="{FF2B5EF4-FFF2-40B4-BE49-F238E27FC236}">
                <a16:creationId xmlns:a16="http://schemas.microsoft.com/office/drawing/2014/main" id="{AABBE6BF-CADB-22F9-FB00-F6F7F6698849}"/>
              </a:ext>
            </a:extLst>
          </p:cNvPr>
          <p:cNvPicPr>
            <a:picLocks noChangeAspect="1"/>
          </p:cNvPicPr>
          <p:nvPr/>
        </p:nvPicPr>
        <p:blipFill>
          <a:blip r:embed="rId5"/>
          <a:stretch>
            <a:fillRect/>
          </a:stretch>
        </p:blipFill>
        <p:spPr>
          <a:xfrm rot="-1080000">
            <a:off x="455778" y="3463463"/>
            <a:ext cx="1944021" cy="24883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9495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Eyebrow"/>
          <p:cNvSpPr txBox="1"/>
          <p:nvPr/>
        </p:nvSpPr>
        <p:spPr>
          <a:xfrm>
            <a:off x="502920" y="347472"/>
            <a:ext cx="6583680" cy="201168"/>
          </a:xfrm>
          <a:prstGeom prst="rect">
            <a:avLst/>
          </a:prstGeom>
          <a:noFill/>
          <a:ln/>
        </p:spPr>
        <p:txBody>
          <a:bodyPr wrap="square" lIns="0" tIns="0" rIns="0" bIns="0" rtlCol="0" anchor="ctr">
            <a:normAutofit/>
          </a:bodyPr>
          <a:lstStyle/>
          <a:p>
            <a:pPr marL="0" indent="0" algn="l">
              <a:lnSpc>
                <a:spcPct val="115000"/>
              </a:lnSpc>
              <a:buNone/>
            </a:pPr>
            <a:r>
              <a:rPr lang="es-ES" sz="1000" b="1" kern="0" spc="200">
                <a:solidFill>
                  <a:srgbClr val="C9A227"/>
                </a:solidFill>
                <a:latin typeface="Arial"/>
              </a:rPr>
              <a:t>NUESTRO NORTE</a:t>
            </a:r>
          </a:p>
        </p:txBody>
      </p:sp>
      <p:sp>
        <p:nvSpPr>
          <p:cNvPr id="3" name="Titulo"/>
          <p:cNvSpPr txBox="1"/>
          <p:nvPr/>
        </p:nvSpPr>
        <p:spPr>
          <a:xfrm>
            <a:off x="502920" y="658368"/>
            <a:ext cx="11155680" cy="502920"/>
          </a:xfrm>
          <a:prstGeom prst="rect">
            <a:avLst/>
          </a:prstGeom>
          <a:noFill/>
          <a:ln/>
        </p:spPr>
        <p:txBody>
          <a:bodyPr wrap="square" lIns="0" tIns="0" rIns="0" bIns="0" rtlCol="0" anchor="ctr">
            <a:normAutofit/>
          </a:bodyPr>
          <a:lstStyle/>
          <a:p>
            <a:pPr marL="0" indent="0" algn="l">
              <a:lnSpc>
                <a:spcPct val="115000"/>
              </a:lnSpc>
              <a:buNone/>
            </a:pPr>
            <a:r>
              <a:rPr lang="es-ES" sz="2800" b="1" i="0">
                <a:solidFill>
                  <a:srgbClr val="071B3A"/>
                </a:solidFill>
                <a:latin typeface="Arial"/>
              </a:rPr>
              <a:t>Visión y misión del Programa Bilingüe</a:t>
            </a:r>
          </a:p>
        </p:txBody>
      </p:sp>
      <p:sp>
        <p:nvSpPr>
          <p:cNvPr id="4" name="Regla"/>
          <p:cNvSpPr/>
          <p:nvPr/>
        </p:nvSpPr>
        <p:spPr>
          <a:xfrm>
            <a:off x="502920" y="1261872"/>
            <a:ext cx="11155680" cy="12700"/>
          </a:xfrm>
          <a:prstGeom prst="rect">
            <a:avLst/>
          </a:prstGeom>
          <a:solidFill>
            <a:srgbClr val="D8DEE8"/>
          </a:solidFill>
          <a:ln>
            <a:noFill/>
          </a:ln>
        </p:spPr>
        <p:txBody>
          <a:bodyPr/>
          <a:lstStyle/>
          <a:p>
            <a:endParaRPr lang="en-US"/>
          </a:p>
        </p:txBody>
      </p:sp>
      <p:sp>
        <p:nvSpPr>
          <p:cNvPr id="10" name="ColHead"/>
          <p:cNvSpPr txBox="1"/>
          <p:nvPr/>
        </p:nvSpPr>
        <p:spPr>
          <a:xfrm>
            <a:off x="502920" y="1450000"/>
            <a:ext cx="5400000" cy="300000"/>
          </a:xfrm>
          <a:prstGeom prst="rect">
            <a:avLst/>
          </a:prstGeom>
          <a:noFill/>
          <a:ln/>
        </p:spPr>
        <p:txBody>
          <a:bodyPr wrap="square" lIns="0" tIns="0" rIns="0" bIns="0" rtlCol="0" anchor="ctr">
            <a:normAutofit/>
          </a:bodyPr>
          <a:lstStyle/>
          <a:p>
            <a:pPr marL="0" indent="0" algn="l">
              <a:lnSpc>
                <a:spcPct val="115000"/>
              </a:lnSpc>
              <a:buNone/>
            </a:pPr>
            <a:r>
              <a:rPr lang="es-ES" sz="1600" b="1" i="0">
                <a:solidFill>
                  <a:srgbClr val="123B6D"/>
                </a:solidFill>
                <a:latin typeface="Arial"/>
              </a:rPr>
              <a:t>Visión</a:t>
            </a:r>
          </a:p>
        </p:txBody>
      </p:sp>
      <p:sp>
        <p:nvSpPr>
          <p:cNvPr id="11" name="PillES"/>
          <p:cNvSpPr/>
          <p:nvPr/>
        </p:nvSpPr>
        <p:spPr>
          <a:xfrm>
            <a:off x="502920" y="1850000"/>
            <a:ext cx="990600" cy="274320"/>
          </a:xfrm>
          <a:prstGeom prst="roundRect">
            <a:avLst>
              <a:gd name="adj" fmla="val 22222"/>
            </a:avLst>
          </a:prstGeom>
          <a:solidFill>
            <a:srgbClr val="C9A227"/>
          </a:solidFill>
          <a:ln>
            <a:noFill/>
          </a:ln>
        </p:spPr>
        <p:txBody>
          <a:bodyPr/>
          <a:lstStyle/>
          <a:p>
            <a:endParaRPr lang="en-US"/>
          </a:p>
        </p:txBody>
      </p:sp>
      <p:sp>
        <p:nvSpPr>
          <p:cNvPr id="12" name="PillESTxt"/>
          <p:cNvSpPr txBox="1"/>
          <p:nvPr/>
        </p:nvSpPr>
        <p:spPr>
          <a:xfrm>
            <a:off x="502920" y="1850000"/>
            <a:ext cx="990600" cy="274320"/>
          </a:xfrm>
          <a:prstGeom prst="rect">
            <a:avLst/>
          </a:prstGeom>
          <a:noFill/>
          <a:ln/>
        </p:spPr>
        <p:txBody>
          <a:bodyPr wrap="square" lIns="0" tIns="0" rIns="0" bIns="0" rtlCol="0" anchor="ctr">
            <a:normAutofit/>
          </a:bodyPr>
          <a:lstStyle/>
          <a:p>
            <a:pPr marL="0" indent="0" algn="ctr">
              <a:lnSpc>
                <a:spcPct val="115000"/>
              </a:lnSpc>
              <a:buNone/>
            </a:pPr>
            <a:r>
              <a:rPr lang="es-ES" sz="900" b="1" i="0">
                <a:solidFill>
                  <a:srgbClr val="071B3A"/>
                </a:solidFill>
                <a:latin typeface="Arial"/>
              </a:rPr>
              <a:t>ESPAÑOL</a:t>
            </a:r>
          </a:p>
        </p:txBody>
      </p:sp>
      <p:sp>
        <p:nvSpPr>
          <p:cNvPr id="13" name="CardES"/>
          <p:cNvSpPr>
            <a:spLocks/>
          </p:cNvSpPr>
          <p:nvPr/>
        </p:nvSpPr>
        <p:spPr>
          <a:xfrm>
            <a:off x="502920" y="2220000"/>
            <a:ext cx="5400000" cy="1500000"/>
          </a:xfrm>
          <a:prstGeom prst="rect">
            <a:avLst/>
          </a:prstGeom>
          <a:solidFill>
            <a:srgbClr val="FFFFFF"/>
          </a:solidFill>
          <a:ln w="12700">
            <a:solidFill>
              <a:srgbClr val="DCE2EA"/>
            </a:solidFill>
            <a:prstDash val="solid"/>
          </a:ln>
        </p:spPr>
        <p:txBody>
          <a:bodyPr/>
          <a:lstStyle/>
          <a:p>
            <a:endParaRPr lang="en-US"/>
          </a:p>
        </p:txBody>
      </p:sp>
      <p:sp>
        <p:nvSpPr>
          <p:cNvPr id="14" name="CardESTxt"/>
          <p:cNvSpPr txBox="1"/>
          <p:nvPr/>
        </p:nvSpPr>
        <p:spPr>
          <a:xfrm>
            <a:off x="731520" y="2448600"/>
            <a:ext cx="4942800" cy="1042800"/>
          </a:xfrm>
          <a:prstGeom prst="rect">
            <a:avLst/>
          </a:prstGeom>
          <a:noFill/>
          <a:ln/>
        </p:spPr>
        <p:txBody>
          <a:bodyPr wrap="square" lIns="0" tIns="0" rIns="0" bIns="0" rtlCol="0" anchor="t">
            <a:normAutofit/>
          </a:bodyPr>
          <a:lstStyle/>
          <a:p>
            <a:pPr marL="0" indent="0" algn="l">
              <a:lnSpc>
                <a:spcPct val="115000"/>
              </a:lnSpc>
              <a:buNone/>
            </a:pPr>
            <a:r>
              <a:rPr lang="es-ES" sz="1200" b="0" i="0">
                <a:solidFill>
                  <a:srgbClr val="1F2937"/>
                </a:solidFill>
                <a:latin typeface="Arial"/>
              </a:rPr>
              <a:t>Garantizar el derecho de los estudiantes a convertirse en ciudadanos bilingües y biletrados, con una identidad puertorriqueña fortalecida y una conciencia mundial, capaces de integrarse exitosamente y liderar con impacto en un entorno cambiante.</a:t>
            </a:r>
          </a:p>
        </p:txBody>
      </p:sp>
      <p:sp>
        <p:nvSpPr>
          <p:cNvPr id="15" name="PillEN"/>
          <p:cNvSpPr/>
          <p:nvPr/>
        </p:nvSpPr>
        <p:spPr>
          <a:xfrm>
            <a:off x="502920" y="3900000"/>
            <a:ext cx="990600" cy="274320"/>
          </a:xfrm>
          <a:prstGeom prst="roundRect">
            <a:avLst>
              <a:gd name="adj" fmla="val 22222"/>
            </a:avLst>
          </a:prstGeom>
          <a:solidFill>
            <a:srgbClr val="123B6D"/>
          </a:solidFill>
          <a:ln>
            <a:noFill/>
          </a:ln>
        </p:spPr>
        <p:txBody>
          <a:bodyPr/>
          <a:lstStyle/>
          <a:p>
            <a:endParaRPr lang="en-US"/>
          </a:p>
        </p:txBody>
      </p:sp>
      <p:sp>
        <p:nvSpPr>
          <p:cNvPr id="16" name="PillENTxt"/>
          <p:cNvSpPr txBox="1"/>
          <p:nvPr/>
        </p:nvSpPr>
        <p:spPr>
          <a:xfrm>
            <a:off x="502920" y="3900000"/>
            <a:ext cx="990600" cy="274320"/>
          </a:xfrm>
          <a:prstGeom prst="rect">
            <a:avLst/>
          </a:prstGeom>
          <a:noFill/>
          <a:ln/>
        </p:spPr>
        <p:txBody>
          <a:bodyPr wrap="square" lIns="0" tIns="0" rIns="0" bIns="0" rtlCol="0" anchor="ctr">
            <a:normAutofit/>
          </a:bodyPr>
          <a:lstStyle/>
          <a:p>
            <a:pPr marL="0" indent="0" algn="ctr">
              <a:lnSpc>
                <a:spcPct val="115000"/>
              </a:lnSpc>
              <a:buNone/>
            </a:pPr>
            <a:r>
              <a:rPr lang="es-ES" sz="900" b="1" i="0">
                <a:solidFill>
                  <a:srgbClr val="FFFFFF"/>
                </a:solidFill>
                <a:latin typeface="Arial"/>
              </a:rPr>
              <a:t>ENGLISH</a:t>
            </a:r>
          </a:p>
        </p:txBody>
      </p:sp>
      <p:sp>
        <p:nvSpPr>
          <p:cNvPr id="17" name="CardEN"/>
          <p:cNvSpPr/>
          <p:nvPr/>
        </p:nvSpPr>
        <p:spPr>
          <a:xfrm>
            <a:off x="502920" y="4270000"/>
            <a:ext cx="5400000" cy="1500000"/>
          </a:xfrm>
          <a:prstGeom prst="rect">
            <a:avLst/>
          </a:prstGeom>
          <a:solidFill>
            <a:srgbClr val="F4F6F9"/>
          </a:solidFill>
          <a:ln w="12700">
            <a:solidFill>
              <a:srgbClr val="DCE2EA"/>
            </a:solidFill>
            <a:prstDash val="solid"/>
          </a:ln>
        </p:spPr>
        <p:txBody>
          <a:bodyPr/>
          <a:lstStyle/>
          <a:p>
            <a:endParaRPr lang="en-US"/>
          </a:p>
        </p:txBody>
      </p:sp>
      <p:sp>
        <p:nvSpPr>
          <p:cNvPr id="18" name="CardENTxt"/>
          <p:cNvSpPr txBox="1"/>
          <p:nvPr/>
        </p:nvSpPr>
        <p:spPr>
          <a:xfrm>
            <a:off x="731520" y="4498600"/>
            <a:ext cx="4942800" cy="1042800"/>
          </a:xfrm>
          <a:prstGeom prst="rect">
            <a:avLst/>
          </a:prstGeom>
          <a:noFill/>
          <a:ln/>
        </p:spPr>
        <p:txBody>
          <a:bodyPr wrap="square" lIns="0" tIns="0" rIns="0" bIns="0" rtlCol="0" anchor="t">
            <a:normAutofit/>
          </a:bodyPr>
          <a:lstStyle/>
          <a:p>
            <a:pPr marL="0" indent="0" algn="l">
              <a:lnSpc>
                <a:spcPct val="115000"/>
              </a:lnSpc>
              <a:buNone/>
            </a:pPr>
            <a:r>
              <a:rPr lang="es-ES" sz="1100" b="0" i="1">
                <a:solidFill>
                  <a:srgbClr val="5D6878"/>
                </a:solidFill>
                <a:latin typeface="Arial"/>
              </a:rPr>
              <a:t>Guarantee students’ right to become bilingual and biliterate citizens, with a strengthened Puerto Rican identity and global awareness, capable of successfully integrating and leading with impact in a changing world.</a:t>
            </a:r>
          </a:p>
        </p:txBody>
      </p:sp>
      <p:sp>
        <p:nvSpPr>
          <p:cNvPr id="29" name="ColHead"/>
          <p:cNvSpPr txBox="1"/>
          <p:nvPr/>
        </p:nvSpPr>
        <p:spPr>
          <a:xfrm>
            <a:off x="6289080" y="1450000"/>
            <a:ext cx="5400000" cy="300000"/>
          </a:xfrm>
          <a:prstGeom prst="rect">
            <a:avLst/>
          </a:prstGeom>
          <a:noFill/>
          <a:ln/>
        </p:spPr>
        <p:txBody>
          <a:bodyPr wrap="square" lIns="0" tIns="0" rIns="0" bIns="0" rtlCol="0" anchor="ctr">
            <a:normAutofit/>
          </a:bodyPr>
          <a:lstStyle/>
          <a:p>
            <a:pPr marL="0" indent="0" algn="l">
              <a:lnSpc>
                <a:spcPct val="115000"/>
              </a:lnSpc>
              <a:buNone/>
            </a:pPr>
            <a:r>
              <a:rPr lang="es-ES" sz="1600" b="1" i="0">
                <a:solidFill>
                  <a:srgbClr val="123B6D"/>
                </a:solidFill>
                <a:latin typeface="Arial"/>
              </a:rPr>
              <a:t>Misión</a:t>
            </a:r>
          </a:p>
        </p:txBody>
      </p:sp>
      <p:sp>
        <p:nvSpPr>
          <p:cNvPr id="30" name="PillES"/>
          <p:cNvSpPr/>
          <p:nvPr/>
        </p:nvSpPr>
        <p:spPr>
          <a:xfrm>
            <a:off x="6289080" y="1850000"/>
            <a:ext cx="990600" cy="274320"/>
          </a:xfrm>
          <a:prstGeom prst="roundRect">
            <a:avLst>
              <a:gd name="adj" fmla="val 22222"/>
            </a:avLst>
          </a:prstGeom>
          <a:solidFill>
            <a:srgbClr val="C9A227"/>
          </a:solidFill>
          <a:ln>
            <a:noFill/>
          </a:ln>
        </p:spPr>
        <p:txBody>
          <a:bodyPr/>
          <a:lstStyle/>
          <a:p>
            <a:endParaRPr lang="en-US"/>
          </a:p>
        </p:txBody>
      </p:sp>
      <p:sp>
        <p:nvSpPr>
          <p:cNvPr id="31" name="PillESTxt"/>
          <p:cNvSpPr txBox="1"/>
          <p:nvPr/>
        </p:nvSpPr>
        <p:spPr>
          <a:xfrm>
            <a:off x="6289080" y="1850000"/>
            <a:ext cx="990600" cy="274320"/>
          </a:xfrm>
          <a:prstGeom prst="rect">
            <a:avLst/>
          </a:prstGeom>
          <a:noFill/>
          <a:ln/>
        </p:spPr>
        <p:txBody>
          <a:bodyPr wrap="square" lIns="0" tIns="0" rIns="0" bIns="0" rtlCol="0" anchor="ctr">
            <a:normAutofit/>
          </a:bodyPr>
          <a:lstStyle/>
          <a:p>
            <a:pPr marL="0" indent="0" algn="ctr">
              <a:lnSpc>
                <a:spcPct val="115000"/>
              </a:lnSpc>
              <a:buNone/>
            </a:pPr>
            <a:r>
              <a:rPr lang="es-ES" sz="900" b="1" i="0">
                <a:solidFill>
                  <a:srgbClr val="071B3A"/>
                </a:solidFill>
                <a:latin typeface="Arial"/>
              </a:rPr>
              <a:t>ESPAÑOL</a:t>
            </a:r>
          </a:p>
        </p:txBody>
      </p:sp>
      <p:sp>
        <p:nvSpPr>
          <p:cNvPr id="32" name="CardES"/>
          <p:cNvSpPr/>
          <p:nvPr/>
        </p:nvSpPr>
        <p:spPr>
          <a:xfrm>
            <a:off x="6289080" y="2220000"/>
            <a:ext cx="5400000" cy="1500000"/>
          </a:xfrm>
          <a:prstGeom prst="rect">
            <a:avLst/>
          </a:prstGeom>
          <a:solidFill>
            <a:srgbClr val="FFFFFF"/>
          </a:solidFill>
          <a:ln w="12700">
            <a:solidFill>
              <a:srgbClr val="DCE2EA"/>
            </a:solidFill>
            <a:prstDash val="solid"/>
          </a:ln>
        </p:spPr>
        <p:txBody>
          <a:bodyPr/>
          <a:lstStyle/>
          <a:p>
            <a:endParaRPr lang="en-US"/>
          </a:p>
        </p:txBody>
      </p:sp>
      <p:sp>
        <p:nvSpPr>
          <p:cNvPr id="33" name="CardESTxt"/>
          <p:cNvSpPr txBox="1"/>
          <p:nvPr/>
        </p:nvSpPr>
        <p:spPr>
          <a:xfrm>
            <a:off x="6517680" y="2448600"/>
            <a:ext cx="4942800" cy="1042800"/>
          </a:xfrm>
          <a:prstGeom prst="rect">
            <a:avLst/>
          </a:prstGeom>
          <a:noFill/>
          <a:ln/>
        </p:spPr>
        <p:txBody>
          <a:bodyPr wrap="square" lIns="0" tIns="0" rIns="0" bIns="0" rtlCol="0" anchor="t">
            <a:normAutofit/>
          </a:bodyPr>
          <a:lstStyle/>
          <a:p>
            <a:pPr marL="0" indent="0" algn="l">
              <a:lnSpc>
                <a:spcPct val="115000"/>
              </a:lnSpc>
              <a:buNone/>
            </a:pPr>
            <a:r>
              <a:rPr lang="es-ES" sz="1200" b="0" i="0">
                <a:solidFill>
                  <a:srgbClr val="1F2937"/>
                </a:solidFill>
                <a:latin typeface="Arial"/>
              </a:rPr>
              <a:t>Empoderar a los estudiantes para alcanzar la excelencia académica a través del bilingüismo, fomentando su papel como agentes proactivos de cambio en una sociedad global.</a:t>
            </a:r>
          </a:p>
        </p:txBody>
      </p:sp>
      <p:sp>
        <p:nvSpPr>
          <p:cNvPr id="34" name="PillEN"/>
          <p:cNvSpPr/>
          <p:nvPr/>
        </p:nvSpPr>
        <p:spPr>
          <a:xfrm>
            <a:off x="6289080" y="3900000"/>
            <a:ext cx="990600" cy="274320"/>
          </a:xfrm>
          <a:prstGeom prst="roundRect">
            <a:avLst>
              <a:gd name="adj" fmla="val 22222"/>
            </a:avLst>
          </a:prstGeom>
          <a:solidFill>
            <a:srgbClr val="123B6D"/>
          </a:solidFill>
          <a:ln>
            <a:noFill/>
          </a:ln>
        </p:spPr>
        <p:txBody>
          <a:bodyPr/>
          <a:lstStyle/>
          <a:p>
            <a:endParaRPr lang="en-US"/>
          </a:p>
        </p:txBody>
      </p:sp>
      <p:sp>
        <p:nvSpPr>
          <p:cNvPr id="35" name="PillENTxt"/>
          <p:cNvSpPr txBox="1"/>
          <p:nvPr/>
        </p:nvSpPr>
        <p:spPr>
          <a:xfrm>
            <a:off x="6289080" y="3900000"/>
            <a:ext cx="990600" cy="274320"/>
          </a:xfrm>
          <a:prstGeom prst="rect">
            <a:avLst/>
          </a:prstGeom>
          <a:noFill/>
          <a:ln/>
        </p:spPr>
        <p:txBody>
          <a:bodyPr wrap="square" lIns="0" tIns="0" rIns="0" bIns="0" rtlCol="0" anchor="ctr">
            <a:normAutofit/>
          </a:bodyPr>
          <a:lstStyle/>
          <a:p>
            <a:pPr marL="0" indent="0" algn="ctr">
              <a:lnSpc>
                <a:spcPct val="115000"/>
              </a:lnSpc>
              <a:buNone/>
            </a:pPr>
            <a:r>
              <a:rPr lang="es-ES" sz="900" b="1" i="0">
                <a:solidFill>
                  <a:srgbClr val="FFFFFF"/>
                </a:solidFill>
                <a:latin typeface="Arial"/>
              </a:rPr>
              <a:t>ENGLISH</a:t>
            </a:r>
          </a:p>
        </p:txBody>
      </p:sp>
      <p:sp>
        <p:nvSpPr>
          <p:cNvPr id="36" name="CardEN"/>
          <p:cNvSpPr/>
          <p:nvPr/>
        </p:nvSpPr>
        <p:spPr>
          <a:xfrm>
            <a:off x="6289080" y="4270000"/>
            <a:ext cx="5400000" cy="1500000"/>
          </a:xfrm>
          <a:prstGeom prst="rect">
            <a:avLst/>
          </a:prstGeom>
          <a:solidFill>
            <a:srgbClr val="F4F6F9"/>
          </a:solidFill>
          <a:ln w="12700">
            <a:solidFill>
              <a:srgbClr val="DCE2EA"/>
            </a:solidFill>
            <a:prstDash val="solid"/>
          </a:ln>
        </p:spPr>
        <p:txBody>
          <a:bodyPr/>
          <a:lstStyle/>
          <a:p>
            <a:endParaRPr lang="en-US"/>
          </a:p>
        </p:txBody>
      </p:sp>
      <p:sp>
        <p:nvSpPr>
          <p:cNvPr id="37" name="CardENTxt"/>
          <p:cNvSpPr txBox="1"/>
          <p:nvPr/>
        </p:nvSpPr>
        <p:spPr>
          <a:xfrm>
            <a:off x="6517680" y="4498600"/>
            <a:ext cx="4942800" cy="1042800"/>
          </a:xfrm>
          <a:prstGeom prst="rect">
            <a:avLst/>
          </a:prstGeom>
          <a:noFill/>
          <a:ln/>
        </p:spPr>
        <p:txBody>
          <a:bodyPr wrap="square" lIns="0" tIns="0" rIns="0" bIns="0" rtlCol="0" anchor="t">
            <a:normAutofit/>
          </a:bodyPr>
          <a:lstStyle/>
          <a:p>
            <a:pPr marL="0" indent="0" algn="l">
              <a:lnSpc>
                <a:spcPct val="115000"/>
              </a:lnSpc>
              <a:buNone/>
            </a:pPr>
            <a:r>
              <a:rPr lang="es-ES" sz="1100" b="0" i="1">
                <a:solidFill>
                  <a:srgbClr val="5D6878"/>
                </a:solidFill>
                <a:latin typeface="Arial"/>
              </a:rPr>
              <a:t>Empower students to achieve academic excellence through bilingualism, fostering their role as proactive agents of change in a global society.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p:nvPr/>
        </p:nvSpPr>
        <p:spPr>
          <a:xfrm>
            <a:off x="502920" y="347472"/>
            <a:ext cx="6583680" cy="201168"/>
          </a:xfrm>
          <a:prstGeom prst="rect">
            <a:avLst/>
          </a:prstGeom>
          <a:noFill/>
          <a:ln/>
        </p:spPr>
        <p:txBody>
          <a:bodyPr wrap="square" lIns="0" tIns="0" rIns="0" bIns="0" rtlCol="0" anchor="ctr"/>
          <a:lstStyle/>
          <a:p>
            <a:pPr marL="0" indent="0">
              <a:buNone/>
            </a:pPr>
            <a:r>
              <a:rPr lang="es-ES" sz="1000" b="1" kern="0" spc="200">
                <a:solidFill>
                  <a:srgbClr val="C9A227"/>
                </a:solidFill>
                <a:latin typeface="Arial"/>
                <a:cs typeface="Arial"/>
              </a:rPr>
              <a:t>HACIA DÓNDE VAMOS</a:t>
            </a:r>
            <a:endParaRPr lang="es-ES" sz="1000"/>
          </a:p>
        </p:txBody>
      </p:sp>
      <p:sp>
        <p:nvSpPr>
          <p:cNvPr id="3" name="Title"/>
          <p:cNvSpPr/>
          <p:nvPr/>
        </p:nvSpPr>
        <p:spPr>
          <a:xfrm>
            <a:off x="502920" y="658368"/>
            <a:ext cx="11155680" cy="502920"/>
          </a:xfrm>
          <a:prstGeom prst="rect">
            <a:avLst/>
          </a:prstGeom>
          <a:noFill/>
          <a:ln/>
        </p:spPr>
        <p:txBody>
          <a:bodyPr wrap="square" lIns="0" tIns="0" rIns="0" bIns="0" rtlCol="0" anchor="ctr"/>
          <a:lstStyle/>
          <a:p>
            <a:pPr marL="0" indent="0">
              <a:buNone/>
            </a:pPr>
            <a:r>
              <a:rPr lang="es-ES" sz="2800" b="1">
                <a:solidFill>
                  <a:srgbClr val="071B3A"/>
                </a:solidFill>
                <a:latin typeface="Arial"/>
                <a:cs typeface="Arial"/>
              </a:rPr>
              <a:t>Metas del Programa de Educación Bilingüe</a:t>
            </a:r>
            <a:endParaRPr lang="es-ES" sz="2800"/>
          </a:p>
        </p:txBody>
      </p:sp>
      <p:sp>
        <p:nvSpPr>
          <p:cNvPr id="4" name="Rule"/>
          <p:cNvSpPr/>
          <p:nvPr/>
        </p:nvSpPr>
        <p:spPr>
          <a:xfrm>
            <a:off x="502920" y="1261872"/>
            <a:ext cx="11155680" cy="12700"/>
          </a:xfrm>
          <a:prstGeom prst="rect">
            <a:avLst/>
          </a:prstGeom>
          <a:solidFill>
            <a:srgbClr val="D8DEE8"/>
          </a:solidFill>
          <a:ln>
            <a:noFill/>
          </a:ln>
        </p:spPr>
        <p:txBody>
          <a:bodyPr/>
          <a:lstStyle/>
          <a:p>
            <a:endParaRPr lang="es-ES"/>
          </a:p>
        </p:txBody>
      </p:sp>
      <p:sp>
        <p:nvSpPr>
          <p:cNvPr id="10" name="Card 1"/>
          <p:cNvSpPr/>
          <p:nvPr/>
        </p:nvSpPr>
        <p:spPr>
          <a:xfrm>
            <a:off x="502920" y="1600200"/>
            <a:ext cx="3566160" cy="1554480"/>
          </a:xfrm>
          <a:prstGeom prst="rect">
            <a:avLst/>
          </a:prstGeom>
          <a:solidFill>
            <a:srgbClr val="FFFFFF"/>
          </a:solidFill>
          <a:ln w="12700">
            <a:solidFill>
              <a:srgbClr val="DCE2EA"/>
            </a:solidFill>
            <a:prstDash val="solid"/>
          </a:ln>
        </p:spPr>
        <p:txBody>
          <a:bodyPr/>
          <a:lstStyle/>
          <a:p>
            <a:endParaRPr lang="es-ES"/>
          </a:p>
        </p:txBody>
      </p:sp>
      <p:sp>
        <p:nvSpPr>
          <p:cNvPr id="11" name="Card 1 Text"/>
          <p:cNvSpPr/>
          <p:nvPr/>
        </p:nvSpPr>
        <p:spPr>
          <a:xfrm>
            <a:off x="777240" y="1828800"/>
            <a:ext cx="3017520" cy="1097280"/>
          </a:xfrm>
          <a:prstGeom prst="rect">
            <a:avLst/>
          </a:prstGeom>
          <a:noFill/>
          <a:ln/>
        </p:spPr>
        <p:txBody>
          <a:bodyPr wrap="square" lIns="0" tIns="0" rIns="0" bIns="0" rtlCol="0" anchor="t"/>
          <a:lstStyle/>
          <a:p>
            <a:pPr marL="0" indent="0">
              <a:buNone/>
            </a:pPr>
            <a:r>
              <a:rPr lang="es-ES" sz="1400" b="1">
                <a:solidFill>
                  <a:srgbClr val="C9A227"/>
                </a:solidFill>
                <a:latin typeface="Arial"/>
                <a:cs typeface="Arial"/>
              </a:rPr>
              <a:t>01</a:t>
            </a:r>
          </a:p>
          <a:p>
            <a:pPr marL="0" indent="0">
              <a:spcBef>
                <a:spcPts val="600"/>
              </a:spcBef>
              <a:buNone/>
            </a:pPr>
            <a:r>
              <a:rPr lang="es-ES" sz="1600" b="1">
                <a:solidFill>
                  <a:srgbClr val="071B3A"/>
                </a:solidFill>
                <a:latin typeface="Arial"/>
                <a:cs typeface="Arial"/>
              </a:rPr>
              <a:t>Bilingüismo y biliteracidad</a:t>
            </a:r>
          </a:p>
          <a:p>
            <a:pPr marL="0" indent="0">
              <a:spcBef>
                <a:spcPts val="400"/>
              </a:spcBef>
              <a:buNone/>
            </a:pPr>
            <a:r>
              <a:rPr lang="en-US" sz="1100">
                <a:solidFill>
                  <a:srgbClr val="5D6878"/>
                </a:solidFill>
                <a:latin typeface="Arial"/>
                <a:cs typeface="Arial"/>
              </a:rPr>
              <a:t>Bilingualism and Biliteracy</a:t>
            </a:r>
            <a:endParaRPr lang="en-US" sz="1100"/>
          </a:p>
        </p:txBody>
      </p:sp>
      <p:sp>
        <p:nvSpPr>
          <p:cNvPr id="12" name="Card 2"/>
          <p:cNvSpPr/>
          <p:nvPr/>
        </p:nvSpPr>
        <p:spPr>
          <a:xfrm>
            <a:off x="4297680" y="1600200"/>
            <a:ext cx="3566160" cy="1554480"/>
          </a:xfrm>
          <a:prstGeom prst="rect">
            <a:avLst/>
          </a:prstGeom>
          <a:solidFill>
            <a:srgbClr val="FFFFFF"/>
          </a:solidFill>
          <a:ln w="12700">
            <a:solidFill>
              <a:srgbClr val="DCE2EA"/>
            </a:solidFill>
            <a:prstDash val="solid"/>
          </a:ln>
        </p:spPr>
        <p:txBody>
          <a:bodyPr/>
          <a:lstStyle/>
          <a:p>
            <a:endParaRPr lang="es-ES"/>
          </a:p>
        </p:txBody>
      </p:sp>
      <p:sp>
        <p:nvSpPr>
          <p:cNvPr id="13" name="Card 2 Text"/>
          <p:cNvSpPr/>
          <p:nvPr/>
        </p:nvSpPr>
        <p:spPr>
          <a:xfrm>
            <a:off x="4572000" y="1828800"/>
            <a:ext cx="3017520" cy="1097280"/>
          </a:xfrm>
          <a:prstGeom prst="rect">
            <a:avLst/>
          </a:prstGeom>
          <a:noFill/>
          <a:ln/>
        </p:spPr>
        <p:txBody>
          <a:bodyPr wrap="square" lIns="0" tIns="0" rIns="0" bIns="0" rtlCol="0" anchor="t"/>
          <a:lstStyle/>
          <a:p>
            <a:pPr marL="0" indent="0">
              <a:buNone/>
            </a:pPr>
            <a:r>
              <a:rPr lang="es-ES" sz="1400" b="1">
                <a:solidFill>
                  <a:srgbClr val="C9A227"/>
                </a:solidFill>
                <a:latin typeface="Arial"/>
                <a:cs typeface="Arial"/>
              </a:rPr>
              <a:t>02</a:t>
            </a:r>
          </a:p>
          <a:p>
            <a:pPr marL="0" indent="0">
              <a:spcBef>
                <a:spcPts val="600"/>
              </a:spcBef>
              <a:buNone/>
            </a:pPr>
            <a:r>
              <a:rPr lang="es-ES" sz="1600" b="1">
                <a:solidFill>
                  <a:srgbClr val="071B3A"/>
                </a:solidFill>
                <a:latin typeface="Arial"/>
                <a:cs typeface="Arial"/>
              </a:rPr>
              <a:t>Éxito académico</a:t>
            </a:r>
          </a:p>
          <a:p>
            <a:pPr marL="0" indent="0">
              <a:spcBef>
                <a:spcPts val="400"/>
              </a:spcBef>
              <a:buNone/>
            </a:pPr>
            <a:r>
              <a:rPr lang="en-US" sz="1100">
                <a:solidFill>
                  <a:srgbClr val="5D6878"/>
                </a:solidFill>
                <a:latin typeface="Arial"/>
                <a:cs typeface="Arial"/>
              </a:rPr>
              <a:t>Academic Success</a:t>
            </a:r>
            <a:endParaRPr lang="en-US" sz="1100"/>
          </a:p>
        </p:txBody>
      </p:sp>
      <p:sp>
        <p:nvSpPr>
          <p:cNvPr id="14" name="Card 3"/>
          <p:cNvSpPr/>
          <p:nvPr/>
        </p:nvSpPr>
        <p:spPr>
          <a:xfrm>
            <a:off x="8092440" y="1600200"/>
            <a:ext cx="3566160" cy="1554480"/>
          </a:xfrm>
          <a:prstGeom prst="rect">
            <a:avLst/>
          </a:prstGeom>
          <a:solidFill>
            <a:srgbClr val="FFFFFF"/>
          </a:solidFill>
          <a:ln w="12700">
            <a:solidFill>
              <a:srgbClr val="DCE2EA"/>
            </a:solidFill>
            <a:prstDash val="solid"/>
          </a:ln>
        </p:spPr>
        <p:txBody>
          <a:bodyPr/>
          <a:lstStyle/>
          <a:p>
            <a:endParaRPr lang="es-ES"/>
          </a:p>
        </p:txBody>
      </p:sp>
      <p:sp>
        <p:nvSpPr>
          <p:cNvPr id="15" name="Card 3 Text"/>
          <p:cNvSpPr/>
          <p:nvPr/>
        </p:nvSpPr>
        <p:spPr>
          <a:xfrm>
            <a:off x="8366760" y="1828800"/>
            <a:ext cx="3017520" cy="1097280"/>
          </a:xfrm>
          <a:prstGeom prst="rect">
            <a:avLst/>
          </a:prstGeom>
          <a:noFill/>
          <a:ln/>
        </p:spPr>
        <p:txBody>
          <a:bodyPr wrap="square" lIns="0" tIns="0" rIns="0" bIns="0" rtlCol="0" anchor="t"/>
          <a:lstStyle/>
          <a:p>
            <a:pPr marL="0" indent="0">
              <a:buNone/>
            </a:pPr>
            <a:r>
              <a:rPr lang="es-ES" sz="1400" b="1">
                <a:solidFill>
                  <a:srgbClr val="C9A227"/>
                </a:solidFill>
                <a:latin typeface="Arial"/>
                <a:cs typeface="Arial"/>
              </a:rPr>
              <a:t>03</a:t>
            </a:r>
          </a:p>
          <a:p>
            <a:pPr marL="0" indent="0">
              <a:spcBef>
                <a:spcPts val="600"/>
              </a:spcBef>
              <a:buNone/>
            </a:pPr>
            <a:r>
              <a:rPr lang="es-ES" sz="1600" b="1">
                <a:solidFill>
                  <a:srgbClr val="071B3A"/>
                </a:solidFill>
                <a:latin typeface="Arial"/>
                <a:cs typeface="Arial"/>
              </a:rPr>
              <a:t>Integración de la tecnología</a:t>
            </a:r>
          </a:p>
          <a:p>
            <a:pPr marL="0" indent="0">
              <a:spcBef>
                <a:spcPts val="400"/>
              </a:spcBef>
              <a:buNone/>
            </a:pPr>
            <a:r>
              <a:rPr lang="en-US" sz="1100">
                <a:solidFill>
                  <a:srgbClr val="5D6878"/>
                </a:solidFill>
                <a:latin typeface="Arial"/>
                <a:cs typeface="Arial"/>
              </a:rPr>
              <a:t>Technology</a:t>
            </a:r>
            <a:endParaRPr lang="en-US" sz="1100"/>
          </a:p>
        </p:txBody>
      </p:sp>
      <p:sp>
        <p:nvSpPr>
          <p:cNvPr id="16" name="Card 4"/>
          <p:cNvSpPr/>
          <p:nvPr/>
        </p:nvSpPr>
        <p:spPr>
          <a:xfrm>
            <a:off x="502920" y="3700000"/>
            <a:ext cx="3566160" cy="1554480"/>
          </a:xfrm>
          <a:prstGeom prst="rect">
            <a:avLst/>
          </a:prstGeom>
          <a:solidFill>
            <a:srgbClr val="FFFFFF"/>
          </a:solidFill>
          <a:ln w="12700">
            <a:solidFill>
              <a:srgbClr val="DCE2EA"/>
            </a:solidFill>
            <a:prstDash val="solid"/>
          </a:ln>
        </p:spPr>
        <p:txBody>
          <a:bodyPr/>
          <a:lstStyle/>
          <a:p>
            <a:endParaRPr lang="es-ES"/>
          </a:p>
        </p:txBody>
      </p:sp>
      <p:sp>
        <p:nvSpPr>
          <p:cNvPr id="17" name="Card 4 Text"/>
          <p:cNvSpPr/>
          <p:nvPr/>
        </p:nvSpPr>
        <p:spPr>
          <a:xfrm>
            <a:off x="777240" y="3928800"/>
            <a:ext cx="3017520" cy="1097280"/>
          </a:xfrm>
          <a:prstGeom prst="rect">
            <a:avLst/>
          </a:prstGeom>
          <a:noFill/>
          <a:ln/>
        </p:spPr>
        <p:txBody>
          <a:bodyPr wrap="square" lIns="0" tIns="0" rIns="0" bIns="0" rtlCol="0" anchor="t"/>
          <a:lstStyle/>
          <a:p>
            <a:pPr marL="0" indent="0">
              <a:buNone/>
            </a:pPr>
            <a:r>
              <a:rPr lang="es-ES" sz="1400" b="1">
                <a:solidFill>
                  <a:srgbClr val="C9A227"/>
                </a:solidFill>
                <a:latin typeface="Arial"/>
                <a:cs typeface="Arial"/>
              </a:rPr>
              <a:t>04</a:t>
            </a:r>
          </a:p>
          <a:p>
            <a:pPr marL="0" indent="0">
              <a:spcBef>
                <a:spcPts val="600"/>
              </a:spcBef>
              <a:buNone/>
            </a:pPr>
            <a:r>
              <a:rPr lang="es-ES" sz="1600" b="1">
                <a:solidFill>
                  <a:srgbClr val="071B3A"/>
                </a:solidFill>
                <a:latin typeface="Arial"/>
                <a:cs typeface="Arial"/>
              </a:rPr>
              <a:t>Desarrollo profesional</a:t>
            </a:r>
          </a:p>
          <a:p>
            <a:pPr marL="0" indent="0">
              <a:spcBef>
                <a:spcPts val="400"/>
              </a:spcBef>
              <a:buNone/>
            </a:pPr>
            <a:r>
              <a:rPr lang="en-US" sz="1100">
                <a:solidFill>
                  <a:srgbClr val="5D6878"/>
                </a:solidFill>
                <a:latin typeface="Arial"/>
                <a:cs typeface="Arial"/>
              </a:rPr>
              <a:t>Professional Development</a:t>
            </a:r>
            <a:endParaRPr lang="en-US" sz="1100"/>
          </a:p>
        </p:txBody>
      </p:sp>
      <p:sp>
        <p:nvSpPr>
          <p:cNvPr id="18" name="Card 5"/>
          <p:cNvSpPr/>
          <p:nvPr/>
        </p:nvSpPr>
        <p:spPr>
          <a:xfrm>
            <a:off x="4297680" y="3700000"/>
            <a:ext cx="3566160" cy="1554480"/>
          </a:xfrm>
          <a:prstGeom prst="rect">
            <a:avLst/>
          </a:prstGeom>
          <a:solidFill>
            <a:srgbClr val="FFFFFF"/>
          </a:solidFill>
          <a:ln w="12700">
            <a:solidFill>
              <a:srgbClr val="DCE2EA"/>
            </a:solidFill>
            <a:prstDash val="solid"/>
          </a:ln>
        </p:spPr>
        <p:txBody>
          <a:bodyPr/>
          <a:lstStyle/>
          <a:p>
            <a:endParaRPr lang="es-ES"/>
          </a:p>
        </p:txBody>
      </p:sp>
      <p:sp>
        <p:nvSpPr>
          <p:cNvPr id="19" name="Card 5 Text"/>
          <p:cNvSpPr/>
          <p:nvPr/>
        </p:nvSpPr>
        <p:spPr>
          <a:xfrm>
            <a:off x="4572000" y="3928800"/>
            <a:ext cx="3017520" cy="1097280"/>
          </a:xfrm>
          <a:prstGeom prst="rect">
            <a:avLst/>
          </a:prstGeom>
          <a:noFill/>
          <a:ln/>
        </p:spPr>
        <p:txBody>
          <a:bodyPr wrap="square" lIns="0" tIns="0" rIns="0" bIns="0" rtlCol="0" anchor="t"/>
          <a:lstStyle/>
          <a:p>
            <a:pPr marL="0" indent="0">
              <a:buNone/>
            </a:pPr>
            <a:r>
              <a:rPr lang="es-ES" sz="1400" b="1">
                <a:solidFill>
                  <a:srgbClr val="C9A227"/>
                </a:solidFill>
                <a:latin typeface="Arial"/>
                <a:cs typeface="Arial"/>
              </a:rPr>
              <a:t>05</a:t>
            </a:r>
          </a:p>
          <a:p>
            <a:pPr marL="0" indent="0">
              <a:spcBef>
                <a:spcPts val="600"/>
              </a:spcBef>
              <a:buNone/>
            </a:pPr>
            <a:r>
              <a:rPr lang="es-ES" sz="1600" b="1">
                <a:solidFill>
                  <a:srgbClr val="071B3A"/>
                </a:solidFill>
                <a:latin typeface="Arial"/>
                <a:cs typeface="Arial"/>
              </a:rPr>
              <a:t>Participación activa de las familias</a:t>
            </a:r>
          </a:p>
          <a:p>
            <a:pPr marL="0" indent="0">
              <a:spcBef>
                <a:spcPts val="400"/>
              </a:spcBef>
              <a:buNone/>
            </a:pPr>
            <a:r>
              <a:rPr lang="en-US" sz="1100">
                <a:solidFill>
                  <a:srgbClr val="5D6878"/>
                </a:solidFill>
                <a:latin typeface="Arial"/>
                <a:cs typeface="Arial"/>
              </a:rPr>
              <a:t>Family Engagement</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s-ES" sz="1000" b="1" kern="0" spc="200">
                <a:solidFill>
                  <a:srgbClr val="C9A227"/>
                </a:solidFill>
                <a:latin typeface="Arial"/>
              </a:rPr>
              <a:t>ELEGIR EL MODELO</a:t>
            </a:r>
            <a:endParaRPr lang="es-ES" sz="1000"/>
          </a:p>
        </p:txBody>
      </p:sp>
      <p:sp>
        <p:nvSpPr>
          <p:cNvPr id="3" name="Text 1"/>
          <p:cNvSpPr>
            <a:spLocks/>
          </p:cNvSpPr>
          <p:nvPr/>
        </p:nvSpPr>
        <p:spPr>
          <a:xfrm>
            <a:off x="502920" y="658368"/>
            <a:ext cx="11155680" cy="502920"/>
          </a:xfrm>
          <a:prstGeom prst="rect">
            <a:avLst/>
          </a:prstGeom>
          <a:noFill/>
          <a:ln/>
        </p:spPr>
        <p:txBody>
          <a:bodyPr wrap="square" lIns="0" tIns="0" rIns="0" bIns="0" rtlCol="0" anchor="ctr"/>
          <a:lstStyle/>
          <a:p>
            <a:pPr marL="0" indent="0">
              <a:buNone/>
            </a:pPr>
            <a:r>
              <a:rPr lang="es-ES" sz="2800" b="1">
                <a:solidFill>
                  <a:srgbClr val="071B3A"/>
                </a:solidFill>
                <a:latin typeface="Arial"/>
              </a:rPr>
              <a:t>Modelos de inmersión dual y su progresión</a:t>
            </a:r>
            <a:endParaRPr lang="es-ES" sz="2800"/>
          </a:p>
        </p:txBody>
      </p:sp>
      <p:sp>
        <p:nvSpPr>
          <p:cNvPr id="4" name="Shape 2"/>
          <p:cNvSpPr/>
          <p:nvPr/>
        </p:nvSpPr>
        <p:spPr>
          <a:xfrm>
            <a:off x="502920" y="1261872"/>
            <a:ext cx="11155680" cy="12700"/>
          </a:xfrm>
          <a:prstGeom prst="rect">
            <a:avLst/>
          </a:prstGeom>
          <a:solidFill>
            <a:srgbClr val="D8DEE8"/>
          </a:solidFill>
          <a:ln>
            <a:noFill/>
          </a:ln>
        </p:spPr>
        <p:txBody>
          <a:bodyPr/>
          <a:lstStyle/>
          <a:p>
            <a:endParaRPr lang="en-US"/>
          </a:p>
        </p:txBody>
      </p:sp>
      <p:sp>
        <p:nvSpPr>
          <p:cNvPr id="5" name="Text 3"/>
          <p:cNvSpPr/>
          <p:nvPr/>
        </p:nvSpPr>
        <p:spPr>
          <a:xfrm>
            <a:off x="502920" y="1460000"/>
            <a:ext cx="5200000" cy="260000"/>
          </a:xfrm>
          <a:prstGeom prst="rect">
            <a:avLst/>
          </a:prstGeom>
          <a:noFill/>
          <a:ln/>
        </p:spPr>
        <p:txBody>
          <a:bodyPr wrap="square" lIns="0" tIns="0" rIns="0" bIns="0" rtlCol="0" anchor="ctr"/>
          <a:lstStyle/>
          <a:p>
            <a:pPr marL="0" indent="0">
              <a:buNone/>
            </a:pPr>
            <a:r>
              <a:rPr lang="es-ES" sz="1600" b="1">
                <a:solidFill>
                  <a:srgbClr val="123B6D"/>
                </a:solidFill>
                <a:latin typeface="Arial"/>
              </a:rPr>
              <a:t>Comparación de los dos modelos</a:t>
            </a:r>
            <a:endParaRPr lang="es-ES" sz="1600"/>
          </a:p>
        </p:txBody>
      </p:sp>
      <p:graphicFrame>
        <p:nvGraphicFramePr>
          <p:cNvPr id="6" name="Table 4"/>
          <p:cNvGraphicFramePr/>
          <p:nvPr>
            <p:extLst>
              <p:ext uri="{D42A27DB-BD31-4B8C-83A1-F6EECF244321}">
                <p14:modId xmlns:p14="http://schemas.microsoft.com/office/powerpoint/2010/main" val="911825875"/>
              </p:ext>
            </p:extLst>
          </p:nvPr>
        </p:nvGraphicFramePr>
        <p:xfrm>
          <a:off x="502920" y="1820000"/>
          <a:ext cx="5200000" cy="1576720"/>
        </p:xfrm>
        <a:graphic>
          <a:graphicData uri="http://schemas.openxmlformats.org/drawingml/2006/table">
            <a:tbl>
              <a:tblPr firstRow="1" bandRow="1"/>
              <a:tblGrid>
                <a:gridCol w="1300000">
                  <a:extLst>
                    <a:ext uri="{9D8B030D-6E8A-4147-A177-3AD203B41FA5}">
                      <a16:colId xmlns:a16="http://schemas.microsoft.com/office/drawing/2014/main" val="20000"/>
                    </a:ext>
                  </a:extLst>
                </a:gridCol>
                <a:gridCol w="1950000">
                  <a:extLst>
                    <a:ext uri="{9D8B030D-6E8A-4147-A177-3AD203B41FA5}">
                      <a16:colId xmlns:a16="http://schemas.microsoft.com/office/drawing/2014/main" val="20001"/>
                    </a:ext>
                  </a:extLst>
                </a:gridCol>
                <a:gridCol w="1950000">
                  <a:extLst>
                    <a:ext uri="{9D8B030D-6E8A-4147-A177-3AD203B41FA5}">
                      <a16:colId xmlns:a16="http://schemas.microsoft.com/office/drawing/2014/main" val="20002"/>
                    </a:ext>
                  </a:extLst>
                </a:gridCol>
              </a:tblGrid>
              <a:tr h="400000">
                <a:tc>
                  <a:txBody>
                    <a:bodyPr/>
                    <a:lstStyle/>
                    <a:p>
                      <a:pPr marL="0" indent="0">
                        <a:buNone/>
                      </a:pPr>
                      <a:endParaRPr lang="es-ES" sz="1100" b="1">
                        <a:solidFill>
                          <a:srgbClr val="FFFFFF"/>
                        </a:solidFill>
                        <a:latin typeface="Arial"/>
                      </a:endParaRP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071B3A"/>
                    </a:solidFill>
                  </a:tcPr>
                </a:tc>
                <a:tc>
                  <a:txBody>
                    <a:bodyPr/>
                    <a:lstStyle/>
                    <a:p>
                      <a:pPr marL="0" indent="0">
                        <a:buNone/>
                      </a:pPr>
                      <a:r>
                        <a:rPr lang="es-ES" sz="1100" b="1">
                          <a:solidFill>
                            <a:srgbClr val="FFFFFF"/>
                          </a:solidFill>
                          <a:latin typeface="Arial"/>
                        </a:rPr>
                        <a:t>Inmersión unidireccional 80/20</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071B3A"/>
                    </a:solidFill>
                  </a:tcPr>
                </a:tc>
                <a:tc>
                  <a:txBody>
                    <a:bodyPr/>
                    <a:lstStyle/>
                    <a:p>
                      <a:pPr marL="0" indent="0">
                        <a:buNone/>
                      </a:pPr>
                      <a:r>
                        <a:rPr lang="es-ES" sz="1100" b="1">
                          <a:solidFill>
                            <a:srgbClr val="FFFFFF"/>
                          </a:solidFill>
                          <a:latin typeface="Arial"/>
                        </a:rPr>
                        <a:t>Inmersión unidireccional 50/50</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071B3A"/>
                    </a:solidFill>
                  </a:tcPr>
                </a:tc>
                <a:extLst>
                  <a:ext uri="{0D108BD9-81ED-4DB2-BD59-A6C34878D82A}">
                    <a16:rowId xmlns:a16="http://schemas.microsoft.com/office/drawing/2014/main" val="10000"/>
                  </a:ext>
                </a:extLst>
              </a:tr>
              <a:tr h="450000">
                <a:tc>
                  <a:txBody>
                    <a:bodyPr/>
                    <a:lstStyle/>
                    <a:p>
                      <a:pPr marL="0" indent="0">
                        <a:buNone/>
                      </a:pPr>
                      <a:r>
                        <a:rPr lang="es-ES" sz="1000" b="1">
                          <a:solidFill>
                            <a:srgbClr val="1F2937"/>
                          </a:solidFill>
                          <a:latin typeface="Arial"/>
                        </a:rPr>
                        <a:t>Distribución de idiomas</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FFFFF"/>
                    </a:solidFill>
                  </a:tcPr>
                </a:tc>
                <a:tc>
                  <a:txBody>
                    <a:bodyPr/>
                    <a:lstStyle/>
                    <a:p>
                      <a:pPr marL="0" indent="0">
                        <a:buNone/>
                      </a:pPr>
                      <a:r>
                        <a:rPr lang="es-ES" sz="1000">
                          <a:solidFill>
                            <a:srgbClr val="1F2937"/>
                          </a:solidFill>
                          <a:latin typeface="Arial"/>
                        </a:rPr>
                        <a:t>80 % español / 20 % inglés</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FFFFF"/>
                    </a:solidFill>
                  </a:tcPr>
                </a:tc>
                <a:tc>
                  <a:txBody>
                    <a:bodyPr/>
                    <a:lstStyle/>
                    <a:p>
                      <a:pPr marL="0" indent="0">
                        <a:buNone/>
                      </a:pPr>
                      <a:r>
                        <a:rPr lang="es-ES" sz="1000">
                          <a:solidFill>
                            <a:srgbClr val="1F2937"/>
                          </a:solidFill>
                          <a:latin typeface="Arial"/>
                        </a:rPr>
                        <a:t>50 % español / 50 % inglés</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FFFFF"/>
                    </a:solidFill>
                  </a:tcPr>
                </a:tc>
                <a:extLst>
                  <a:ext uri="{0D108BD9-81ED-4DB2-BD59-A6C34878D82A}">
                    <a16:rowId xmlns:a16="http://schemas.microsoft.com/office/drawing/2014/main" val="10001"/>
                  </a:ext>
                </a:extLst>
              </a:tr>
              <a:tr h="700000">
                <a:tc>
                  <a:txBody>
                    <a:bodyPr/>
                    <a:lstStyle/>
                    <a:p>
                      <a:pPr marL="0" indent="0">
                        <a:buNone/>
                      </a:pPr>
                      <a:r>
                        <a:rPr lang="es-ES" sz="1000" b="1">
                          <a:solidFill>
                            <a:srgbClr val="1F2937"/>
                          </a:solidFill>
                          <a:latin typeface="Arial"/>
                        </a:rPr>
                        <a:t>Transición</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4F6F9"/>
                    </a:solidFill>
                  </a:tcPr>
                </a:tc>
                <a:tc>
                  <a:txBody>
                    <a:bodyPr/>
                    <a:lstStyle/>
                    <a:p>
                      <a:pPr marL="0" indent="0">
                        <a:buNone/>
                      </a:pPr>
                      <a:r>
                        <a:rPr lang="es-ES" sz="1000">
                          <a:solidFill>
                            <a:srgbClr val="1F2937"/>
                          </a:solidFill>
                          <a:latin typeface="Arial"/>
                        </a:rPr>
                        <a:t>Se ajusta progresivamente hasta llegar a 50/50 en grados superiores</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4F6F9"/>
                    </a:solidFill>
                  </a:tcPr>
                </a:tc>
                <a:tc>
                  <a:txBody>
                    <a:bodyPr/>
                    <a:lstStyle/>
                    <a:p>
                      <a:pPr marL="0" indent="0">
                        <a:buNone/>
                      </a:pPr>
                      <a:r>
                        <a:rPr lang="es-ES" sz="1000">
                          <a:solidFill>
                            <a:srgbClr val="1F2937"/>
                          </a:solidFill>
                          <a:latin typeface="Arial"/>
                        </a:rPr>
                        <a:t>Equilibrio desde el inicio del programa</a:t>
                      </a:r>
                    </a:p>
                  </a:txBody>
                  <a:tcPr anchor="ctr">
                    <a:lnL w="12700">
                      <a:solidFill>
                        <a:srgbClr val="DCE2EA"/>
                      </a:solidFill>
                    </a:lnL>
                    <a:lnR w="12700">
                      <a:solidFill>
                        <a:srgbClr val="DCE2EA"/>
                      </a:solidFill>
                    </a:lnR>
                    <a:lnT w="12700">
                      <a:solidFill>
                        <a:srgbClr val="DCE2EA"/>
                      </a:solidFill>
                    </a:lnT>
                    <a:lnB w="12700">
                      <a:solidFill>
                        <a:srgbClr val="DCE2EA"/>
                      </a:solidFill>
                    </a:lnB>
                    <a:solidFill>
                      <a:srgbClr val="F4F6F9"/>
                    </a:solidFill>
                  </a:tcPr>
                </a:tc>
                <a:extLst>
                  <a:ext uri="{0D108BD9-81ED-4DB2-BD59-A6C34878D82A}">
                    <a16:rowId xmlns:a16="http://schemas.microsoft.com/office/drawing/2014/main" val="10002"/>
                  </a:ext>
                </a:extLst>
              </a:tr>
            </a:tbl>
          </a:graphicData>
        </a:graphic>
      </p:graphicFrame>
      <p:sp>
        <p:nvSpPr>
          <p:cNvPr id="7" name="Text 5"/>
          <p:cNvSpPr/>
          <p:nvPr/>
        </p:nvSpPr>
        <p:spPr>
          <a:xfrm>
            <a:off x="6089080" y="1460000"/>
            <a:ext cx="5200000" cy="260000"/>
          </a:xfrm>
          <a:prstGeom prst="rect">
            <a:avLst/>
          </a:prstGeom>
          <a:noFill/>
          <a:ln/>
        </p:spPr>
        <p:txBody>
          <a:bodyPr wrap="square" lIns="0" tIns="0" rIns="0" bIns="0" rtlCol="0" anchor="ctr"/>
          <a:lstStyle/>
          <a:p>
            <a:pPr marL="0" indent="0">
              <a:buNone/>
            </a:pPr>
            <a:r>
              <a:rPr lang="es-ES" sz="1600" b="1">
                <a:solidFill>
                  <a:srgbClr val="123B6D"/>
                </a:solidFill>
                <a:latin typeface="Arial"/>
              </a:rPr>
              <a:t>Determinación del modelo y su progresión</a:t>
            </a:r>
            <a:endParaRPr lang="es-ES" sz="1600"/>
          </a:p>
        </p:txBody>
      </p:sp>
      <p:sp>
        <p:nvSpPr>
          <p:cNvPr id="8" name="Shape 6"/>
          <p:cNvSpPr/>
          <p:nvPr/>
        </p:nvSpPr>
        <p:spPr>
          <a:xfrm>
            <a:off x="6089080" y="1820000"/>
            <a:ext cx="5200000" cy="3400000"/>
          </a:xfrm>
          <a:prstGeom prst="roundRect">
            <a:avLst>
              <a:gd name="adj" fmla="val 3000"/>
            </a:avLst>
          </a:prstGeom>
          <a:solidFill>
            <a:srgbClr val="FFFFFF"/>
          </a:solidFill>
          <a:ln w="12700">
            <a:solidFill>
              <a:srgbClr val="DCE2EA"/>
            </a:solidFill>
            <a:prstDash val="solid"/>
          </a:ln>
        </p:spPr>
        <p:txBody>
          <a:bodyPr/>
          <a:lstStyle/>
          <a:p>
            <a:endParaRPr lang="en-US"/>
          </a:p>
        </p:txBody>
      </p:sp>
      <p:sp>
        <p:nvSpPr>
          <p:cNvPr id="9" name="Text 7"/>
          <p:cNvSpPr/>
          <p:nvPr/>
        </p:nvSpPr>
        <p:spPr>
          <a:xfrm>
            <a:off x="6320000" y="2000000"/>
            <a:ext cx="4740000" cy="3040000"/>
          </a:xfrm>
          <a:prstGeom prst="rect">
            <a:avLst/>
          </a:prstGeom>
          <a:noFill/>
          <a:ln/>
        </p:spPr>
        <p:txBody>
          <a:bodyPr wrap="square" lIns="0" tIns="0" rIns="0" bIns="0" rtlCol="0" anchor="t"/>
          <a:lstStyle/>
          <a:p>
            <a:pPr marL="228600" indent="-228600" algn="l">
              <a:lnSpc>
                <a:spcPct val="100000"/>
              </a:lnSpc>
              <a:spcAft>
                <a:spcPts val="700"/>
              </a:spcAft>
              <a:buClr>
                <a:srgbClr val="C9A227"/>
              </a:buClr>
              <a:buFont typeface="Arial"/>
              <a:buChar char="•"/>
            </a:pPr>
            <a:r>
              <a:rPr lang="es-ES" sz="1100">
                <a:solidFill>
                  <a:srgbClr val="1F2937"/>
                </a:solidFill>
                <a:latin typeface="Arial"/>
              </a:rPr>
              <a:t>La selección del modelo (80/20 o 50/50) será una decisión conjunta de la comunidad escolar.</a:t>
            </a:r>
          </a:p>
          <a:p>
            <a:pPr marL="228600" indent="-228600" algn="l">
              <a:lnSpc>
                <a:spcPct val="100000"/>
              </a:lnSpc>
              <a:spcAft>
                <a:spcPts val="700"/>
              </a:spcAft>
              <a:buClr>
                <a:srgbClr val="C9A227"/>
              </a:buClr>
              <a:buFont typeface="Arial"/>
              <a:buChar char="•"/>
            </a:pPr>
            <a:r>
              <a:rPr lang="es-ES" sz="1100">
                <a:solidFill>
                  <a:srgbClr val="1F2937"/>
                </a:solidFill>
                <a:latin typeface="Arial"/>
              </a:rPr>
              <a:t>Lideran el proceso el director escolar, el coordinador del programa bilingüe y el Consejo Escolar.</a:t>
            </a:r>
          </a:p>
          <a:p>
            <a:pPr marL="228600" indent="-228600" algn="l">
              <a:lnSpc>
                <a:spcPct val="100000"/>
              </a:lnSpc>
              <a:spcAft>
                <a:spcPts val="700"/>
              </a:spcAft>
              <a:buClr>
                <a:srgbClr val="C9A227"/>
              </a:buClr>
              <a:buFont typeface="Arial"/>
              <a:buChar char="•"/>
            </a:pPr>
            <a:r>
              <a:rPr lang="es-ES" sz="1100" b="1">
                <a:solidFill>
                  <a:srgbClr val="1F2937"/>
                </a:solidFill>
                <a:latin typeface="Arial"/>
              </a:rPr>
              <a:t>Factores clave: </a:t>
            </a:r>
            <a:r>
              <a:rPr lang="es-ES" sz="1100">
                <a:solidFill>
                  <a:srgbClr val="1F2937"/>
                </a:solidFill>
                <a:latin typeface="Arial"/>
              </a:rPr>
              <a:t>dominio del español e inglés de los estudiantes (notas y pruebas como CRECE); grados donde ya se implementa el modelo y su continuidad; años de experiencia de la escuela; disponibilidad de maestros para enseñar en inglés.</a:t>
            </a:r>
          </a:p>
          <a:p>
            <a:pPr marL="228600" indent="-228600" algn="l">
              <a:lnSpc>
                <a:spcPct val="100000"/>
              </a:lnSpc>
              <a:spcAft>
                <a:spcPts val="700"/>
              </a:spcAft>
              <a:buClr>
                <a:srgbClr val="C9A227"/>
              </a:buClr>
              <a:buFont typeface="Arial"/>
              <a:buChar char="•"/>
            </a:pPr>
            <a:r>
              <a:rPr lang="es-ES" sz="1100">
                <a:solidFill>
                  <a:srgbClr val="1F2937"/>
                </a:solidFill>
                <a:latin typeface="Arial"/>
              </a:rPr>
              <a:t>El modelo puede ajustarse progresivamente según la realidad y las necesidades de la escuela.</a:t>
            </a:r>
          </a:p>
          <a:p>
            <a:pPr marL="228600" indent="-228600" algn="l">
              <a:lnSpc>
                <a:spcPct val="100000"/>
              </a:lnSpc>
              <a:spcAft>
                <a:spcPts val="700"/>
              </a:spcAft>
              <a:buClr>
                <a:srgbClr val="C9A227"/>
              </a:buClr>
              <a:buFont typeface="Arial"/>
              <a:buChar char="•"/>
            </a:pPr>
            <a:r>
              <a:rPr lang="es-ES" sz="1100">
                <a:solidFill>
                  <a:srgbClr val="1F2937"/>
                </a:solidFill>
                <a:latin typeface="Arial"/>
              </a:rPr>
              <a:t>Se puede decidir qué materias se impartirán en inglés, y esto puede variar cada año.</a:t>
            </a:r>
          </a:p>
          <a:p>
            <a:pPr marL="228600" indent="-228600" algn="l">
              <a:lnSpc>
                <a:spcPct val="100000"/>
              </a:lnSpc>
              <a:buClr>
                <a:srgbClr val="C9A227"/>
              </a:buClr>
              <a:buFont typeface="Arial"/>
              <a:buChar char="•"/>
            </a:pPr>
            <a:r>
              <a:rPr lang="es-ES" sz="1100">
                <a:solidFill>
                  <a:srgbClr val="1F2937"/>
                </a:solidFill>
                <a:latin typeface="Arial"/>
              </a:rPr>
              <a:t>El enfoque es flexible, contextualizado y alineado con la política pública vigente.</a:t>
            </a:r>
            <a:endParaRPr lang="es-E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Eyebrow"/>
          <p:cNvSpPr/>
          <p:nvPr/>
        </p:nvSpPr>
        <p:spPr>
          <a:xfrm>
            <a:off x="502920" y="347472"/>
            <a:ext cx="6583680" cy="201168"/>
          </a:xfrm>
          <a:prstGeom prst="rect">
            <a:avLst/>
          </a:prstGeom>
          <a:noFill/>
          <a:ln/>
        </p:spPr>
        <p:txBody>
          <a:bodyPr wrap="square" lIns="0" tIns="0" rIns="0" bIns="0" rtlCol="0" anchor="ctr"/>
          <a:lstStyle/>
          <a:p>
            <a:pPr marL="0" indent="0" algn="l">
              <a:buNone/>
            </a:pPr>
            <a:r>
              <a:rPr lang="es-ES" sz="1000" b="1" spc="200">
                <a:solidFill>
                  <a:srgbClr val="C9A227"/>
                </a:solidFill>
                <a:latin typeface="Arial"/>
              </a:rPr>
              <a:t>DISTRIBUCIÓN DEL TIEMPO</a:t>
            </a:r>
          </a:p>
        </p:txBody>
      </p:sp>
      <p:sp>
        <p:nvSpPr>
          <p:cNvPr id="3" name="Title"/>
          <p:cNvSpPr/>
          <p:nvPr/>
        </p:nvSpPr>
        <p:spPr>
          <a:xfrm>
            <a:off x="502920" y="658368"/>
            <a:ext cx="11155680" cy="502920"/>
          </a:xfrm>
          <a:prstGeom prst="rect">
            <a:avLst/>
          </a:prstGeom>
          <a:noFill/>
          <a:ln/>
        </p:spPr>
        <p:txBody>
          <a:bodyPr wrap="square" lIns="0" tIns="0" rIns="0" bIns="0" rtlCol="0" anchor="ctr"/>
          <a:lstStyle/>
          <a:p>
            <a:pPr marL="0" indent="0" algn="l">
              <a:buNone/>
            </a:pPr>
            <a:r>
              <a:rPr lang="es-ES" sz="2800" b="1">
                <a:solidFill>
                  <a:srgbClr val="071B3A"/>
                </a:solidFill>
                <a:latin typeface="Arial"/>
              </a:rPr>
              <a:t>Horarios sugeridos por modelo</a:t>
            </a:r>
          </a:p>
        </p:txBody>
      </p:sp>
      <p:sp>
        <p:nvSpPr>
          <p:cNvPr id="4" name="Rule"/>
          <p:cNvSpPr>
            <a:spLocks/>
          </p:cNvSpPr>
          <p:nvPr/>
        </p:nvSpPr>
        <p:spPr>
          <a:xfrm>
            <a:off x="502920" y="1261872"/>
            <a:ext cx="11155680" cy="12700"/>
          </a:xfrm>
          <a:prstGeom prst="rect">
            <a:avLst/>
          </a:prstGeom>
          <a:solidFill>
            <a:srgbClr val="D8DEE8"/>
          </a:solidFill>
          <a:ln>
            <a:noFill/>
          </a:ln>
        </p:spPr>
        <p:txBody>
          <a:bodyPr/>
          <a:lstStyle/>
          <a:p>
            <a:endParaRPr lang="es-ES"/>
          </a:p>
        </p:txBody>
      </p:sp>
      <p:sp>
        <p:nvSpPr>
          <p:cNvPr id="5" name="H1"/>
          <p:cNvSpPr/>
          <p:nvPr/>
        </p:nvSpPr>
        <p:spPr>
          <a:xfrm>
            <a:off x="502920" y="1470000"/>
            <a:ext cx="5400000" cy="280000"/>
          </a:xfrm>
          <a:prstGeom prst="rect">
            <a:avLst/>
          </a:prstGeom>
          <a:noFill/>
          <a:ln/>
        </p:spPr>
        <p:txBody>
          <a:bodyPr wrap="square" lIns="0" tIns="0" rIns="0" bIns="0" rtlCol="0" anchor="ctr"/>
          <a:lstStyle/>
          <a:p>
            <a:pPr marL="0" indent="0" algn="l">
              <a:buNone/>
            </a:pPr>
            <a:r>
              <a:rPr lang="es-ES" sz="1400" b="1">
                <a:solidFill>
                  <a:srgbClr val="123B6D"/>
                </a:solidFill>
                <a:latin typeface="Arial"/>
              </a:rPr>
              <a:t>Modelo 80/20 · Kindergarten a tercero</a:t>
            </a:r>
          </a:p>
        </p:txBody>
      </p:sp>
      <p:sp>
        <p:nvSpPr>
          <p:cNvPr id="6" name="H2"/>
          <p:cNvSpPr/>
          <p:nvPr/>
        </p:nvSpPr>
        <p:spPr>
          <a:xfrm>
            <a:off x="6289080" y="1470000"/>
            <a:ext cx="5400000" cy="280000"/>
          </a:xfrm>
          <a:prstGeom prst="rect">
            <a:avLst/>
          </a:prstGeom>
          <a:noFill/>
          <a:ln/>
        </p:spPr>
        <p:txBody>
          <a:bodyPr wrap="square" lIns="0" tIns="0" rIns="0" bIns="0" rtlCol="0" anchor="ctr"/>
          <a:lstStyle/>
          <a:p>
            <a:pPr marL="0" indent="0" algn="l">
              <a:buNone/>
            </a:pPr>
            <a:r>
              <a:rPr lang="es-ES" sz="1400" b="1">
                <a:solidFill>
                  <a:srgbClr val="123B6D"/>
                </a:solidFill>
                <a:latin typeface="Arial"/>
              </a:rPr>
              <a:t>Modelo 50/50 · Cuarto a duodécimo</a:t>
            </a:r>
          </a:p>
        </p:txBody>
      </p:sp>
      <p:sp>
        <p:nvSpPr>
          <p:cNvPr id="7" name="S1"/>
          <p:cNvSpPr/>
          <p:nvPr/>
        </p:nvSpPr>
        <p:spPr>
          <a:xfrm>
            <a:off x="502920" y="1810000"/>
            <a:ext cx="5400000" cy="560000"/>
          </a:xfrm>
          <a:prstGeom prst="rect">
            <a:avLst/>
          </a:prstGeom>
          <a:noFill/>
          <a:ln/>
        </p:spPr>
        <p:txBody>
          <a:bodyPr wrap="square" lIns="0" tIns="0" rIns="0" bIns="0" rtlCol="0" anchor="t"/>
          <a:lstStyle/>
          <a:p>
            <a:pPr marL="0" indent="0" algn="l">
              <a:buNone/>
            </a:pPr>
            <a:r>
              <a:rPr lang="es-ES" sz="1000" b="0">
                <a:solidFill>
                  <a:srgbClr val="5D6878"/>
                </a:solidFill>
                <a:latin typeface="Arial"/>
              </a:rPr>
              <a:t>80 % del tiempo (4 clases) en español para una base sólida en la lengua materna; 20 % en inglés (2 clases) para el desarrollo gradual de la segunda lengua.</a:t>
            </a:r>
          </a:p>
        </p:txBody>
      </p:sp>
      <p:sp>
        <p:nvSpPr>
          <p:cNvPr id="8" name="S2"/>
          <p:cNvSpPr/>
          <p:nvPr/>
        </p:nvSpPr>
        <p:spPr>
          <a:xfrm>
            <a:off x="6289080" y="1810000"/>
            <a:ext cx="5400000" cy="560000"/>
          </a:xfrm>
          <a:prstGeom prst="rect">
            <a:avLst/>
          </a:prstGeom>
          <a:noFill/>
          <a:ln/>
        </p:spPr>
        <p:txBody>
          <a:bodyPr wrap="square" lIns="0" tIns="0" rIns="0" bIns="0" rtlCol="0" anchor="t"/>
          <a:lstStyle/>
          <a:p>
            <a:pPr marL="0" indent="0" algn="l">
              <a:buNone/>
            </a:pPr>
            <a:r>
              <a:rPr lang="es-ES" sz="1000" b="0">
                <a:solidFill>
                  <a:srgbClr val="5D6878"/>
                </a:solidFill>
                <a:latin typeface="Arial"/>
              </a:rPr>
              <a:t>50 % del tiempo (3 clases) en español y 50 % (3 clases) en inglés.</a:t>
            </a:r>
          </a:p>
        </p:txBody>
      </p:sp>
      <p:graphicFrame>
        <p:nvGraphicFramePr>
          <p:cNvPr id="9" name="Tabla 80/20"/>
          <p:cNvGraphicFramePr/>
          <p:nvPr/>
        </p:nvGraphicFramePr>
        <p:xfrm>
          <a:off x="502920" y="2460000"/>
          <a:ext cx="5400000" cy="2640000"/>
        </p:xfrm>
        <a:graphic>
          <a:graphicData uri="http://schemas.openxmlformats.org/drawingml/2006/table">
            <a:tbl>
              <a:tblPr firstRow="1">
                <a:tableStyleId>{5C22544A-7EE6-4342-B048-85BDC9FD1C3A}</a:tableStyleId>
              </a:tblPr>
              <a:tblGrid>
                <a:gridCol w="1950000">
                  <a:extLst>
                    <a:ext uri="{9D8B030D-6E8A-4147-A177-3AD203B41FA5}">
                      <a16:colId xmlns:a16="http://schemas.microsoft.com/office/drawing/2014/main" val="20000"/>
                    </a:ext>
                  </a:extLst>
                </a:gridCol>
                <a:gridCol w="2350000">
                  <a:extLst>
                    <a:ext uri="{9D8B030D-6E8A-4147-A177-3AD203B41FA5}">
                      <a16:colId xmlns:a16="http://schemas.microsoft.com/office/drawing/2014/main" val="20001"/>
                    </a:ext>
                  </a:extLst>
                </a:gridCol>
                <a:gridCol w="1100000">
                  <a:extLst>
                    <a:ext uri="{9D8B030D-6E8A-4147-A177-3AD203B41FA5}">
                      <a16:colId xmlns:a16="http://schemas.microsoft.com/office/drawing/2014/main" val="20002"/>
                    </a:ext>
                  </a:extLst>
                </a:gridCol>
              </a:tblGrid>
              <a:tr h="330000">
                <a:tc>
                  <a:txBody>
                    <a:bodyPr/>
                    <a:lstStyle/>
                    <a:p>
                      <a:pPr algn="l"/>
                      <a:r>
                        <a:rPr lang="es-ES" sz="1000" b="1">
                          <a:solidFill>
                            <a:srgbClr val="FFFFFF"/>
                          </a:solidFill>
                          <a:latin typeface="Arial"/>
                        </a:rPr>
                        <a:t>Hora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tc>
                  <a:txBody>
                    <a:bodyPr/>
                    <a:lstStyle/>
                    <a:p>
                      <a:pPr algn="l"/>
                      <a:r>
                        <a:rPr lang="es-ES" sz="1000" b="1">
                          <a:solidFill>
                            <a:srgbClr val="FFFFFF"/>
                          </a:solidFill>
                          <a:latin typeface="Arial"/>
                        </a:rPr>
                        <a:t>Materia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tc>
                  <a:txBody>
                    <a:bodyPr/>
                    <a:lstStyle/>
                    <a:p>
                      <a:pPr algn="l"/>
                      <a:r>
                        <a:rPr lang="es-ES" sz="1000" b="1">
                          <a:solidFill>
                            <a:srgbClr val="FFFFFF"/>
                          </a:solidFill>
                          <a:latin typeface="Arial"/>
                        </a:rPr>
                        <a:t>Idioma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extLst>
                  <a:ext uri="{0D108BD9-81ED-4DB2-BD59-A6C34878D82A}">
                    <a16:rowId xmlns:a16="http://schemas.microsoft.com/office/drawing/2014/main" val="10000"/>
                  </a:ext>
                </a:extLst>
              </a:tr>
              <a:tr h="330000">
                <a:tc>
                  <a:txBody>
                    <a:bodyPr/>
                    <a:lstStyle/>
                    <a:p>
                      <a:pPr algn="l"/>
                      <a:r>
                        <a:rPr lang="es-ES" sz="900" b="0">
                          <a:solidFill>
                            <a:srgbClr val="1F2937"/>
                          </a:solidFill>
                          <a:latin typeface="Arial"/>
                        </a:rPr>
                        <a:t>8:00 a. m. – 9:00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Adquisición de la Lengua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1"/>
                  </a:ext>
                </a:extLst>
              </a:tr>
              <a:tr h="330000">
                <a:tc>
                  <a:txBody>
                    <a:bodyPr/>
                    <a:lstStyle/>
                    <a:p>
                      <a:pPr algn="l"/>
                      <a:r>
                        <a:rPr lang="es-ES" sz="900" b="0">
                          <a:solidFill>
                            <a:srgbClr val="1F2937"/>
                          </a:solidFill>
                          <a:latin typeface="Arial"/>
                        </a:rPr>
                        <a:t>9:00 a. m. – 10:00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Adquisición de la Lengua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2"/>
                  </a:ext>
                </a:extLst>
              </a:tr>
              <a:tr h="330000">
                <a:tc>
                  <a:txBody>
                    <a:bodyPr/>
                    <a:lstStyle/>
                    <a:p>
                      <a:pPr algn="l"/>
                      <a:r>
                        <a:rPr lang="es-ES" sz="900" b="0">
                          <a:solidFill>
                            <a:srgbClr val="1F2937"/>
                          </a:solidFill>
                          <a:latin typeface="Arial"/>
                        </a:rPr>
                        <a:t>10:00 a. m. – 11:00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Science</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3"/>
                  </a:ext>
                </a:extLst>
              </a:tr>
              <a:tr h="330000">
                <a:tc>
                  <a:txBody>
                    <a:bodyPr/>
                    <a:lstStyle/>
                    <a:p>
                      <a:pPr algn="l"/>
                      <a:r>
                        <a:rPr lang="es-ES" sz="900" b="1">
                          <a:solidFill>
                            <a:srgbClr val="5D6878"/>
                          </a:solidFill>
                          <a:latin typeface="Arial"/>
                        </a:rPr>
                        <a:t>11:00 a. m. – 12:00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1">
                          <a:solidFill>
                            <a:srgbClr val="5D6878"/>
                          </a:solidFill>
                          <a:latin typeface="Arial"/>
                        </a:rPr>
                        <a:t>ALMUERZO</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1">
                          <a:solidFill>
                            <a:srgbClr val="5D6878"/>
                          </a:solidFill>
                          <a:latin typeface="Arial"/>
                        </a:rPr>
                        <a:t>ALMUERZO</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4"/>
                  </a:ext>
                </a:extLst>
              </a:tr>
              <a:tr h="330000">
                <a:tc>
                  <a:txBody>
                    <a:bodyPr/>
                    <a:lstStyle/>
                    <a:p>
                      <a:pPr algn="l"/>
                      <a:r>
                        <a:rPr lang="es-ES" sz="900" b="0">
                          <a:solidFill>
                            <a:srgbClr val="1F2937"/>
                          </a:solidFill>
                          <a:latin typeface="Arial"/>
                        </a:rPr>
                        <a:t>12:00 m. – 1:00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Matemáticas</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5"/>
                  </a:ext>
                </a:extLst>
              </a:tr>
              <a:tr h="330000">
                <a:tc>
                  <a:txBody>
                    <a:bodyPr/>
                    <a:lstStyle/>
                    <a:p>
                      <a:pPr algn="l"/>
                      <a:r>
                        <a:rPr lang="es-ES" sz="900" b="0">
                          <a:solidFill>
                            <a:srgbClr val="1F2937"/>
                          </a:solidFill>
                          <a:latin typeface="Arial"/>
                        </a:rPr>
                        <a:t>1:00 p. m. – 2:00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6"/>
                  </a:ext>
                </a:extLst>
              </a:tr>
              <a:tr h="330000">
                <a:tc>
                  <a:txBody>
                    <a:bodyPr/>
                    <a:lstStyle/>
                    <a:p>
                      <a:pPr algn="l"/>
                      <a:r>
                        <a:rPr lang="es-ES" sz="900" b="0">
                          <a:solidFill>
                            <a:srgbClr val="1F2937"/>
                          </a:solidFill>
                          <a:latin typeface="Arial"/>
                        </a:rPr>
                        <a:t>2:00 p. m. – 3:00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Educación Física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7"/>
                  </a:ext>
                </a:extLst>
              </a:tr>
            </a:tbl>
          </a:graphicData>
        </a:graphic>
      </p:graphicFrame>
      <p:graphicFrame>
        <p:nvGraphicFramePr>
          <p:cNvPr id="10" name="Tabla 50/50"/>
          <p:cNvGraphicFramePr/>
          <p:nvPr/>
        </p:nvGraphicFramePr>
        <p:xfrm>
          <a:off x="6289080" y="2460000"/>
          <a:ext cx="5400000" cy="2640000"/>
        </p:xfrm>
        <a:graphic>
          <a:graphicData uri="http://schemas.openxmlformats.org/drawingml/2006/table">
            <a:tbl>
              <a:tblPr firstRow="1">
                <a:tableStyleId>{5C22544A-7EE6-4342-B048-85BDC9FD1C3A}</a:tableStyleId>
              </a:tblPr>
              <a:tblGrid>
                <a:gridCol w="1950000">
                  <a:extLst>
                    <a:ext uri="{9D8B030D-6E8A-4147-A177-3AD203B41FA5}">
                      <a16:colId xmlns:a16="http://schemas.microsoft.com/office/drawing/2014/main" val="20000"/>
                    </a:ext>
                  </a:extLst>
                </a:gridCol>
                <a:gridCol w="2350000">
                  <a:extLst>
                    <a:ext uri="{9D8B030D-6E8A-4147-A177-3AD203B41FA5}">
                      <a16:colId xmlns:a16="http://schemas.microsoft.com/office/drawing/2014/main" val="20001"/>
                    </a:ext>
                  </a:extLst>
                </a:gridCol>
                <a:gridCol w="1100000">
                  <a:extLst>
                    <a:ext uri="{9D8B030D-6E8A-4147-A177-3AD203B41FA5}">
                      <a16:colId xmlns:a16="http://schemas.microsoft.com/office/drawing/2014/main" val="20002"/>
                    </a:ext>
                  </a:extLst>
                </a:gridCol>
              </a:tblGrid>
              <a:tr h="330000">
                <a:tc>
                  <a:txBody>
                    <a:bodyPr/>
                    <a:lstStyle/>
                    <a:p>
                      <a:pPr algn="l"/>
                      <a:r>
                        <a:rPr lang="es-ES" sz="1000" b="1">
                          <a:solidFill>
                            <a:srgbClr val="FFFFFF"/>
                          </a:solidFill>
                          <a:latin typeface="Arial"/>
                        </a:rPr>
                        <a:t>Hora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tc>
                  <a:txBody>
                    <a:bodyPr/>
                    <a:lstStyle/>
                    <a:p>
                      <a:pPr algn="l"/>
                      <a:r>
                        <a:rPr lang="es-ES" sz="1000" b="1">
                          <a:solidFill>
                            <a:srgbClr val="FFFFFF"/>
                          </a:solidFill>
                          <a:latin typeface="Arial"/>
                        </a:rPr>
                        <a:t>Materia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tc>
                  <a:txBody>
                    <a:bodyPr/>
                    <a:lstStyle/>
                    <a:p>
                      <a:pPr algn="l"/>
                      <a:r>
                        <a:rPr lang="es-ES" sz="1000" b="1">
                          <a:solidFill>
                            <a:srgbClr val="FFFFFF"/>
                          </a:solidFill>
                          <a:latin typeface="Arial"/>
                        </a:rPr>
                        <a:t>Idioma</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071B3A"/>
                    </a:solidFill>
                  </a:tcPr>
                </a:tc>
                <a:extLst>
                  <a:ext uri="{0D108BD9-81ED-4DB2-BD59-A6C34878D82A}">
                    <a16:rowId xmlns:a16="http://schemas.microsoft.com/office/drawing/2014/main" val="10000"/>
                  </a:ext>
                </a:extLst>
              </a:tr>
              <a:tr h="330000">
                <a:tc>
                  <a:txBody>
                    <a:bodyPr/>
                    <a:lstStyle/>
                    <a:p>
                      <a:pPr algn="l"/>
                      <a:r>
                        <a:rPr lang="es-ES" sz="900" b="0">
                          <a:solidFill>
                            <a:srgbClr val="1F2937"/>
                          </a:solidFill>
                          <a:latin typeface="Arial"/>
                        </a:rPr>
                        <a:t>8:00 a. m. – 9:00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1"/>
                  </a:ext>
                </a:extLst>
              </a:tr>
              <a:tr h="330000">
                <a:tc>
                  <a:txBody>
                    <a:bodyPr/>
                    <a:lstStyle/>
                    <a:p>
                      <a:pPr algn="l"/>
                      <a:r>
                        <a:rPr lang="es-ES" sz="900" b="0">
                          <a:solidFill>
                            <a:srgbClr val="1F2937"/>
                          </a:solidFill>
                          <a:latin typeface="Arial"/>
                        </a:rPr>
                        <a:t>9:00 a. m. – 10:00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Matemáticas</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2"/>
                  </a:ext>
                </a:extLst>
              </a:tr>
              <a:tr h="330000">
                <a:tc>
                  <a:txBody>
                    <a:bodyPr/>
                    <a:lstStyle/>
                    <a:p>
                      <a:pPr algn="l"/>
                      <a:r>
                        <a:rPr lang="es-ES" sz="900" b="0">
                          <a:solidFill>
                            <a:srgbClr val="1F2937"/>
                          </a:solidFill>
                          <a:latin typeface="Arial"/>
                        </a:rPr>
                        <a:t>10:00 a. m. – 11:00 a.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3"/>
                  </a:ext>
                </a:extLst>
              </a:tr>
              <a:tr h="330000">
                <a:tc>
                  <a:txBody>
                    <a:bodyPr/>
                    <a:lstStyle/>
                    <a:p>
                      <a:pPr algn="l"/>
                      <a:r>
                        <a:rPr lang="es-ES" sz="900" b="1">
                          <a:solidFill>
                            <a:srgbClr val="5D6878"/>
                          </a:solidFill>
                          <a:latin typeface="Arial"/>
                        </a:rPr>
                        <a:t>11:00 a. m. – 12:00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1">
                          <a:solidFill>
                            <a:srgbClr val="5D6878"/>
                          </a:solidFill>
                          <a:latin typeface="Arial"/>
                        </a:rPr>
                        <a:t>ALMUERZO</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1">
                          <a:solidFill>
                            <a:srgbClr val="5D6878"/>
                          </a:solidFill>
                          <a:latin typeface="Arial"/>
                        </a:rPr>
                        <a:t>ALMUERZO</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4"/>
                  </a:ext>
                </a:extLst>
              </a:tr>
              <a:tr h="330000">
                <a:tc>
                  <a:txBody>
                    <a:bodyPr/>
                    <a:lstStyle/>
                    <a:p>
                      <a:pPr algn="l"/>
                      <a:r>
                        <a:rPr lang="es-ES" sz="900" b="0">
                          <a:solidFill>
                            <a:srgbClr val="1F2937"/>
                          </a:solidFill>
                          <a:latin typeface="Arial"/>
                        </a:rPr>
                        <a:t>12:00 m. – 1:00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Science</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5"/>
                  </a:ext>
                </a:extLst>
              </a:tr>
              <a:tr h="330000">
                <a:tc>
                  <a:txBody>
                    <a:bodyPr/>
                    <a:lstStyle/>
                    <a:p>
                      <a:pPr algn="l"/>
                      <a:r>
                        <a:rPr lang="es-ES" sz="900" b="0">
                          <a:solidFill>
                            <a:srgbClr val="1F2937"/>
                          </a:solidFill>
                          <a:latin typeface="Arial"/>
                        </a:rPr>
                        <a:t>1:00 p. m. – 2:00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Estudios Sociales</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tc>
                  <a:txBody>
                    <a:bodyPr/>
                    <a:lstStyle/>
                    <a:p>
                      <a:pPr algn="l"/>
                      <a:r>
                        <a:rPr lang="es-ES" sz="900" b="0">
                          <a:solidFill>
                            <a:srgbClr val="1F2937"/>
                          </a:solidFill>
                          <a:latin typeface="Arial"/>
                        </a:rPr>
                        <a:t>Español</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4F6F9"/>
                    </a:solidFill>
                  </a:tcPr>
                </a:tc>
                <a:extLst>
                  <a:ext uri="{0D108BD9-81ED-4DB2-BD59-A6C34878D82A}">
                    <a16:rowId xmlns:a16="http://schemas.microsoft.com/office/drawing/2014/main" val="10006"/>
                  </a:ext>
                </a:extLst>
              </a:tr>
              <a:tr h="330000">
                <a:tc>
                  <a:txBody>
                    <a:bodyPr/>
                    <a:lstStyle/>
                    <a:p>
                      <a:pPr algn="l"/>
                      <a:r>
                        <a:rPr lang="es-ES" sz="900" b="0">
                          <a:solidFill>
                            <a:srgbClr val="1F2937"/>
                          </a:solidFill>
                          <a:latin typeface="Arial"/>
                        </a:rPr>
                        <a:t>2:00 p. m. – 3:00 p. m.</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Health / Music / Art / Physical Education</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tc>
                  <a:txBody>
                    <a:bodyPr/>
                    <a:lstStyle/>
                    <a:p>
                      <a:pPr algn="l"/>
                      <a:r>
                        <a:rPr lang="es-ES" sz="900" b="0">
                          <a:solidFill>
                            <a:srgbClr val="1F2937"/>
                          </a:solidFill>
                          <a:latin typeface="Arial"/>
                        </a:rPr>
                        <a:t>English</a:t>
                      </a:r>
                    </a:p>
                  </a:txBody>
                  <a:tcPr marL="68580" marR="68580" marT="27432" marB="27432" anchor="ctr">
                    <a:lnL w="12700" cap="flat" cmpd="sng" algn="ctr">
                      <a:solidFill>
                        <a:srgbClr val="DCE2EA"/>
                      </a:solidFill>
                      <a:prstDash val="solid"/>
                    </a:lnL>
                    <a:lnR w="12700" cap="flat" cmpd="sng" algn="ctr">
                      <a:solidFill>
                        <a:srgbClr val="DCE2EA"/>
                      </a:solidFill>
                      <a:prstDash val="solid"/>
                    </a:lnR>
                    <a:lnT w="12700" cap="flat" cmpd="sng" algn="ctr">
                      <a:solidFill>
                        <a:srgbClr val="DCE2EA"/>
                      </a:solidFill>
                      <a:prstDash val="solid"/>
                    </a:lnT>
                    <a:lnB w="12700" cap="flat" cmpd="sng" algn="ctr">
                      <a:solidFill>
                        <a:srgbClr val="DCE2EA"/>
                      </a:solidFill>
                      <a:prstDash val="solid"/>
                    </a:lnB>
                    <a:solidFill>
                      <a:srgbClr val="FFFFFF"/>
                    </a:solidFill>
                  </a:tcPr>
                </a:tc>
                <a:extLst>
                  <a:ext uri="{0D108BD9-81ED-4DB2-BD59-A6C34878D82A}">
                    <a16:rowId xmlns:a16="http://schemas.microsoft.com/office/drawing/2014/main" val="10007"/>
                  </a:ext>
                </a:extLst>
              </a:tr>
            </a:tbl>
          </a:graphicData>
        </a:graphic>
      </p:graphicFrame>
      <p:sp>
        <p:nvSpPr>
          <p:cNvPr id="11" name="F1"/>
          <p:cNvSpPr/>
          <p:nvPr/>
        </p:nvSpPr>
        <p:spPr>
          <a:xfrm>
            <a:off x="502920" y="5200000"/>
            <a:ext cx="5400000" cy="260000"/>
          </a:xfrm>
          <a:prstGeom prst="rect">
            <a:avLst/>
          </a:prstGeom>
          <a:noFill/>
          <a:ln/>
        </p:spPr>
        <p:txBody>
          <a:bodyPr wrap="square" lIns="0" tIns="0" rIns="0" bIns="0" rtlCol="0" anchor="ctr"/>
          <a:lstStyle/>
          <a:p>
            <a:pPr marL="0" indent="0" algn="l">
              <a:buNone/>
            </a:pPr>
            <a:r>
              <a:rPr lang="es-ES" sz="1000" b="1">
                <a:solidFill>
                  <a:srgbClr val="071B3A"/>
                </a:solidFill>
                <a:latin typeface="Arial"/>
              </a:rPr>
              <a:t>Español 4 h (240 min) → 80 %  ·  Inglés 2 h (120 min) → 20 %</a:t>
            </a:r>
          </a:p>
        </p:txBody>
      </p:sp>
      <p:sp>
        <p:nvSpPr>
          <p:cNvPr id="12" name="F2"/>
          <p:cNvSpPr>
            <a:spLocks/>
          </p:cNvSpPr>
          <p:nvPr/>
        </p:nvSpPr>
        <p:spPr>
          <a:xfrm>
            <a:off x="6289080" y="5200000"/>
            <a:ext cx="5400000" cy="260000"/>
          </a:xfrm>
          <a:prstGeom prst="rect">
            <a:avLst/>
          </a:prstGeom>
          <a:noFill/>
          <a:ln/>
        </p:spPr>
        <p:txBody>
          <a:bodyPr wrap="square" lIns="0" tIns="0" rIns="0" bIns="0" rtlCol="0" anchor="ctr"/>
          <a:lstStyle/>
          <a:p>
            <a:pPr marL="0" indent="0" algn="l">
              <a:buNone/>
            </a:pPr>
            <a:r>
              <a:rPr lang="es-ES" sz="1000" b="1">
                <a:solidFill>
                  <a:srgbClr val="071B3A"/>
                </a:solidFill>
                <a:latin typeface="Arial"/>
              </a:rPr>
              <a:t>Español 3 h (180 min) → 50 %  ·  Inglés 3 h (180 min) → 50 %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p:nvPr/>
        </p:nvSpPr>
        <p:spPr>
          <a:xfrm>
            <a:off x="502920" y="347472"/>
            <a:ext cx="6583680" cy="201168"/>
          </a:xfrm>
          <a:prstGeom prst="rect">
            <a:avLst/>
          </a:prstGeom>
          <a:noFill/>
          <a:ln/>
        </p:spPr>
        <p:txBody>
          <a:bodyPr wrap="square" lIns="0" tIns="0" rIns="0" bIns="0" rtlCol="0" anchor="ctr"/>
          <a:lstStyle/>
          <a:p>
            <a:pPr marL="0" indent="0">
              <a:buNone/>
            </a:pPr>
            <a:r>
              <a:rPr lang="es-ES" sz="1000" b="1" kern="0" spc="200">
                <a:solidFill>
                  <a:srgbClr val="C9A227"/>
                </a:solidFill>
                <a:latin typeface="Arial"/>
                <a:cs typeface="Arial"/>
              </a:rPr>
              <a:t>ALINEACIÓN CURRICULAR</a:t>
            </a:r>
            <a:endParaRPr lang="es-ES" sz="1000"/>
          </a:p>
        </p:txBody>
      </p:sp>
      <p:sp>
        <p:nvSpPr>
          <p:cNvPr id="3" name="Title"/>
          <p:cNvSpPr/>
          <p:nvPr/>
        </p:nvSpPr>
        <p:spPr>
          <a:xfrm>
            <a:off x="502920" y="658368"/>
            <a:ext cx="11155680" cy="502920"/>
          </a:xfrm>
          <a:prstGeom prst="rect">
            <a:avLst/>
          </a:prstGeom>
          <a:noFill/>
          <a:ln/>
        </p:spPr>
        <p:txBody>
          <a:bodyPr wrap="square" lIns="0" tIns="0" rIns="0" bIns="0" rtlCol="0" anchor="ctr"/>
          <a:lstStyle/>
          <a:p>
            <a:pPr marL="0" indent="0">
              <a:buNone/>
            </a:pPr>
            <a:r>
              <a:rPr lang="es-ES" sz="2800" b="1">
                <a:solidFill>
                  <a:srgbClr val="071B3A"/>
                </a:solidFill>
                <a:latin typeface="Arial"/>
                <a:cs typeface="Arial"/>
              </a:rPr>
              <a:t>¿Qué currículo utilizaremos?</a:t>
            </a:r>
            <a:endParaRPr lang="es-ES" sz="2800"/>
          </a:p>
        </p:txBody>
      </p:sp>
      <p:sp>
        <p:nvSpPr>
          <p:cNvPr id="4" name="Rule"/>
          <p:cNvSpPr>
            <a:spLocks/>
          </p:cNvSpPr>
          <p:nvPr/>
        </p:nvSpPr>
        <p:spPr>
          <a:xfrm>
            <a:off x="502920" y="1261872"/>
            <a:ext cx="11155680" cy="12700"/>
          </a:xfrm>
          <a:prstGeom prst="rect">
            <a:avLst/>
          </a:prstGeom>
          <a:solidFill>
            <a:srgbClr val="D8DEE8"/>
          </a:solidFill>
          <a:ln>
            <a:noFill/>
          </a:ln>
        </p:spPr>
        <p:txBody>
          <a:bodyPr/>
          <a:lstStyle/>
          <a:p>
            <a:endParaRPr lang="en-US"/>
          </a:p>
        </p:txBody>
      </p:sp>
      <p:sp>
        <p:nvSpPr>
          <p:cNvPr id="5" name="Quote Panel"/>
          <p:cNvSpPr>
            <a:spLocks/>
          </p:cNvSpPr>
          <p:nvPr/>
        </p:nvSpPr>
        <p:spPr>
          <a:xfrm>
            <a:off x="502920" y="1800000"/>
            <a:ext cx="4400000" cy="2500000"/>
          </a:xfrm>
          <a:prstGeom prst="rect">
            <a:avLst/>
          </a:prstGeom>
          <a:solidFill>
            <a:srgbClr val="071B3A"/>
          </a:solidFill>
          <a:ln>
            <a:noFill/>
          </a:ln>
        </p:spPr>
        <p:txBody>
          <a:bodyPr/>
          <a:lstStyle/>
          <a:p>
            <a:endParaRPr lang="en-US"/>
          </a:p>
        </p:txBody>
      </p:sp>
      <p:sp>
        <p:nvSpPr>
          <p:cNvPr id="6" name="Gold Bar"/>
          <p:cNvSpPr>
            <a:spLocks/>
          </p:cNvSpPr>
          <p:nvPr/>
        </p:nvSpPr>
        <p:spPr>
          <a:xfrm>
            <a:off x="502920" y="1800000"/>
            <a:ext cx="76200" cy="2500000"/>
          </a:xfrm>
          <a:prstGeom prst="rect">
            <a:avLst/>
          </a:prstGeom>
          <a:solidFill>
            <a:srgbClr val="C9A227"/>
          </a:solidFill>
          <a:ln>
            <a:noFill/>
          </a:ln>
        </p:spPr>
        <p:txBody>
          <a:bodyPr/>
          <a:lstStyle/>
          <a:p>
            <a:endParaRPr lang="en-US"/>
          </a:p>
        </p:txBody>
      </p:sp>
      <p:sp>
        <p:nvSpPr>
          <p:cNvPr id="7" name="Quote Text"/>
          <p:cNvSpPr>
            <a:spLocks/>
          </p:cNvSpPr>
          <p:nvPr/>
        </p:nvSpPr>
        <p:spPr>
          <a:xfrm>
            <a:off x="800000" y="2000000"/>
            <a:ext cx="3800000" cy="2100000"/>
          </a:xfrm>
          <a:prstGeom prst="rect">
            <a:avLst/>
          </a:prstGeom>
          <a:noFill/>
          <a:ln/>
        </p:spPr>
        <p:txBody>
          <a:bodyPr wrap="square" lIns="0" tIns="0" rIns="0" bIns="0" rtlCol="0" anchor="ctr"/>
          <a:lstStyle/>
          <a:p>
            <a:pPr marL="0" indent="0">
              <a:lnSpc>
                <a:spcPct val="120000"/>
              </a:lnSpc>
              <a:buNone/>
            </a:pPr>
            <a:r>
              <a:rPr lang="es-ES" sz="2000" b="1">
                <a:solidFill>
                  <a:srgbClr val="FFFFFF"/>
                </a:solidFill>
                <a:latin typeface="Arial"/>
                <a:cs typeface="Arial"/>
              </a:rPr>
              <a:t>El currículo vigente, en ambos idiomas.</a:t>
            </a:r>
          </a:p>
          <a:p>
            <a:pPr marL="0" indent="0">
              <a:lnSpc>
                <a:spcPct val="130000"/>
              </a:lnSpc>
              <a:spcBef>
                <a:spcPts val="1000"/>
              </a:spcBef>
              <a:buNone/>
            </a:pPr>
            <a:r>
              <a:rPr lang="es-ES" sz="1100">
                <a:solidFill>
                  <a:srgbClr val="D7DEE8"/>
                </a:solidFill>
                <a:latin typeface="Arial"/>
                <a:cs typeface="Arial"/>
              </a:rPr>
              <a:t>Misma expectativa de grado. Misma plantilla de planificación.</a:t>
            </a:r>
            <a:endParaRPr lang="es-ES" sz="1100"/>
          </a:p>
        </p:txBody>
      </p:sp>
      <p:sp>
        <p:nvSpPr>
          <p:cNvPr id="8" name="Card"/>
          <p:cNvSpPr>
            <a:spLocks/>
          </p:cNvSpPr>
          <p:nvPr/>
        </p:nvSpPr>
        <p:spPr>
          <a:xfrm>
            <a:off x="5300000" y="1800000"/>
            <a:ext cx="6300000" cy="2500000"/>
          </a:xfrm>
          <a:prstGeom prst="rect">
            <a:avLst/>
          </a:prstGeom>
          <a:solidFill>
            <a:srgbClr val="FFFFFF"/>
          </a:solidFill>
          <a:ln w="12700">
            <a:solidFill>
              <a:srgbClr val="DCE2EA"/>
            </a:solidFill>
            <a:prstDash val="solid"/>
          </a:ln>
        </p:spPr>
        <p:txBody>
          <a:bodyPr/>
          <a:lstStyle/>
          <a:p>
            <a:endParaRPr lang="en-US"/>
          </a:p>
        </p:txBody>
      </p:sp>
      <p:sp>
        <p:nvSpPr>
          <p:cNvPr id="9" name="Card Text"/>
          <p:cNvSpPr/>
          <p:nvPr/>
        </p:nvSpPr>
        <p:spPr>
          <a:xfrm>
            <a:off x="5640000" y="1980000"/>
            <a:ext cx="5620000" cy="2140000"/>
          </a:xfrm>
          <a:prstGeom prst="rect">
            <a:avLst/>
          </a:prstGeom>
          <a:noFill/>
          <a:ln/>
        </p:spPr>
        <p:txBody>
          <a:bodyPr wrap="square" lIns="0" tIns="0" rIns="0" bIns="0" rtlCol="0" anchor="ctr"/>
          <a:lstStyle/>
          <a:p>
            <a:pPr marL="0" indent="0">
              <a:lnSpc>
                <a:spcPct val="145000"/>
              </a:lnSpc>
              <a:buNone/>
            </a:pPr>
            <a:r>
              <a:rPr lang="es-ES" sz="1400">
                <a:solidFill>
                  <a:srgbClr val="1F2937"/>
                </a:solidFill>
                <a:latin typeface="Arial"/>
                <a:cs typeface="Arial"/>
              </a:rPr>
              <a:t>En el Programa Bilingüe trabajamos con los estándares y expectativas de grado de la materia que cada maestro imparte en inglés, asegurando que la enseñanza esté alineada con las destrezas establecidas en el currículo vigente.</a:t>
            </a:r>
          </a:p>
          <a:p>
            <a:pPr marL="0" indent="0">
              <a:lnSpc>
                <a:spcPct val="145000"/>
              </a:lnSpc>
              <a:spcBef>
                <a:spcPts val="800"/>
              </a:spcBef>
              <a:buNone/>
            </a:pPr>
            <a:r>
              <a:rPr lang="es-ES" sz="1400">
                <a:solidFill>
                  <a:srgbClr val="1F2937"/>
                </a:solidFill>
                <a:latin typeface="Arial"/>
                <a:cs typeface="Arial"/>
              </a:rPr>
              <a:t>De igual manera, los maestros utilizarán la plantilla de planificación traducida al inglés, la misma que utilizan los maestros de inglés.</a:t>
            </a:r>
            <a:endParaRPr lang="es-ES"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150" dirty="0">
                <a:solidFill>
                  <a:srgbClr val="C9A227"/>
                </a:solidFill>
              </a:rPr>
              <a:t>EVERY SPACE CAN REINFORCE LANGUAGE</a:t>
            </a:r>
            <a:endParaRPr lang="en-US" sz="1000" dirty="0"/>
          </a:p>
        </p:txBody>
      </p:sp>
      <p:sp>
        <p:nvSpPr>
          <p:cNvPr id="3" name="Text 1"/>
          <p:cNvSpPr/>
          <p:nvPr/>
        </p:nvSpPr>
        <p:spPr>
          <a:xfrm>
            <a:off x="502920" y="658368"/>
            <a:ext cx="11155680" cy="502920"/>
          </a:xfrm>
          <a:prstGeom prst="rect">
            <a:avLst/>
          </a:prstGeom>
          <a:noFill/>
          <a:ln/>
        </p:spPr>
        <p:txBody>
          <a:bodyPr wrap="square" lIns="0" tIns="0" rIns="0" bIns="0" rtlCol="0" anchor="ctr"/>
          <a:lstStyle/>
          <a:p>
            <a:pPr marL="0" indent="0">
              <a:buNone/>
            </a:pPr>
            <a:r>
              <a:rPr lang="en-US" sz="2800" b="1" dirty="0">
                <a:solidFill>
                  <a:srgbClr val="071B3A"/>
                </a:solidFill>
              </a:rPr>
              <a:t>The Environment as a Third Teacher</a:t>
            </a:r>
            <a:endParaRPr lang="en-US" sz="2800" dirty="0"/>
          </a:p>
        </p:txBody>
      </p:sp>
      <p:sp>
        <p:nvSpPr>
          <p:cNvPr id="4" name="Shape 2"/>
          <p:cNvSpPr/>
          <p:nvPr/>
        </p:nvSpPr>
        <p:spPr>
          <a:xfrm>
            <a:off x="502920" y="1261872"/>
            <a:ext cx="11155680" cy="1"/>
          </a:xfrm>
          <a:prstGeom prst="line">
            <a:avLst/>
          </a:prstGeom>
          <a:noFill/>
          <a:ln w="12700">
            <a:solidFill>
              <a:srgbClr val="D8DEE8"/>
            </a:solidFill>
            <a:prstDash val="solid"/>
          </a:ln>
        </p:spPr>
        <p:txBody>
          <a:bodyPr/>
          <a:lstStyle/>
          <a:p>
            <a:endParaRPr lang="en-US"/>
          </a:p>
        </p:txBody>
      </p:sp>
      <p:sp>
        <p:nvSpPr>
          <p:cNvPr id="6" name="Shape 3"/>
          <p:cNvSpPr/>
          <p:nvPr/>
        </p:nvSpPr>
        <p:spPr>
          <a:xfrm>
            <a:off x="7086600" y="1508760"/>
            <a:ext cx="4434840" cy="1143000"/>
          </a:xfrm>
          <a:prstGeom prst="roundRect">
            <a:avLst>
              <a:gd name="adj" fmla="val 6400"/>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7" name="Shape 4"/>
          <p:cNvSpPr/>
          <p:nvPr/>
        </p:nvSpPr>
        <p:spPr>
          <a:xfrm>
            <a:off x="7086600" y="1508760"/>
            <a:ext cx="73152" cy="1143000"/>
          </a:xfrm>
          <a:prstGeom prst="rect">
            <a:avLst/>
          </a:prstGeom>
          <a:solidFill>
            <a:srgbClr val="C9A227"/>
          </a:solidFill>
          <a:ln w="12700">
            <a:solidFill>
              <a:srgbClr val="C9A227"/>
            </a:solidFill>
            <a:prstDash val="solid"/>
          </a:ln>
        </p:spPr>
        <p:txBody>
          <a:bodyPr/>
          <a:lstStyle/>
          <a:p>
            <a:endParaRPr lang="en-US"/>
          </a:p>
        </p:txBody>
      </p:sp>
      <p:sp>
        <p:nvSpPr>
          <p:cNvPr id="8" name="Text 5"/>
          <p:cNvSpPr/>
          <p:nvPr/>
        </p:nvSpPr>
        <p:spPr>
          <a:xfrm>
            <a:off x="7324344" y="1737360"/>
            <a:ext cx="3995928" cy="256032"/>
          </a:xfrm>
          <a:prstGeom prst="rect">
            <a:avLst/>
          </a:prstGeom>
          <a:noFill/>
          <a:ln/>
        </p:spPr>
        <p:txBody>
          <a:bodyPr wrap="square" lIns="0" tIns="0" rIns="0" bIns="0" rtlCol="0" anchor="ctr"/>
          <a:lstStyle/>
          <a:p>
            <a:pPr marL="0" indent="0">
              <a:buNone/>
            </a:pPr>
            <a:r>
              <a:rPr lang="en-US" sz="1600" b="1" dirty="0">
                <a:solidFill>
                  <a:srgbClr val="071B3A"/>
                </a:solidFill>
              </a:rPr>
              <a:t>SEE</a:t>
            </a:r>
            <a:endParaRPr lang="en-US" sz="1600" dirty="0"/>
          </a:p>
        </p:txBody>
      </p:sp>
      <p:sp>
        <p:nvSpPr>
          <p:cNvPr id="9" name="Text 6"/>
          <p:cNvSpPr/>
          <p:nvPr/>
        </p:nvSpPr>
        <p:spPr>
          <a:xfrm>
            <a:off x="7324344" y="2167128"/>
            <a:ext cx="3995928" cy="320040"/>
          </a:xfrm>
          <a:prstGeom prst="rect">
            <a:avLst/>
          </a:prstGeom>
          <a:noFill/>
          <a:ln/>
        </p:spPr>
        <p:txBody>
          <a:bodyPr wrap="square" lIns="254" tIns="254" rIns="254" bIns="254" rtlCol="0" anchor="ctr">
            <a:normAutofit/>
          </a:bodyPr>
          <a:lstStyle/>
          <a:p>
            <a:pPr marL="0" indent="0">
              <a:buNone/>
            </a:pPr>
            <a:r>
              <a:rPr lang="en-US" sz="1600" dirty="0">
                <a:solidFill>
                  <a:srgbClr val="1F2937"/>
                </a:solidFill>
              </a:rPr>
              <a:t>Both languages displayed consistently.</a:t>
            </a:r>
            <a:endParaRPr lang="en-US" sz="1600" dirty="0"/>
          </a:p>
        </p:txBody>
      </p:sp>
      <p:sp>
        <p:nvSpPr>
          <p:cNvPr id="10" name="Shape 7"/>
          <p:cNvSpPr/>
          <p:nvPr/>
        </p:nvSpPr>
        <p:spPr>
          <a:xfrm>
            <a:off x="7086600" y="2788920"/>
            <a:ext cx="4434840" cy="1143000"/>
          </a:xfrm>
          <a:prstGeom prst="roundRect">
            <a:avLst>
              <a:gd name="adj" fmla="val 6400"/>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1" name="Shape 8"/>
          <p:cNvSpPr/>
          <p:nvPr/>
        </p:nvSpPr>
        <p:spPr>
          <a:xfrm>
            <a:off x="7086600" y="2788920"/>
            <a:ext cx="73152" cy="1143000"/>
          </a:xfrm>
          <a:prstGeom prst="rect">
            <a:avLst/>
          </a:prstGeom>
          <a:solidFill>
            <a:srgbClr val="123B6D"/>
          </a:solidFill>
          <a:ln w="12700">
            <a:solidFill>
              <a:srgbClr val="123B6D"/>
            </a:solidFill>
            <a:prstDash val="solid"/>
          </a:ln>
        </p:spPr>
        <p:txBody>
          <a:bodyPr/>
          <a:lstStyle/>
          <a:p>
            <a:endParaRPr lang="en-US"/>
          </a:p>
        </p:txBody>
      </p:sp>
      <p:sp>
        <p:nvSpPr>
          <p:cNvPr id="12" name="Text 9"/>
          <p:cNvSpPr/>
          <p:nvPr/>
        </p:nvSpPr>
        <p:spPr>
          <a:xfrm>
            <a:off x="7324344" y="3017520"/>
            <a:ext cx="3995928" cy="256032"/>
          </a:xfrm>
          <a:prstGeom prst="rect">
            <a:avLst/>
          </a:prstGeom>
          <a:noFill/>
          <a:ln/>
        </p:spPr>
        <p:txBody>
          <a:bodyPr wrap="square" lIns="0" tIns="0" rIns="0" bIns="0" rtlCol="0" anchor="ctr"/>
          <a:lstStyle/>
          <a:p>
            <a:pPr marL="0" indent="0">
              <a:buNone/>
            </a:pPr>
            <a:r>
              <a:rPr lang="en-US" sz="1600" b="1" dirty="0">
                <a:solidFill>
                  <a:srgbClr val="071B3A"/>
                </a:solidFill>
              </a:rPr>
              <a:t>HEAR</a:t>
            </a:r>
            <a:endParaRPr lang="en-US" sz="1600" dirty="0"/>
          </a:p>
        </p:txBody>
      </p:sp>
      <p:sp>
        <p:nvSpPr>
          <p:cNvPr id="13" name="Text 10"/>
          <p:cNvSpPr/>
          <p:nvPr/>
        </p:nvSpPr>
        <p:spPr>
          <a:xfrm>
            <a:off x="7324344" y="3447288"/>
            <a:ext cx="3995928" cy="320040"/>
          </a:xfrm>
          <a:prstGeom prst="rect">
            <a:avLst/>
          </a:prstGeom>
          <a:noFill/>
          <a:ln/>
        </p:spPr>
        <p:txBody>
          <a:bodyPr wrap="square" lIns="254" tIns="254" rIns="254" bIns="254" rtlCol="0" anchor="ctr">
            <a:normAutofit fontScale="85000" lnSpcReduction="10000"/>
          </a:bodyPr>
          <a:lstStyle/>
          <a:p>
            <a:pPr marL="0" indent="0">
              <a:buNone/>
            </a:pPr>
            <a:r>
              <a:rPr lang="en-US" sz="1600" dirty="0">
                <a:solidFill>
                  <a:srgbClr val="1F2937"/>
                </a:solidFill>
              </a:rPr>
              <a:t>Staff model purposeful bilingual communication.</a:t>
            </a:r>
            <a:endParaRPr lang="en-US" sz="1600" dirty="0"/>
          </a:p>
        </p:txBody>
      </p:sp>
      <p:sp>
        <p:nvSpPr>
          <p:cNvPr id="14" name="Shape 11"/>
          <p:cNvSpPr/>
          <p:nvPr/>
        </p:nvSpPr>
        <p:spPr>
          <a:xfrm>
            <a:off x="7086600" y="4069080"/>
            <a:ext cx="4434840" cy="1143000"/>
          </a:xfrm>
          <a:prstGeom prst="roundRect">
            <a:avLst>
              <a:gd name="adj" fmla="val 6400"/>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5" name="Shape 12"/>
          <p:cNvSpPr/>
          <p:nvPr/>
        </p:nvSpPr>
        <p:spPr>
          <a:xfrm>
            <a:off x="7086600" y="4069080"/>
            <a:ext cx="73152" cy="1143000"/>
          </a:xfrm>
          <a:prstGeom prst="rect">
            <a:avLst/>
          </a:prstGeom>
          <a:solidFill>
            <a:srgbClr val="248A4B"/>
          </a:solidFill>
          <a:ln w="12700">
            <a:solidFill>
              <a:srgbClr val="248A4B"/>
            </a:solidFill>
            <a:prstDash val="solid"/>
          </a:ln>
        </p:spPr>
        <p:txBody>
          <a:bodyPr/>
          <a:lstStyle/>
          <a:p>
            <a:endParaRPr lang="en-US"/>
          </a:p>
        </p:txBody>
      </p:sp>
      <p:sp>
        <p:nvSpPr>
          <p:cNvPr id="16" name="Text 13"/>
          <p:cNvSpPr/>
          <p:nvPr/>
        </p:nvSpPr>
        <p:spPr>
          <a:xfrm>
            <a:off x="7324344" y="4297680"/>
            <a:ext cx="3995928" cy="256032"/>
          </a:xfrm>
          <a:prstGeom prst="rect">
            <a:avLst/>
          </a:prstGeom>
          <a:noFill/>
          <a:ln/>
        </p:spPr>
        <p:txBody>
          <a:bodyPr wrap="square" lIns="0" tIns="0" rIns="0" bIns="0" rtlCol="0" anchor="ctr"/>
          <a:lstStyle/>
          <a:p>
            <a:pPr marL="0" indent="0">
              <a:buNone/>
            </a:pPr>
            <a:r>
              <a:rPr lang="en-US" sz="1600" b="1" dirty="0">
                <a:solidFill>
                  <a:srgbClr val="071B3A"/>
                </a:solidFill>
              </a:rPr>
              <a:t>USE</a:t>
            </a:r>
            <a:endParaRPr lang="en-US" sz="1600" dirty="0"/>
          </a:p>
        </p:txBody>
      </p:sp>
      <p:sp>
        <p:nvSpPr>
          <p:cNvPr id="17" name="Text 14"/>
          <p:cNvSpPr/>
          <p:nvPr/>
        </p:nvSpPr>
        <p:spPr>
          <a:xfrm>
            <a:off x="7324344" y="4727448"/>
            <a:ext cx="3995928" cy="320040"/>
          </a:xfrm>
          <a:prstGeom prst="rect">
            <a:avLst/>
          </a:prstGeom>
          <a:noFill/>
          <a:ln/>
        </p:spPr>
        <p:txBody>
          <a:bodyPr wrap="square" lIns="254" tIns="254" rIns="254" bIns="254" rtlCol="0" anchor="ctr">
            <a:normAutofit fontScale="85000" lnSpcReduction="10000"/>
          </a:bodyPr>
          <a:lstStyle/>
          <a:p>
            <a:pPr marL="0" indent="0">
              <a:buNone/>
            </a:pPr>
            <a:r>
              <a:rPr lang="en-US" sz="1600" dirty="0">
                <a:solidFill>
                  <a:srgbClr val="1F2937"/>
                </a:solidFill>
              </a:rPr>
              <a:t>Students interact with signs, labels and routines.</a:t>
            </a:r>
            <a:endParaRPr lang="en-US" sz="1600" dirty="0"/>
          </a:p>
        </p:txBody>
      </p:sp>
      <p:sp>
        <p:nvSpPr>
          <p:cNvPr id="25"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11</a:t>
            </a:fld>
            <a:endParaRPr lang="en-US"/>
          </a:p>
        </p:txBody>
      </p:sp>
      <p:pic>
        <p:nvPicPr>
          <p:cNvPr id="18" name="Picture 17">
            <a:extLst>
              <a:ext uri="{FF2B5EF4-FFF2-40B4-BE49-F238E27FC236}">
                <a16:creationId xmlns:a16="http://schemas.microsoft.com/office/drawing/2014/main" id="{BDC1A627-3D3C-B37F-8F28-A024786606D0}"/>
              </a:ext>
            </a:extLst>
          </p:cNvPr>
          <p:cNvPicPr>
            <a:picLocks noChangeAspect="1"/>
          </p:cNvPicPr>
          <p:nvPr/>
        </p:nvPicPr>
        <p:blipFill>
          <a:blip r:embed="rId3"/>
          <a:stretch>
            <a:fillRect/>
          </a:stretch>
        </p:blipFill>
        <p:spPr>
          <a:xfrm>
            <a:off x="500944" y="1505185"/>
            <a:ext cx="5846705" cy="3885259"/>
          </a:xfrm>
          <a:prstGeom prst="rect">
            <a:avLst/>
          </a:prstGeom>
        </p:spPr>
      </p:pic>
    </p:spTree>
    <p:extLst>
      <p:ext uri="{BB962C8B-B14F-4D97-AF65-F5344CB8AC3E}">
        <p14:creationId xmlns:p14="http://schemas.microsoft.com/office/powerpoint/2010/main" val="4127408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Eyebrow"/>
          <p:cNvSpPr txBox="1"/>
          <p:nvPr/>
        </p:nvSpPr>
        <p:spPr>
          <a:xfrm>
            <a:off x="502920" y="347472"/>
            <a:ext cx="6583680" cy="201168"/>
          </a:xfrm>
          <a:prstGeom prst="rect">
            <a:avLst/>
          </a:prstGeom>
          <a:noFill/>
        </p:spPr>
        <p:txBody>
          <a:bodyPr wrap="square" lIns="0" tIns="0" rIns="0" bIns="0" anchor="ctr">
            <a:noAutofit/>
          </a:bodyPr>
          <a:lstStyle/>
          <a:p>
            <a:pPr algn="l"/>
            <a:r>
              <a:rPr lang="es-ES" sz="1000" b="1" spc="200" dirty="0">
                <a:solidFill>
                  <a:srgbClr val="C9A227"/>
                </a:solidFill>
                <a:latin typeface="Arial"/>
              </a:rPr>
              <a:t>ROTULACIÓN BILINGÜE</a:t>
            </a:r>
          </a:p>
        </p:txBody>
      </p:sp>
      <p:sp>
        <p:nvSpPr>
          <p:cNvPr id="102" name="Title"/>
          <p:cNvSpPr txBox="1"/>
          <p:nvPr/>
        </p:nvSpPr>
        <p:spPr>
          <a:xfrm>
            <a:off x="502920" y="658368"/>
            <a:ext cx="11155680" cy="502920"/>
          </a:xfrm>
          <a:prstGeom prst="rect">
            <a:avLst/>
          </a:prstGeom>
          <a:noFill/>
        </p:spPr>
        <p:txBody>
          <a:bodyPr wrap="square" lIns="0" tIns="0" rIns="0" bIns="0" anchor="ctr">
            <a:noAutofit/>
          </a:bodyPr>
          <a:lstStyle/>
          <a:p>
            <a:pPr algn="l"/>
            <a:r>
              <a:rPr lang="es-ES" sz="2800" b="1" dirty="0">
                <a:solidFill>
                  <a:srgbClr val="071B3A"/>
                </a:solidFill>
                <a:latin typeface="Arial"/>
              </a:rPr>
              <a:t>Guía de rotulación para un ambiente escolar bilingüe</a:t>
            </a:r>
          </a:p>
        </p:txBody>
      </p:sp>
      <p:sp>
        <p:nvSpPr>
          <p:cNvPr id="103" name="Rule"/>
          <p:cNvSpPr/>
          <p:nvPr/>
        </p:nvSpPr>
        <p:spPr>
          <a:xfrm>
            <a:off x="502920" y="1261872"/>
            <a:ext cx="11155680" cy="12700"/>
          </a:xfrm>
          <a:prstGeom prst="rect">
            <a:avLst/>
          </a:prstGeom>
          <a:solidFill>
            <a:srgbClr val="D8DEE8"/>
          </a:solidFill>
          <a:ln>
            <a:noFill/>
          </a:ln>
        </p:spPr>
        <p:txBody>
          <a:bodyPr/>
          <a:lstStyle/>
          <a:p>
            <a:endParaRPr lang="es-ES"/>
          </a:p>
        </p:txBody>
      </p:sp>
      <p:pic>
        <p:nvPicPr>
          <p:cNvPr id="12" name="Picture 11">
            <a:extLst>
              <a:ext uri="{FF2B5EF4-FFF2-40B4-BE49-F238E27FC236}">
                <a16:creationId xmlns:a16="http://schemas.microsoft.com/office/drawing/2014/main" id="{C67B3122-236D-E82B-EC20-F0CABD45CA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9117" y="1420000"/>
            <a:ext cx="8653766" cy="4830000"/>
          </a:xfrm>
          <a:prstGeom prst="rect">
            <a:avLst/>
          </a:prstGeom>
          <a:ln w="12700">
            <a:solidFill>
              <a:srgbClr val="DCE2EA"/>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150" dirty="0">
                <a:solidFill>
                  <a:srgbClr val="C9A227"/>
                </a:solidFill>
              </a:rPr>
              <a:t>MAKE LANGUAGE FUNCTIONAL</a:t>
            </a:r>
            <a:endParaRPr lang="en-US" sz="1000" dirty="0"/>
          </a:p>
        </p:txBody>
      </p:sp>
      <p:sp>
        <p:nvSpPr>
          <p:cNvPr id="3" name="Text 1"/>
          <p:cNvSpPr/>
          <p:nvPr/>
        </p:nvSpPr>
        <p:spPr>
          <a:xfrm>
            <a:off x="502920" y="658368"/>
            <a:ext cx="11155680" cy="502920"/>
          </a:xfrm>
          <a:prstGeom prst="rect">
            <a:avLst/>
          </a:prstGeom>
          <a:noFill/>
          <a:ln/>
        </p:spPr>
        <p:txBody>
          <a:bodyPr wrap="square" lIns="0" tIns="0" rIns="0" bIns="0" rtlCol="0" anchor="ctr"/>
          <a:lstStyle/>
          <a:p>
            <a:pPr marL="0" indent="0">
              <a:buNone/>
            </a:pPr>
            <a:r>
              <a:rPr lang="en-US" sz="2800" b="1" dirty="0">
                <a:solidFill>
                  <a:srgbClr val="071B3A"/>
                </a:solidFill>
              </a:rPr>
              <a:t>Signage Types and Examples</a:t>
            </a:r>
            <a:endParaRPr lang="en-US" sz="2800" dirty="0"/>
          </a:p>
        </p:txBody>
      </p:sp>
      <p:sp>
        <p:nvSpPr>
          <p:cNvPr id="4" name="Shape 2"/>
          <p:cNvSpPr/>
          <p:nvPr/>
        </p:nvSpPr>
        <p:spPr>
          <a:xfrm>
            <a:off x="502920" y="1261872"/>
            <a:ext cx="11155680" cy="1"/>
          </a:xfrm>
          <a:prstGeom prst="line">
            <a:avLst/>
          </a:prstGeom>
          <a:noFill/>
          <a:ln w="12700">
            <a:solidFill>
              <a:srgbClr val="D8DEE8"/>
            </a:solidFill>
            <a:prstDash val="solid"/>
          </a:ln>
        </p:spPr>
        <p:txBody>
          <a:bodyPr/>
          <a:lstStyle/>
          <a:p>
            <a:endParaRPr lang="en-US"/>
          </a:p>
        </p:txBody>
      </p:sp>
      <p:sp>
        <p:nvSpPr>
          <p:cNvPr id="5" name="Shape 3"/>
          <p:cNvSpPr/>
          <p:nvPr/>
        </p:nvSpPr>
        <p:spPr>
          <a:xfrm>
            <a:off x="777240" y="1463040"/>
            <a:ext cx="1280160" cy="329184"/>
          </a:xfrm>
          <a:prstGeom prst="roundRect">
            <a:avLst>
              <a:gd name="adj" fmla="val 22222"/>
            </a:avLst>
          </a:prstGeom>
          <a:solidFill>
            <a:srgbClr val="C9A227"/>
          </a:solidFill>
          <a:ln w="12700">
            <a:solidFill>
              <a:srgbClr val="C9A227"/>
            </a:solidFill>
            <a:prstDash val="solid"/>
          </a:ln>
          <a:effectLst>
            <a:outerShdw blurRad="12700" dist="12700" dir="2700000" algn="bl" rotWithShape="0">
              <a:srgbClr val="000000">
                <a:alpha val="12000"/>
              </a:srgbClr>
            </a:outerShdw>
          </a:effectLst>
        </p:spPr>
        <p:txBody>
          <a:bodyPr/>
          <a:lstStyle/>
          <a:p>
            <a:endParaRPr lang="en-US"/>
          </a:p>
        </p:txBody>
      </p:sp>
      <p:sp>
        <p:nvSpPr>
          <p:cNvPr id="6" name="Text 4"/>
          <p:cNvSpPr/>
          <p:nvPr/>
        </p:nvSpPr>
        <p:spPr>
          <a:xfrm>
            <a:off x="850392" y="1536192"/>
            <a:ext cx="1133856" cy="137160"/>
          </a:xfrm>
          <a:prstGeom prst="rect">
            <a:avLst/>
          </a:prstGeom>
          <a:noFill/>
          <a:ln/>
        </p:spPr>
        <p:txBody>
          <a:bodyPr wrap="square" lIns="0" tIns="0" rIns="0" bIns="0" rtlCol="0" anchor="ctr"/>
          <a:lstStyle/>
          <a:p>
            <a:pPr marL="0" indent="0" algn="ctr">
              <a:buNone/>
            </a:pPr>
            <a:r>
              <a:rPr lang="en-US" sz="1000" b="1" dirty="0">
                <a:solidFill>
                  <a:srgbClr val="071B3A"/>
                </a:solidFill>
              </a:rPr>
              <a:t>SPACE</a:t>
            </a:r>
            <a:endParaRPr lang="en-US" sz="1000" dirty="0"/>
          </a:p>
        </p:txBody>
      </p:sp>
      <p:sp>
        <p:nvSpPr>
          <p:cNvPr id="7" name="Shape 5"/>
          <p:cNvSpPr/>
          <p:nvPr/>
        </p:nvSpPr>
        <p:spPr>
          <a:xfrm>
            <a:off x="2240280" y="1408176"/>
            <a:ext cx="8778240" cy="502920"/>
          </a:xfrm>
          <a:prstGeom prst="roundRect">
            <a:avLst>
              <a:gd name="adj" fmla="val 9091"/>
            </a:avLst>
          </a:prstGeom>
          <a:solidFill>
            <a:srgbClr val="FFFFFF"/>
          </a:solidFill>
          <a:ln w="12700">
            <a:solidFill>
              <a:srgbClr val="DCE2EA"/>
            </a:solidFill>
            <a:prstDash val="solid"/>
          </a:ln>
        </p:spPr>
        <p:txBody>
          <a:bodyPr/>
          <a:lstStyle/>
          <a:p>
            <a:endParaRPr lang="en-US"/>
          </a:p>
        </p:txBody>
      </p:sp>
      <p:sp>
        <p:nvSpPr>
          <p:cNvPr id="8" name="Text 6"/>
          <p:cNvSpPr/>
          <p:nvPr/>
        </p:nvSpPr>
        <p:spPr>
          <a:xfrm>
            <a:off x="2514600" y="1536192"/>
            <a:ext cx="8138160" cy="182880"/>
          </a:xfrm>
          <a:prstGeom prst="rect">
            <a:avLst/>
          </a:prstGeom>
          <a:noFill/>
          <a:ln/>
        </p:spPr>
        <p:txBody>
          <a:bodyPr wrap="square" lIns="0" tIns="0" rIns="0" bIns="0" rtlCol="0" anchor="ctr"/>
          <a:lstStyle/>
          <a:p>
            <a:pPr marL="0" indent="0">
              <a:buNone/>
            </a:pPr>
            <a:r>
              <a:rPr lang="en-US" sz="1600" b="1" dirty="0">
                <a:solidFill>
                  <a:srgbClr val="071B3A"/>
                </a:solidFill>
              </a:rPr>
              <a:t>Library / Biblioteca</a:t>
            </a:r>
            <a:endParaRPr lang="en-US" sz="1600" dirty="0"/>
          </a:p>
        </p:txBody>
      </p:sp>
      <p:sp>
        <p:nvSpPr>
          <p:cNvPr id="9" name="Shape 7"/>
          <p:cNvSpPr/>
          <p:nvPr/>
        </p:nvSpPr>
        <p:spPr>
          <a:xfrm>
            <a:off x="777240" y="2322576"/>
            <a:ext cx="1280160" cy="329184"/>
          </a:xfrm>
          <a:prstGeom prst="roundRect">
            <a:avLst>
              <a:gd name="adj" fmla="val 22222"/>
            </a:avLst>
          </a:prstGeom>
          <a:solidFill>
            <a:srgbClr val="123B6D"/>
          </a:solidFill>
          <a:ln w="12700">
            <a:solidFill>
              <a:srgbClr val="123B6D"/>
            </a:solidFill>
            <a:prstDash val="solid"/>
          </a:ln>
          <a:effectLst>
            <a:outerShdw blurRad="12700" dist="12700" dir="2700000" algn="bl" rotWithShape="0">
              <a:srgbClr val="000000">
                <a:alpha val="12000"/>
              </a:srgbClr>
            </a:outerShdw>
          </a:effectLst>
        </p:spPr>
        <p:txBody>
          <a:bodyPr/>
          <a:lstStyle/>
          <a:p>
            <a:endParaRPr lang="en-US"/>
          </a:p>
        </p:txBody>
      </p:sp>
      <p:sp>
        <p:nvSpPr>
          <p:cNvPr id="10" name="Text 8"/>
          <p:cNvSpPr/>
          <p:nvPr/>
        </p:nvSpPr>
        <p:spPr>
          <a:xfrm>
            <a:off x="850392" y="2395728"/>
            <a:ext cx="1133856" cy="137160"/>
          </a:xfrm>
          <a:prstGeom prst="rect">
            <a:avLst/>
          </a:prstGeom>
          <a:noFill/>
          <a:ln/>
        </p:spPr>
        <p:txBody>
          <a:bodyPr wrap="square" lIns="0" tIns="0" rIns="0" bIns="0" rtlCol="0" anchor="ctr"/>
          <a:lstStyle/>
          <a:p>
            <a:pPr marL="0" indent="0" algn="ctr">
              <a:buNone/>
            </a:pPr>
            <a:r>
              <a:rPr lang="en-US" sz="1000" b="1" dirty="0">
                <a:solidFill>
                  <a:srgbClr val="FFFFFF"/>
                </a:solidFill>
              </a:rPr>
              <a:t>OBJECT</a:t>
            </a:r>
            <a:endParaRPr lang="en-US" sz="1000" dirty="0"/>
          </a:p>
        </p:txBody>
      </p:sp>
      <p:sp>
        <p:nvSpPr>
          <p:cNvPr id="11" name="Shape 9"/>
          <p:cNvSpPr/>
          <p:nvPr/>
        </p:nvSpPr>
        <p:spPr>
          <a:xfrm>
            <a:off x="2240280" y="2267712"/>
            <a:ext cx="8778240" cy="502920"/>
          </a:xfrm>
          <a:prstGeom prst="roundRect">
            <a:avLst>
              <a:gd name="adj" fmla="val 9091"/>
            </a:avLst>
          </a:prstGeom>
          <a:solidFill>
            <a:srgbClr val="FFFFFF"/>
          </a:solidFill>
          <a:ln w="12700">
            <a:solidFill>
              <a:srgbClr val="DCE2EA"/>
            </a:solidFill>
            <a:prstDash val="solid"/>
          </a:ln>
        </p:spPr>
        <p:txBody>
          <a:bodyPr/>
          <a:lstStyle/>
          <a:p>
            <a:endParaRPr lang="en-US"/>
          </a:p>
        </p:txBody>
      </p:sp>
      <p:sp>
        <p:nvSpPr>
          <p:cNvPr id="12" name="Text 10"/>
          <p:cNvSpPr/>
          <p:nvPr/>
        </p:nvSpPr>
        <p:spPr>
          <a:xfrm>
            <a:off x="2514600" y="2395728"/>
            <a:ext cx="8138160" cy="182880"/>
          </a:xfrm>
          <a:prstGeom prst="rect">
            <a:avLst/>
          </a:prstGeom>
          <a:noFill/>
          <a:ln/>
        </p:spPr>
        <p:txBody>
          <a:bodyPr wrap="square" lIns="0" tIns="0" rIns="0" bIns="0" rtlCol="0" anchor="ctr"/>
          <a:lstStyle/>
          <a:p>
            <a:pPr marL="0" indent="0">
              <a:buNone/>
            </a:pPr>
            <a:r>
              <a:rPr lang="en-US" sz="1600" b="1" dirty="0">
                <a:solidFill>
                  <a:srgbClr val="071B3A"/>
                </a:solidFill>
              </a:rPr>
              <a:t>Door / Puerta</a:t>
            </a:r>
            <a:endParaRPr lang="en-US" sz="1600" dirty="0"/>
          </a:p>
        </p:txBody>
      </p:sp>
      <p:sp>
        <p:nvSpPr>
          <p:cNvPr id="13" name="Shape 11"/>
          <p:cNvSpPr/>
          <p:nvPr/>
        </p:nvSpPr>
        <p:spPr>
          <a:xfrm>
            <a:off x="777240" y="3182112"/>
            <a:ext cx="1280160" cy="329184"/>
          </a:xfrm>
          <a:prstGeom prst="roundRect">
            <a:avLst>
              <a:gd name="adj" fmla="val 22222"/>
            </a:avLst>
          </a:prstGeom>
          <a:solidFill>
            <a:srgbClr val="C9A227"/>
          </a:solidFill>
          <a:ln w="12700">
            <a:solidFill>
              <a:srgbClr val="C9A227"/>
            </a:solidFill>
            <a:prstDash val="solid"/>
          </a:ln>
          <a:effectLst>
            <a:outerShdw blurRad="12700" dist="12700" dir="2700000" algn="bl" rotWithShape="0">
              <a:srgbClr val="000000">
                <a:alpha val="12000"/>
              </a:srgbClr>
            </a:outerShdw>
          </a:effectLst>
        </p:spPr>
        <p:txBody>
          <a:bodyPr/>
          <a:lstStyle/>
          <a:p>
            <a:endParaRPr lang="en-US"/>
          </a:p>
        </p:txBody>
      </p:sp>
      <p:sp>
        <p:nvSpPr>
          <p:cNvPr id="14" name="Text 12"/>
          <p:cNvSpPr/>
          <p:nvPr/>
        </p:nvSpPr>
        <p:spPr>
          <a:xfrm>
            <a:off x="850392" y="3255264"/>
            <a:ext cx="1133856" cy="137160"/>
          </a:xfrm>
          <a:prstGeom prst="rect">
            <a:avLst/>
          </a:prstGeom>
          <a:noFill/>
          <a:ln/>
        </p:spPr>
        <p:txBody>
          <a:bodyPr wrap="square" lIns="0" tIns="0" rIns="0" bIns="0" rtlCol="0" anchor="ctr"/>
          <a:lstStyle/>
          <a:p>
            <a:pPr marL="0" indent="0" algn="ctr">
              <a:buNone/>
            </a:pPr>
            <a:r>
              <a:rPr lang="en-US" sz="1000" b="1" dirty="0">
                <a:solidFill>
                  <a:srgbClr val="071B3A"/>
                </a:solidFill>
              </a:rPr>
              <a:t>ROUTINE</a:t>
            </a:r>
            <a:endParaRPr lang="en-US" sz="1000" dirty="0"/>
          </a:p>
        </p:txBody>
      </p:sp>
      <p:sp>
        <p:nvSpPr>
          <p:cNvPr id="15" name="Shape 13"/>
          <p:cNvSpPr/>
          <p:nvPr/>
        </p:nvSpPr>
        <p:spPr>
          <a:xfrm>
            <a:off x="2240280" y="3127248"/>
            <a:ext cx="8778240" cy="502920"/>
          </a:xfrm>
          <a:prstGeom prst="roundRect">
            <a:avLst>
              <a:gd name="adj" fmla="val 9091"/>
            </a:avLst>
          </a:prstGeom>
          <a:solidFill>
            <a:srgbClr val="FFFFFF"/>
          </a:solidFill>
          <a:ln w="12700">
            <a:solidFill>
              <a:srgbClr val="DCE2EA"/>
            </a:solidFill>
            <a:prstDash val="solid"/>
          </a:ln>
        </p:spPr>
        <p:txBody>
          <a:bodyPr/>
          <a:lstStyle/>
          <a:p>
            <a:endParaRPr lang="en-US"/>
          </a:p>
        </p:txBody>
      </p:sp>
      <p:sp>
        <p:nvSpPr>
          <p:cNvPr id="16" name="Text 14"/>
          <p:cNvSpPr/>
          <p:nvPr/>
        </p:nvSpPr>
        <p:spPr>
          <a:xfrm>
            <a:off x="2514600" y="3255264"/>
            <a:ext cx="8138160" cy="182880"/>
          </a:xfrm>
          <a:prstGeom prst="rect">
            <a:avLst/>
          </a:prstGeom>
          <a:noFill/>
          <a:ln/>
        </p:spPr>
        <p:txBody>
          <a:bodyPr wrap="square" lIns="0" tIns="0" rIns="0" bIns="0" rtlCol="0" anchor="ctr"/>
          <a:lstStyle/>
          <a:p>
            <a:pPr marL="0" indent="0">
              <a:buNone/>
            </a:pPr>
            <a:r>
              <a:rPr lang="en-US" sz="1600" b="1" dirty="0">
                <a:solidFill>
                  <a:srgbClr val="071B3A"/>
                </a:solidFill>
              </a:rPr>
              <a:t>Line up here / Haz la fila aquí</a:t>
            </a:r>
            <a:endParaRPr lang="en-US" sz="1600" dirty="0"/>
          </a:p>
        </p:txBody>
      </p:sp>
      <p:sp>
        <p:nvSpPr>
          <p:cNvPr id="17" name="Shape 15"/>
          <p:cNvSpPr/>
          <p:nvPr/>
        </p:nvSpPr>
        <p:spPr>
          <a:xfrm>
            <a:off x="777240" y="4041648"/>
            <a:ext cx="1280160" cy="329184"/>
          </a:xfrm>
          <a:prstGeom prst="roundRect">
            <a:avLst>
              <a:gd name="adj" fmla="val 22222"/>
            </a:avLst>
          </a:prstGeom>
          <a:solidFill>
            <a:srgbClr val="123B6D"/>
          </a:solidFill>
          <a:ln w="12700">
            <a:solidFill>
              <a:srgbClr val="123B6D"/>
            </a:solidFill>
            <a:prstDash val="solid"/>
          </a:ln>
          <a:effectLst>
            <a:outerShdw blurRad="12700" dist="12700" dir="2700000" algn="bl" rotWithShape="0">
              <a:srgbClr val="000000">
                <a:alpha val="12000"/>
              </a:srgbClr>
            </a:outerShdw>
          </a:effectLst>
        </p:spPr>
        <p:txBody>
          <a:bodyPr/>
          <a:lstStyle/>
          <a:p>
            <a:endParaRPr lang="en-US"/>
          </a:p>
        </p:txBody>
      </p:sp>
      <p:sp>
        <p:nvSpPr>
          <p:cNvPr id="18" name="Text 16"/>
          <p:cNvSpPr/>
          <p:nvPr/>
        </p:nvSpPr>
        <p:spPr>
          <a:xfrm>
            <a:off x="850392" y="4114800"/>
            <a:ext cx="1133856" cy="137160"/>
          </a:xfrm>
          <a:prstGeom prst="rect">
            <a:avLst/>
          </a:prstGeom>
          <a:noFill/>
          <a:ln/>
        </p:spPr>
        <p:txBody>
          <a:bodyPr wrap="square" lIns="0" tIns="0" rIns="0" bIns="0" rtlCol="0" anchor="ctr"/>
          <a:lstStyle/>
          <a:p>
            <a:pPr marL="0" indent="0" algn="ctr">
              <a:buNone/>
            </a:pPr>
            <a:r>
              <a:rPr lang="en-US" sz="1000" b="1" dirty="0">
                <a:solidFill>
                  <a:srgbClr val="FFFFFF"/>
                </a:solidFill>
              </a:rPr>
              <a:t>VALUE</a:t>
            </a:r>
            <a:endParaRPr lang="en-US" sz="1000" dirty="0"/>
          </a:p>
        </p:txBody>
      </p:sp>
      <p:sp>
        <p:nvSpPr>
          <p:cNvPr id="19" name="Shape 17"/>
          <p:cNvSpPr/>
          <p:nvPr/>
        </p:nvSpPr>
        <p:spPr>
          <a:xfrm>
            <a:off x="2240280" y="3986784"/>
            <a:ext cx="8778240" cy="502920"/>
          </a:xfrm>
          <a:prstGeom prst="roundRect">
            <a:avLst>
              <a:gd name="adj" fmla="val 9091"/>
            </a:avLst>
          </a:prstGeom>
          <a:solidFill>
            <a:srgbClr val="FFFFFF"/>
          </a:solidFill>
          <a:ln w="12700">
            <a:solidFill>
              <a:srgbClr val="DCE2EA"/>
            </a:solidFill>
            <a:prstDash val="solid"/>
          </a:ln>
        </p:spPr>
        <p:txBody>
          <a:bodyPr/>
          <a:lstStyle/>
          <a:p>
            <a:endParaRPr lang="en-US"/>
          </a:p>
        </p:txBody>
      </p:sp>
      <p:sp>
        <p:nvSpPr>
          <p:cNvPr id="20" name="Text 18"/>
          <p:cNvSpPr/>
          <p:nvPr/>
        </p:nvSpPr>
        <p:spPr>
          <a:xfrm>
            <a:off x="2514600" y="4114800"/>
            <a:ext cx="8138160" cy="182880"/>
          </a:xfrm>
          <a:prstGeom prst="rect">
            <a:avLst/>
          </a:prstGeom>
          <a:noFill/>
          <a:ln/>
        </p:spPr>
        <p:txBody>
          <a:bodyPr wrap="square" lIns="0" tIns="0" rIns="0" bIns="0" rtlCol="0" anchor="ctr"/>
          <a:lstStyle/>
          <a:p>
            <a:pPr marL="0" indent="0">
              <a:buNone/>
            </a:pPr>
            <a:r>
              <a:rPr lang="en-US" sz="1600" b="1" dirty="0">
                <a:solidFill>
                  <a:srgbClr val="071B3A"/>
                </a:solidFill>
              </a:rPr>
              <a:t>Respect each other / Respétense</a:t>
            </a:r>
            <a:endParaRPr lang="en-US" sz="1600" dirty="0"/>
          </a:p>
        </p:txBody>
      </p:sp>
      <p:sp>
        <p:nvSpPr>
          <p:cNvPr id="21" name="Shape 19"/>
          <p:cNvSpPr/>
          <p:nvPr/>
        </p:nvSpPr>
        <p:spPr>
          <a:xfrm>
            <a:off x="777240" y="4901184"/>
            <a:ext cx="1280160" cy="329184"/>
          </a:xfrm>
          <a:prstGeom prst="roundRect">
            <a:avLst>
              <a:gd name="adj" fmla="val 22222"/>
            </a:avLst>
          </a:prstGeom>
          <a:solidFill>
            <a:srgbClr val="C9A227"/>
          </a:solidFill>
          <a:ln w="12700">
            <a:solidFill>
              <a:srgbClr val="C9A227"/>
            </a:solidFill>
            <a:prstDash val="solid"/>
          </a:ln>
          <a:effectLst>
            <a:outerShdw blurRad="12700" dist="12700" dir="2700000" algn="bl" rotWithShape="0">
              <a:srgbClr val="000000">
                <a:alpha val="12000"/>
              </a:srgbClr>
            </a:outerShdw>
          </a:effectLst>
        </p:spPr>
        <p:txBody>
          <a:bodyPr/>
          <a:lstStyle/>
          <a:p>
            <a:endParaRPr lang="en-US"/>
          </a:p>
        </p:txBody>
      </p:sp>
      <p:sp>
        <p:nvSpPr>
          <p:cNvPr id="22" name="Text 20"/>
          <p:cNvSpPr/>
          <p:nvPr/>
        </p:nvSpPr>
        <p:spPr>
          <a:xfrm>
            <a:off x="850392" y="4974336"/>
            <a:ext cx="1133856" cy="137160"/>
          </a:xfrm>
          <a:prstGeom prst="rect">
            <a:avLst/>
          </a:prstGeom>
          <a:noFill/>
          <a:ln/>
        </p:spPr>
        <p:txBody>
          <a:bodyPr wrap="square" lIns="0" tIns="0" rIns="0" bIns="0" rtlCol="0" anchor="ctr"/>
          <a:lstStyle/>
          <a:p>
            <a:pPr marL="0" indent="0" algn="ctr">
              <a:buNone/>
            </a:pPr>
            <a:r>
              <a:rPr lang="en-US" sz="1000" b="1" dirty="0">
                <a:solidFill>
                  <a:srgbClr val="071B3A"/>
                </a:solidFill>
              </a:rPr>
              <a:t>SAFETY</a:t>
            </a:r>
            <a:endParaRPr lang="en-US" sz="1000" dirty="0"/>
          </a:p>
        </p:txBody>
      </p:sp>
      <p:sp>
        <p:nvSpPr>
          <p:cNvPr id="23" name="Shape 21"/>
          <p:cNvSpPr/>
          <p:nvPr/>
        </p:nvSpPr>
        <p:spPr>
          <a:xfrm>
            <a:off x="2240280" y="4846320"/>
            <a:ext cx="8778240" cy="502920"/>
          </a:xfrm>
          <a:prstGeom prst="roundRect">
            <a:avLst>
              <a:gd name="adj" fmla="val 9091"/>
            </a:avLst>
          </a:prstGeom>
          <a:solidFill>
            <a:srgbClr val="FFFFFF"/>
          </a:solidFill>
          <a:ln w="12700">
            <a:solidFill>
              <a:srgbClr val="DCE2EA"/>
            </a:solidFill>
            <a:prstDash val="solid"/>
          </a:ln>
        </p:spPr>
        <p:txBody>
          <a:bodyPr/>
          <a:lstStyle/>
          <a:p>
            <a:endParaRPr lang="en-US"/>
          </a:p>
        </p:txBody>
      </p:sp>
      <p:sp>
        <p:nvSpPr>
          <p:cNvPr id="24" name="Text 22"/>
          <p:cNvSpPr/>
          <p:nvPr/>
        </p:nvSpPr>
        <p:spPr>
          <a:xfrm>
            <a:off x="2514600" y="4974336"/>
            <a:ext cx="8138160" cy="182880"/>
          </a:xfrm>
          <a:prstGeom prst="rect">
            <a:avLst/>
          </a:prstGeom>
          <a:noFill/>
          <a:ln/>
        </p:spPr>
        <p:txBody>
          <a:bodyPr wrap="square" lIns="0" tIns="0" rIns="0" bIns="0" rtlCol="0" anchor="ctr"/>
          <a:lstStyle/>
          <a:p>
            <a:pPr marL="0" indent="0">
              <a:buNone/>
            </a:pPr>
            <a:r>
              <a:rPr lang="en-US" sz="1600" b="1" dirty="0">
                <a:solidFill>
                  <a:srgbClr val="071B3A"/>
                </a:solidFill>
              </a:rPr>
              <a:t>Exit / Salida</a:t>
            </a:r>
            <a:endParaRPr lang="en-US" sz="1600" dirty="0"/>
          </a:p>
        </p:txBody>
      </p:sp>
      <p:sp>
        <p:nvSpPr>
          <p:cNvPr id="25" name="Text 23"/>
          <p:cNvSpPr/>
          <p:nvPr/>
        </p:nvSpPr>
        <p:spPr>
          <a:xfrm>
            <a:off x="914400" y="5715000"/>
            <a:ext cx="10241280" cy="384048"/>
          </a:xfrm>
          <a:prstGeom prst="rect">
            <a:avLst/>
          </a:prstGeom>
          <a:noFill/>
          <a:ln/>
        </p:spPr>
        <p:txBody>
          <a:bodyPr wrap="square" lIns="0" tIns="0" rIns="0" bIns="0" rtlCol="0" anchor="ctr"/>
          <a:lstStyle/>
          <a:p>
            <a:pPr marL="0" indent="0" algn="ctr">
              <a:buNone/>
            </a:pPr>
            <a:r>
              <a:rPr lang="en-US" sz="1500" b="1" dirty="0">
                <a:solidFill>
                  <a:srgbClr val="123B6D"/>
                </a:solidFill>
              </a:rPr>
              <a:t>Maintenance cycle: review condition and consistency, add new vocabulary, and involve students in creating or refreshing signs.</a:t>
            </a:r>
            <a:endParaRPr lang="en-US" sz="1500" dirty="0"/>
          </a:p>
        </p:txBody>
      </p:sp>
      <p:sp>
        <p:nvSpPr>
          <p:cNvPr id="26"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13</a:t>
            </a:fld>
            <a:endParaRPr lang="en-US"/>
          </a:p>
        </p:txBody>
      </p:sp>
    </p:spTree>
    <p:extLst>
      <p:ext uri="{BB962C8B-B14F-4D97-AF65-F5344CB8AC3E}">
        <p14:creationId xmlns:p14="http://schemas.microsoft.com/office/powerpoint/2010/main" val="3658844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502920" y="347472"/>
            <a:ext cx="6583680" cy="201168"/>
          </a:xfrm>
          <a:prstGeom prst="rect">
            <a:avLst/>
          </a:prstGeom>
          <a:noFill/>
          <a:ln/>
        </p:spPr>
        <p:txBody>
          <a:bodyPr wrap="square" lIns="0" tIns="0" rIns="0" bIns="0" rtlCol="0" anchor="ctr">
            <a:normAutofit/>
          </a:bodyPr>
          <a:lstStyle/>
          <a:p>
            <a:pPr marL="0" indent="0">
              <a:buNone/>
            </a:pPr>
            <a:r>
              <a:rPr lang="es-PR" sz="1000" b="1" kern="0" spc="200">
                <a:solidFill>
                  <a:srgbClr val="C9A227"/>
                </a:solidFill>
                <a:latin typeface="Arial"/>
              </a:rPr>
              <a:t>REQUISITOS DEL MODELO</a:t>
            </a:r>
          </a:p>
        </p:txBody>
      </p:sp>
      <p:sp>
        <p:nvSpPr>
          <p:cNvPr id="3" name="Title"/>
          <p:cNvSpPr txBox="1"/>
          <p:nvPr/>
        </p:nvSpPr>
        <p:spPr>
          <a:xfrm>
            <a:off x="502920" y="658368"/>
            <a:ext cx="11155680" cy="502920"/>
          </a:xfrm>
          <a:prstGeom prst="rect">
            <a:avLst/>
          </a:prstGeom>
          <a:noFill/>
          <a:ln/>
        </p:spPr>
        <p:txBody>
          <a:bodyPr wrap="square" lIns="0" tIns="0" rIns="0" bIns="0" rtlCol="0" anchor="ctr">
            <a:normAutofit/>
          </a:bodyPr>
          <a:lstStyle/>
          <a:p>
            <a:pPr marL="0" indent="0">
              <a:buNone/>
            </a:pPr>
            <a:r>
              <a:rPr lang="es-PR" sz="2800" b="1">
                <a:solidFill>
                  <a:srgbClr val="071B3A"/>
                </a:solidFill>
                <a:latin typeface="Arial"/>
              </a:rPr>
              <a:t>Elementos medulares de las escuelas de inmersión dual</a:t>
            </a:r>
          </a:p>
        </p:txBody>
      </p:sp>
      <p:sp>
        <p:nvSpPr>
          <p:cNvPr id="4" name="Rule"/>
          <p:cNvSpPr/>
          <p:nvPr/>
        </p:nvSpPr>
        <p:spPr>
          <a:xfrm>
            <a:off x="502920" y="1261872"/>
            <a:ext cx="11155680" cy="12700"/>
          </a:xfrm>
          <a:prstGeom prst="rect">
            <a:avLst/>
          </a:prstGeom>
          <a:solidFill>
            <a:srgbClr val="D8DEE8"/>
          </a:solidFill>
          <a:ln>
            <a:noFill/>
          </a:ln>
        </p:spPr>
        <p:txBody>
          <a:bodyPr/>
          <a:lstStyle/>
          <a:p>
            <a:endParaRPr lang="es-PR"/>
          </a:p>
        </p:txBody>
      </p:sp>
      <p:sp>
        <p:nvSpPr>
          <p:cNvPr id="10" name="Card 1"/>
          <p:cNvSpPr>
            <a:spLocks/>
          </p:cNvSpPr>
          <p:nvPr/>
        </p:nvSpPr>
        <p:spPr>
          <a:xfrm>
            <a:off x="502920" y="1450000"/>
            <a:ext cx="3595266" cy="2280000"/>
          </a:xfrm>
          <a:prstGeom prst="rect">
            <a:avLst/>
          </a:prstGeom>
          <a:solidFill>
            <a:srgbClr val="FFFFFF"/>
          </a:solidFill>
          <a:ln w="12700">
            <a:solidFill>
              <a:srgbClr val="DCE2EA"/>
            </a:solidFill>
          </a:ln>
        </p:spPr>
        <p:txBody>
          <a:bodyPr/>
          <a:lstStyle/>
          <a:p>
            <a:endParaRPr lang="es-PR"/>
          </a:p>
        </p:txBody>
      </p:sp>
      <p:sp>
        <p:nvSpPr>
          <p:cNvPr id="11" name="Band 1"/>
          <p:cNvSpPr>
            <a:spLocks/>
          </p:cNvSpPr>
          <p:nvPr/>
        </p:nvSpPr>
        <p:spPr>
          <a:xfrm>
            <a:off x="502920" y="1450000"/>
            <a:ext cx="3595266" cy="330000"/>
          </a:xfrm>
          <a:prstGeom prst="rect">
            <a:avLst/>
          </a:prstGeom>
          <a:solidFill>
            <a:srgbClr val="071B3A"/>
          </a:solidFill>
          <a:ln>
            <a:noFill/>
          </a:ln>
        </p:spPr>
        <p:txBody>
          <a:bodyPr wrap="square" lIns="91440" tIns="45720" rIns="91440" bIns="45720" anchor="ctr">
            <a:normAutofit fontScale="85000" lnSpcReduction="10000"/>
          </a:bodyPr>
          <a:lstStyle/>
          <a:p>
            <a:pPr marL="0" indent="0" algn="l">
              <a:buNone/>
            </a:pPr>
            <a:r>
              <a:rPr lang="es-PR" sz="1100" b="1">
                <a:solidFill>
                  <a:srgbClr val="FFFFFF"/>
                </a:solidFill>
                <a:latin typeface="Arial"/>
              </a:rPr>
              <a:t>1. Implementación completa y sostenida del modelo bilingüe</a:t>
            </a:r>
          </a:p>
        </p:txBody>
      </p:sp>
      <p:sp>
        <p:nvSpPr>
          <p:cNvPr id="12" name="Body 1"/>
          <p:cNvSpPr txBox="1"/>
          <p:nvPr/>
        </p:nvSpPr>
        <p:spPr>
          <a:xfrm>
            <a:off x="642920" y="1890000"/>
            <a:ext cx="3315266" cy="1740000"/>
          </a:xfrm>
          <a:prstGeom prst="rect">
            <a:avLst/>
          </a:prstGeom>
          <a:noFill/>
          <a:ln/>
        </p:spPr>
        <p:txBody>
          <a:bodyPr wrap="square" lIns="0" tIns="0" rIns="0" bIns="0" rtlCol="0">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Modelo claro (80/20 o 50/50) implementado efectivamente por al menos 4 años consecutivos.</a:t>
            </a:r>
          </a:p>
          <a:p>
            <a:pPr marL="171450" indent="-171450" algn="l">
              <a:lnSpc>
                <a:spcPct val="100000"/>
              </a:lnSpc>
              <a:spcBef>
                <a:spcPts val="500"/>
              </a:spcBef>
              <a:buClr>
                <a:srgbClr val="C9A227"/>
              </a:buClr>
              <a:buFont typeface="Arial"/>
              <a:buChar char="•"/>
            </a:pPr>
            <a:r>
              <a:rPr lang="es-PR" sz="800">
                <a:solidFill>
                  <a:srgbClr val="1F2937"/>
                </a:solidFill>
                <a:latin typeface="Arial"/>
              </a:rPr>
              <a:t>Uso del currículo vigente del DEPR en ambos idiomas, con transición progresiva según el modelo.</a:t>
            </a:r>
          </a:p>
        </p:txBody>
      </p:sp>
      <p:sp>
        <p:nvSpPr>
          <p:cNvPr id="13" name="Card 2"/>
          <p:cNvSpPr/>
          <p:nvPr/>
        </p:nvSpPr>
        <p:spPr>
          <a:xfrm>
            <a:off x="4298186" y="1450000"/>
            <a:ext cx="3595266" cy="2280000"/>
          </a:xfrm>
          <a:prstGeom prst="rect">
            <a:avLst/>
          </a:prstGeom>
          <a:solidFill>
            <a:srgbClr val="FFFFFF"/>
          </a:solidFill>
          <a:ln w="12700">
            <a:solidFill>
              <a:srgbClr val="DCE2EA"/>
            </a:solidFill>
          </a:ln>
        </p:spPr>
        <p:txBody>
          <a:bodyPr/>
          <a:lstStyle/>
          <a:p>
            <a:endParaRPr lang="es-PR"/>
          </a:p>
        </p:txBody>
      </p:sp>
      <p:sp>
        <p:nvSpPr>
          <p:cNvPr id="14" name="Band 2"/>
          <p:cNvSpPr/>
          <p:nvPr/>
        </p:nvSpPr>
        <p:spPr>
          <a:xfrm>
            <a:off x="4298186" y="1450000"/>
            <a:ext cx="3595266" cy="330000"/>
          </a:xfrm>
          <a:prstGeom prst="rect">
            <a:avLst/>
          </a:prstGeom>
          <a:solidFill>
            <a:srgbClr val="071B3A"/>
          </a:solidFill>
          <a:ln>
            <a:noFill/>
          </a:ln>
        </p:spPr>
        <p:txBody>
          <a:bodyPr wrap="square" lIns="91440" tIns="45720" rIns="91440" bIns="45720" anchor="ctr">
            <a:normAutofit/>
          </a:bodyPr>
          <a:lstStyle/>
          <a:p>
            <a:pPr marL="0" indent="0" algn="l">
              <a:buNone/>
            </a:pPr>
            <a:r>
              <a:rPr lang="es-PR" sz="1100" b="1">
                <a:solidFill>
                  <a:srgbClr val="FFFFFF"/>
                </a:solidFill>
                <a:latin typeface="Arial"/>
              </a:rPr>
              <a:t>2. Personal docente calificado</a:t>
            </a:r>
          </a:p>
        </p:txBody>
      </p:sp>
      <p:sp>
        <p:nvSpPr>
          <p:cNvPr id="15" name="Body 2"/>
          <p:cNvSpPr txBox="1"/>
          <p:nvPr/>
        </p:nvSpPr>
        <p:spPr>
          <a:xfrm>
            <a:off x="4438186" y="1890000"/>
            <a:ext cx="3315266" cy="1740000"/>
          </a:xfrm>
          <a:prstGeom prst="rect">
            <a:avLst/>
          </a:prstGeom>
          <a:noFill/>
          <a:ln/>
        </p:spPr>
        <p:txBody>
          <a:bodyPr wrap="square" lIns="0" tIns="0" rIns="0" bIns="0" rtlCol="0" anchor="t">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Maestros certificados en educación bilingüe con dominio comprobado de ambos idiomas.</a:t>
            </a:r>
          </a:p>
          <a:p>
            <a:pPr marL="171450" indent="-171450" algn="l">
              <a:lnSpc>
                <a:spcPct val="100000"/>
              </a:lnSpc>
              <a:spcBef>
                <a:spcPts val="500"/>
              </a:spcBef>
              <a:buClr>
                <a:srgbClr val="C9A227"/>
              </a:buClr>
              <a:buFont typeface="Arial"/>
              <a:buChar char="•"/>
            </a:pPr>
            <a:r>
              <a:rPr lang="es-PR" sz="800">
                <a:solidFill>
                  <a:srgbClr val="1F2937"/>
                </a:solidFill>
                <a:latin typeface="Arial"/>
              </a:rPr>
              <a:t>Maestros no certificados con dominio del inglés y disposición a enseñar en inglés.</a:t>
            </a:r>
          </a:p>
          <a:p>
            <a:pPr marL="171450" indent="-171450" algn="l">
              <a:lnSpc>
                <a:spcPct val="100000"/>
              </a:lnSpc>
              <a:spcBef>
                <a:spcPts val="500"/>
              </a:spcBef>
              <a:buClr>
                <a:srgbClr val="C9A227"/>
              </a:buClr>
              <a:buFont typeface="Arial"/>
              <a:buChar char="•"/>
            </a:pPr>
            <a:r>
              <a:rPr lang="es-PR" sz="800">
                <a:solidFill>
                  <a:srgbClr val="1F2937"/>
                </a:solidFill>
                <a:latin typeface="Arial"/>
              </a:rPr>
              <a:t>Desarrollo profesional regular en inmersión dual y metodologías innovadoras.</a:t>
            </a:r>
          </a:p>
          <a:p>
            <a:pPr marL="171450" indent="-171450" algn="l">
              <a:lnSpc>
                <a:spcPct val="100000"/>
              </a:lnSpc>
              <a:spcBef>
                <a:spcPts val="500"/>
              </a:spcBef>
              <a:buClr>
                <a:srgbClr val="C9A227"/>
              </a:buClr>
              <a:buFont typeface="Arial"/>
              <a:buChar char="•"/>
            </a:pPr>
            <a:r>
              <a:rPr lang="es-PR" sz="800">
                <a:solidFill>
                  <a:srgbClr val="1F2937"/>
                </a:solidFill>
                <a:latin typeface="Arial"/>
              </a:rPr>
              <a:t>Prácticas de co-enseñanza (team teaching) y colaboración activa.</a:t>
            </a:r>
          </a:p>
        </p:txBody>
      </p:sp>
      <p:sp>
        <p:nvSpPr>
          <p:cNvPr id="16" name="Card 3"/>
          <p:cNvSpPr/>
          <p:nvPr/>
        </p:nvSpPr>
        <p:spPr>
          <a:xfrm>
            <a:off x="8093452" y="1450000"/>
            <a:ext cx="3595266" cy="2280000"/>
          </a:xfrm>
          <a:prstGeom prst="rect">
            <a:avLst/>
          </a:prstGeom>
          <a:solidFill>
            <a:srgbClr val="FFFFFF"/>
          </a:solidFill>
          <a:ln w="12700">
            <a:solidFill>
              <a:srgbClr val="DCE2EA"/>
            </a:solidFill>
          </a:ln>
        </p:spPr>
        <p:txBody>
          <a:bodyPr/>
          <a:lstStyle/>
          <a:p>
            <a:endParaRPr lang="es-PR"/>
          </a:p>
        </p:txBody>
      </p:sp>
      <p:sp>
        <p:nvSpPr>
          <p:cNvPr id="17" name="Band 3"/>
          <p:cNvSpPr/>
          <p:nvPr/>
        </p:nvSpPr>
        <p:spPr>
          <a:xfrm>
            <a:off x="8093452" y="1450000"/>
            <a:ext cx="3595266" cy="330000"/>
          </a:xfrm>
          <a:prstGeom prst="rect">
            <a:avLst/>
          </a:prstGeom>
          <a:solidFill>
            <a:srgbClr val="071B3A"/>
          </a:solidFill>
          <a:ln>
            <a:noFill/>
          </a:ln>
        </p:spPr>
        <p:txBody>
          <a:bodyPr wrap="square" lIns="91440" tIns="45720" rIns="91440" bIns="45720" anchor="ctr">
            <a:normAutofit/>
          </a:bodyPr>
          <a:lstStyle/>
          <a:p>
            <a:pPr marL="0" indent="0" algn="l">
              <a:buNone/>
            </a:pPr>
            <a:r>
              <a:rPr lang="es-PR" sz="1100" b="1">
                <a:solidFill>
                  <a:srgbClr val="FFFFFF"/>
                </a:solidFill>
                <a:latin typeface="Arial"/>
              </a:rPr>
              <a:t>3. Logro estudiantil y progreso</a:t>
            </a:r>
          </a:p>
        </p:txBody>
      </p:sp>
      <p:sp>
        <p:nvSpPr>
          <p:cNvPr id="18" name="Body 3"/>
          <p:cNvSpPr txBox="1"/>
          <p:nvPr/>
        </p:nvSpPr>
        <p:spPr>
          <a:xfrm>
            <a:off x="8233452" y="1890000"/>
            <a:ext cx="3315266" cy="1740000"/>
          </a:xfrm>
          <a:prstGeom prst="rect">
            <a:avLst/>
          </a:prstGeom>
          <a:noFill/>
          <a:ln/>
        </p:spPr>
        <p:txBody>
          <a:bodyPr wrap="square" lIns="0" tIns="0" rIns="0" bIns="0" rtlCol="0" anchor="t">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Pruebas estandarizadas: CRECE, PIENSE, PAA.</a:t>
            </a:r>
          </a:p>
          <a:p>
            <a:pPr marL="171450" indent="-171450" algn="l">
              <a:lnSpc>
                <a:spcPct val="100000"/>
              </a:lnSpc>
              <a:spcBef>
                <a:spcPts val="500"/>
              </a:spcBef>
              <a:buClr>
                <a:srgbClr val="C9A227"/>
              </a:buClr>
              <a:buFont typeface="Arial"/>
              <a:buChar char="•"/>
            </a:pPr>
            <a:r>
              <a:rPr lang="es-PR" sz="800">
                <a:solidFill>
                  <a:srgbClr val="1F2937"/>
                </a:solidFill>
                <a:latin typeface="Arial"/>
              </a:rPr>
              <a:t>Evaluaciones formativas, observaciones con rúbricas, portafolios y proyectos bilingües.</a:t>
            </a:r>
          </a:p>
          <a:p>
            <a:pPr marL="171450" indent="-171450" algn="l">
              <a:lnSpc>
                <a:spcPct val="100000"/>
              </a:lnSpc>
              <a:spcBef>
                <a:spcPts val="500"/>
              </a:spcBef>
              <a:buClr>
                <a:srgbClr val="C9A227"/>
              </a:buClr>
              <a:buFont typeface="Arial"/>
              <a:buChar char="•"/>
            </a:pPr>
            <a:r>
              <a:rPr lang="es-PR" sz="800">
                <a:solidFill>
                  <a:srgbClr val="1F2937"/>
                </a:solidFill>
                <a:latin typeface="Arial"/>
              </a:rPr>
              <a:t>Comparación de datos con cohortes anteriores o escuelas no bilingües.</a:t>
            </a:r>
          </a:p>
        </p:txBody>
      </p:sp>
      <p:sp>
        <p:nvSpPr>
          <p:cNvPr id="19" name="Card 4"/>
          <p:cNvSpPr/>
          <p:nvPr/>
        </p:nvSpPr>
        <p:spPr>
          <a:xfrm>
            <a:off x="502920" y="3870000"/>
            <a:ext cx="3595266" cy="2280000"/>
          </a:xfrm>
          <a:prstGeom prst="rect">
            <a:avLst/>
          </a:prstGeom>
          <a:solidFill>
            <a:srgbClr val="FFFFFF"/>
          </a:solidFill>
          <a:ln w="12700">
            <a:solidFill>
              <a:srgbClr val="DCE2EA"/>
            </a:solidFill>
          </a:ln>
        </p:spPr>
        <p:txBody>
          <a:bodyPr/>
          <a:lstStyle/>
          <a:p>
            <a:endParaRPr lang="es-PR"/>
          </a:p>
        </p:txBody>
      </p:sp>
      <p:sp>
        <p:nvSpPr>
          <p:cNvPr id="20" name="Band 4"/>
          <p:cNvSpPr/>
          <p:nvPr/>
        </p:nvSpPr>
        <p:spPr>
          <a:xfrm>
            <a:off x="502920" y="3870000"/>
            <a:ext cx="3595266" cy="330000"/>
          </a:xfrm>
          <a:prstGeom prst="rect">
            <a:avLst/>
          </a:prstGeom>
          <a:solidFill>
            <a:srgbClr val="071B3A"/>
          </a:solidFill>
          <a:ln>
            <a:noFill/>
          </a:ln>
        </p:spPr>
        <p:txBody>
          <a:bodyPr wrap="square" lIns="91440" tIns="45720" rIns="91440" bIns="45720" anchor="ctr">
            <a:normAutofit/>
          </a:bodyPr>
          <a:lstStyle/>
          <a:p>
            <a:pPr marL="0" indent="0" algn="l">
              <a:buNone/>
            </a:pPr>
            <a:r>
              <a:rPr lang="es-PR" sz="1100" b="1">
                <a:solidFill>
                  <a:srgbClr val="FFFFFF"/>
                </a:solidFill>
                <a:latin typeface="Arial"/>
              </a:rPr>
              <a:t>4. Participación familiar y comunitaria</a:t>
            </a:r>
          </a:p>
        </p:txBody>
      </p:sp>
      <p:sp>
        <p:nvSpPr>
          <p:cNvPr id="21" name="Body 4"/>
          <p:cNvSpPr txBox="1"/>
          <p:nvPr/>
        </p:nvSpPr>
        <p:spPr>
          <a:xfrm>
            <a:off x="642920" y="4310000"/>
            <a:ext cx="3315266" cy="1740000"/>
          </a:xfrm>
          <a:prstGeom prst="rect">
            <a:avLst/>
          </a:prstGeom>
          <a:noFill/>
          <a:ln/>
        </p:spPr>
        <p:txBody>
          <a:bodyPr wrap="square" lIns="0" tIns="0" rIns="0" bIns="0" rtlCol="0" anchor="t">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Estrategias activas para involucrar a las familias: talleres, reuniones y comunicados bilingües.</a:t>
            </a:r>
          </a:p>
          <a:p>
            <a:pPr marL="171450" indent="-171450" algn="l">
              <a:lnSpc>
                <a:spcPct val="100000"/>
              </a:lnSpc>
              <a:spcBef>
                <a:spcPts val="500"/>
              </a:spcBef>
              <a:buClr>
                <a:srgbClr val="C9A227"/>
              </a:buClr>
              <a:buFont typeface="Arial"/>
              <a:buChar char="•"/>
            </a:pPr>
            <a:r>
              <a:rPr lang="es-PR" sz="800">
                <a:solidFill>
                  <a:srgbClr val="1F2937"/>
                </a:solidFill>
                <a:latin typeface="Arial"/>
              </a:rPr>
              <a:t>Participación de padres en actividades y en la toma de decisiones del programa.</a:t>
            </a:r>
          </a:p>
        </p:txBody>
      </p:sp>
      <p:sp>
        <p:nvSpPr>
          <p:cNvPr id="22" name="Card 5"/>
          <p:cNvSpPr/>
          <p:nvPr/>
        </p:nvSpPr>
        <p:spPr>
          <a:xfrm>
            <a:off x="4298186" y="3870000"/>
            <a:ext cx="3595266" cy="2280000"/>
          </a:xfrm>
          <a:prstGeom prst="rect">
            <a:avLst/>
          </a:prstGeom>
          <a:solidFill>
            <a:srgbClr val="FFFFFF"/>
          </a:solidFill>
          <a:ln w="12700">
            <a:solidFill>
              <a:srgbClr val="DCE2EA"/>
            </a:solidFill>
          </a:ln>
        </p:spPr>
        <p:txBody>
          <a:bodyPr/>
          <a:lstStyle/>
          <a:p>
            <a:endParaRPr lang="es-PR"/>
          </a:p>
        </p:txBody>
      </p:sp>
      <p:sp>
        <p:nvSpPr>
          <p:cNvPr id="23" name="Band 5"/>
          <p:cNvSpPr/>
          <p:nvPr/>
        </p:nvSpPr>
        <p:spPr>
          <a:xfrm>
            <a:off x="4298186" y="3870000"/>
            <a:ext cx="3595266" cy="330000"/>
          </a:xfrm>
          <a:prstGeom prst="rect">
            <a:avLst/>
          </a:prstGeom>
          <a:solidFill>
            <a:srgbClr val="071B3A"/>
          </a:solidFill>
          <a:ln>
            <a:noFill/>
          </a:ln>
        </p:spPr>
        <p:txBody>
          <a:bodyPr wrap="square" lIns="91440" tIns="45720" rIns="91440" bIns="45720" anchor="ctr">
            <a:normAutofit/>
          </a:bodyPr>
          <a:lstStyle/>
          <a:p>
            <a:pPr marL="0" indent="0" algn="l">
              <a:buNone/>
            </a:pPr>
            <a:r>
              <a:rPr lang="es-PR" sz="1100" b="1">
                <a:solidFill>
                  <a:srgbClr val="FFFFFF"/>
                </a:solidFill>
                <a:latin typeface="Arial"/>
              </a:rPr>
              <a:t>5. Recursos y ambiente escolar bilingüe</a:t>
            </a:r>
          </a:p>
        </p:txBody>
      </p:sp>
      <p:sp>
        <p:nvSpPr>
          <p:cNvPr id="24" name="Body 5"/>
          <p:cNvSpPr txBox="1"/>
          <p:nvPr/>
        </p:nvSpPr>
        <p:spPr>
          <a:xfrm>
            <a:off x="4438186" y="4310000"/>
            <a:ext cx="3315266" cy="1740000"/>
          </a:xfrm>
          <a:prstGeom prst="rect">
            <a:avLst/>
          </a:prstGeom>
          <a:noFill/>
          <a:ln/>
        </p:spPr>
        <p:txBody>
          <a:bodyPr wrap="square" lIns="0" tIns="0" rIns="0" bIns="0" rtlCol="0" anchor="t">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Materiales de apoyo actualizados en ambos idiomas, alineados al currículo vigente.</a:t>
            </a:r>
          </a:p>
          <a:p>
            <a:pPr marL="171450" indent="-171450" algn="l">
              <a:lnSpc>
                <a:spcPct val="100000"/>
              </a:lnSpc>
              <a:spcBef>
                <a:spcPts val="500"/>
              </a:spcBef>
              <a:buClr>
                <a:srgbClr val="C9A227"/>
              </a:buClr>
              <a:buFont typeface="Arial"/>
              <a:buChar char="•"/>
            </a:pPr>
            <a:r>
              <a:rPr lang="es-PR" sz="800">
                <a:solidFill>
                  <a:srgbClr val="1F2937"/>
                </a:solidFill>
                <a:latin typeface="Arial"/>
              </a:rPr>
              <a:t>Ambientes físicos bilingües: rotulación, carteles, murales y materiales visuales.</a:t>
            </a:r>
          </a:p>
          <a:p>
            <a:pPr marL="171450" indent="-171450" algn="l">
              <a:lnSpc>
                <a:spcPct val="100000"/>
              </a:lnSpc>
              <a:spcBef>
                <a:spcPts val="500"/>
              </a:spcBef>
              <a:buClr>
                <a:srgbClr val="C9A227"/>
              </a:buClr>
              <a:buFont typeface="Arial"/>
              <a:buChar char="•"/>
            </a:pPr>
            <a:r>
              <a:rPr lang="es-PR" sz="800">
                <a:solidFill>
                  <a:srgbClr val="1F2937"/>
                </a:solidFill>
                <a:latin typeface="Arial"/>
              </a:rPr>
              <a:t>Acceso a recursos tecnológicos.</a:t>
            </a:r>
          </a:p>
          <a:p>
            <a:pPr marL="171450" indent="-171450" algn="l">
              <a:lnSpc>
                <a:spcPct val="100000"/>
              </a:lnSpc>
              <a:spcBef>
                <a:spcPts val="500"/>
              </a:spcBef>
              <a:buClr>
                <a:srgbClr val="C9A227"/>
              </a:buClr>
              <a:buFont typeface="Arial"/>
              <a:buChar char="•"/>
            </a:pPr>
            <a:r>
              <a:rPr lang="es-PR" sz="800">
                <a:solidFill>
                  <a:srgbClr val="1F2937"/>
                </a:solidFill>
                <a:latin typeface="Arial"/>
              </a:rPr>
              <a:t>Ambiente seguro e inclusivo, con estrategias para reducir la ansiedad y fomentar la autoestima.</a:t>
            </a:r>
          </a:p>
        </p:txBody>
      </p:sp>
      <p:sp>
        <p:nvSpPr>
          <p:cNvPr id="25" name="Card 6"/>
          <p:cNvSpPr/>
          <p:nvPr/>
        </p:nvSpPr>
        <p:spPr>
          <a:xfrm>
            <a:off x="8093452" y="3870000"/>
            <a:ext cx="3595266" cy="2280000"/>
          </a:xfrm>
          <a:prstGeom prst="rect">
            <a:avLst/>
          </a:prstGeom>
          <a:solidFill>
            <a:srgbClr val="FFFFFF"/>
          </a:solidFill>
          <a:ln w="12700">
            <a:solidFill>
              <a:srgbClr val="DCE2EA"/>
            </a:solidFill>
          </a:ln>
        </p:spPr>
        <p:txBody>
          <a:bodyPr/>
          <a:lstStyle/>
          <a:p>
            <a:endParaRPr lang="es-PR"/>
          </a:p>
        </p:txBody>
      </p:sp>
      <p:sp>
        <p:nvSpPr>
          <p:cNvPr id="26" name="Band 6"/>
          <p:cNvSpPr/>
          <p:nvPr/>
        </p:nvSpPr>
        <p:spPr>
          <a:xfrm>
            <a:off x="8093452" y="3870000"/>
            <a:ext cx="3595266" cy="330000"/>
          </a:xfrm>
          <a:prstGeom prst="rect">
            <a:avLst/>
          </a:prstGeom>
          <a:solidFill>
            <a:srgbClr val="071B3A"/>
          </a:solidFill>
          <a:ln>
            <a:noFill/>
          </a:ln>
        </p:spPr>
        <p:txBody>
          <a:bodyPr wrap="square" lIns="91440" tIns="45720" rIns="91440" bIns="45720" anchor="ctr">
            <a:normAutofit/>
          </a:bodyPr>
          <a:lstStyle/>
          <a:p>
            <a:pPr marL="0" indent="0" algn="l">
              <a:buNone/>
            </a:pPr>
            <a:r>
              <a:rPr lang="es-PR" sz="1100" b="1">
                <a:solidFill>
                  <a:srgbClr val="FFFFFF"/>
                </a:solidFill>
                <a:latin typeface="Arial"/>
              </a:rPr>
              <a:t>6. Monitoreo, evaluación y mejora continua</a:t>
            </a:r>
          </a:p>
        </p:txBody>
      </p:sp>
      <p:sp>
        <p:nvSpPr>
          <p:cNvPr id="27" name="Body 6"/>
          <p:cNvSpPr txBox="1"/>
          <p:nvPr/>
        </p:nvSpPr>
        <p:spPr>
          <a:xfrm>
            <a:off x="8233452" y="4310000"/>
            <a:ext cx="3315266" cy="1740000"/>
          </a:xfrm>
          <a:prstGeom prst="rect">
            <a:avLst/>
          </a:prstGeom>
          <a:noFill/>
          <a:ln/>
        </p:spPr>
        <p:txBody>
          <a:bodyPr wrap="square" lIns="0" tIns="0" rIns="0" bIns="0" rtlCol="0" anchor="t">
            <a:normAutofit/>
          </a:bodyPr>
          <a:lstStyle/>
          <a:p>
            <a:pPr marL="171450" indent="-171450" algn="l">
              <a:lnSpc>
                <a:spcPct val="100000"/>
              </a:lnSpc>
              <a:spcBef>
                <a:spcPts val="500"/>
              </a:spcBef>
              <a:buClr>
                <a:srgbClr val="C9A227"/>
              </a:buClr>
              <a:buFont typeface="Arial"/>
              <a:buChar char="•"/>
            </a:pPr>
            <a:r>
              <a:rPr lang="es-PR" sz="800">
                <a:solidFill>
                  <a:srgbClr val="1F2937"/>
                </a:solidFill>
                <a:latin typeface="Arial"/>
              </a:rPr>
              <a:t>Sistema formal de monitoreo y autoevaluación institucional: autoestudios, observaciones y análisis de datos.</a:t>
            </a:r>
          </a:p>
          <a:p>
            <a:pPr marL="171450" indent="-171450" algn="l">
              <a:lnSpc>
                <a:spcPct val="100000"/>
              </a:lnSpc>
              <a:spcBef>
                <a:spcPts val="500"/>
              </a:spcBef>
              <a:buClr>
                <a:srgbClr val="C9A227"/>
              </a:buClr>
              <a:buFont typeface="Arial"/>
              <a:buChar char="•"/>
            </a:pPr>
            <a:r>
              <a:rPr lang="es-PR" sz="800">
                <a:solidFill>
                  <a:srgbClr val="1F2937"/>
                </a:solidFill>
                <a:latin typeface="Arial"/>
              </a:rPr>
              <a:t>Uso de resultados para ajustes académicos y organizativos.</a:t>
            </a:r>
          </a:p>
          <a:p>
            <a:pPr marL="171450" indent="-171450" algn="l">
              <a:lnSpc>
                <a:spcPct val="100000"/>
              </a:lnSpc>
              <a:spcBef>
                <a:spcPts val="500"/>
              </a:spcBef>
              <a:buClr>
                <a:srgbClr val="C9A227"/>
              </a:buClr>
              <a:buFont typeface="Arial"/>
              <a:buChar char="•"/>
            </a:pPr>
            <a:r>
              <a:rPr lang="es-PR" sz="800">
                <a:solidFill>
                  <a:srgbClr val="1F2937"/>
                </a:solidFill>
                <a:latin typeface="Arial"/>
              </a:rPr>
              <a:t>Reflexión sobre lecciones aprendidas y mejores prácticas.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txBox="1"/>
          <p:nvPr/>
        </p:nvSpPr>
        <p:spPr>
          <a:xfrm>
            <a:off x="502920" y="347472"/>
            <a:ext cx="6583680" cy="201168"/>
          </a:xfrm>
          <a:prstGeom prst="rect">
            <a:avLst/>
          </a:prstGeom>
          <a:noFill/>
        </p:spPr>
        <p:txBody>
          <a:bodyPr vert="horz" wrap="square" lIns="0" tIns="0" rIns="0" bIns="0" rtlCol="0">
            <a:spAutoFit/>
          </a:bodyPr>
          <a:lstStyle/>
          <a:p>
            <a:pPr algn="l"/>
            <a:r>
              <a:rPr lang="es-PR" sz="1000" b="1" spc="200">
                <a:solidFill>
                  <a:srgbClr val="C9A227"/>
                </a:solidFill>
                <a:latin typeface="Arial"/>
                <a:cs typeface="Arial"/>
              </a:rPr>
              <a:t>QUIÉN HACE QUÉ</a:t>
            </a:r>
          </a:p>
        </p:txBody>
      </p:sp>
      <p:sp>
        <p:nvSpPr>
          <p:cNvPr id="21" name="Rule"/>
          <p:cNvSpPr/>
          <p:nvPr/>
        </p:nvSpPr>
        <p:spPr>
          <a:xfrm>
            <a:off x="502920" y="1261872"/>
            <a:ext cx="11155680" cy="12700"/>
          </a:xfrm>
          <a:prstGeom prst="rect">
            <a:avLst/>
          </a:prstGeom>
          <a:solidFill>
            <a:srgbClr val="D8DEE8"/>
          </a:solidFill>
          <a:ln>
            <a:noFill/>
          </a:ln>
        </p:spPr>
        <p:txBody>
          <a:bodyPr/>
          <a:lstStyle/>
          <a:p>
            <a:endParaRPr lang="es-PR"/>
          </a:p>
        </p:txBody>
      </p:sp>
      <p:sp>
        <p:nvSpPr>
          <p:cNvPr id="2" name="object 2"/>
          <p:cNvSpPr txBox="1"/>
          <p:nvPr/>
        </p:nvSpPr>
        <p:spPr>
          <a:xfrm>
            <a:off x="502920" y="658368"/>
            <a:ext cx="11155680" cy="410369"/>
          </a:xfrm>
          <a:prstGeom prst="rect">
            <a:avLst/>
          </a:prstGeom>
          <a:noFill/>
        </p:spPr>
        <p:txBody>
          <a:bodyPr vert="horz" wrap="square" lIns="0" tIns="0" rIns="0" bIns="0" rtlCol="0">
            <a:spAutoFit/>
          </a:bodyPr>
          <a:lstStyle/>
          <a:p>
            <a:pPr algn="l">
              <a:lnSpc>
                <a:spcPts val="3200"/>
              </a:lnSpc>
            </a:pPr>
            <a:r>
              <a:rPr lang="es-PR" sz="2800" b="1">
                <a:solidFill>
                  <a:srgbClr val="071B3A"/>
                </a:solidFill>
                <a:latin typeface="Arial"/>
                <a:cs typeface="Arial"/>
              </a:rPr>
              <a:t>Roles y responsabilidades por niveles del DEPR</a:t>
            </a:r>
          </a:p>
        </p:txBody>
      </p:sp>
      <p:sp>
        <p:nvSpPr>
          <p:cNvPr id="22" name="Tarjeta intro"/>
          <p:cNvSpPr txBox="1"/>
          <p:nvPr/>
        </p:nvSpPr>
        <p:spPr>
          <a:xfrm>
            <a:off x="502920" y="1560807"/>
            <a:ext cx="5400000" cy="3900000"/>
          </a:xfrm>
          <a:prstGeom prst="rect">
            <a:avLst/>
          </a:prstGeom>
          <a:solidFill>
            <a:srgbClr val="FFFFFF"/>
          </a:solidFill>
          <a:ln w="12700">
            <a:solidFill>
              <a:srgbClr val="DCE2EA"/>
            </a:solidFill>
          </a:ln>
        </p:spPr>
        <p:txBody>
          <a:bodyPr vert="horz" wrap="square" lIns="228600" tIns="228600" rIns="228600" bIns="228600" rtlCol="0">
            <a:normAutofit/>
          </a:bodyPr>
          <a:lstStyle/>
          <a:p>
            <a:pPr algn="just">
              <a:lnSpc>
                <a:spcPct val="115000"/>
              </a:lnSpc>
              <a:spcAft>
                <a:spcPts val="800"/>
              </a:spcAft>
            </a:pPr>
            <a:r>
              <a:rPr lang="es-PR" sz="1200">
                <a:solidFill>
                  <a:srgbClr val="1F2937"/>
                </a:solidFill>
                <a:latin typeface="Arial"/>
                <a:cs typeface="Arial"/>
              </a:rPr>
              <a:t>El éxito del modelo de enseñanza de lenguaje dual requiere una colaboración activa entre todos los componentes de nuestro sistema educativo. Desde la gerencia en el Nivel Central, los superintendentes, los facilitadores, directores, maestros y familias, cada parte tiene un rol esencial en la creación de comunidades escolares que fomenten y apoyen el uso del español y el inglés, reduzcan la ansiedad relacionada al aprendizaje del segundo idioma y fortalezcan la confianza de los estudiantes al comunicarse.</a:t>
            </a:r>
          </a:p>
          <a:p>
            <a:pPr algn="just">
              <a:lnSpc>
                <a:spcPct val="115000"/>
              </a:lnSpc>
            </a:pPr>
            <a:r>
              <a:rPr lang="es-PR" sz="1200">
                <a:solidFill>
                  <a:srgbClr val="1F2937"/>
                </a:solidFill>
                <a:latin typeface="Arial"/>
                <a:cs typeface="Arial"/>
              </a:rPr>
              <a:t>Esta coordinación es clave para lograr una implementación efectiva y exitosa del programa bilingüe en Puerto Rico. A continuación, se presentan las responsabilidades específicas de cada nivel, respaldadas por estrategias educativas comprobadas y evidencia de buenas prácticas.</a:t>
            </a:r>
          </a:p>
        </p:txBody>
      </p:sp>
      <p:pic>
        <p:nvPicPr>
          <p:cNvPr id="4" name="object 4"/>
          <p:cNvPicPr/>
          <p:nvPr/>
        </p:nvPicPr>
        <p:blipFill>
          <a:blip r:embed="rId2" cstate="print"/>
          <a:stretch>
            <a:fillRect/>
          </a:stretch>
        </p:blipFill>
        <p:spPr>
          <a:xfrm>
            <a:off x="6300000" y="1560807"/>
            <a:ext cx="5300000" cy="40732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2"/>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200">
                <a:solidFill>
                  <a:srgbClr val="C9A227"/>
                </a:solidFill>
                <a:latin typeface="Arial"/>
              </a:rPr>
              <a:t>PLAN DE TRABAJO</a:t>
            </a:r>
            <a:endParaRPr lang="en-US" sz="1000"/>
          </a:p>
        </p:txBody>
      </p:sp>
      <p:sp>
        <p:nvSpPr>
          <p:cNvPr id="3" name="Text 3"/>
          <p:cNvSpPr>
            <a:spLocks/>
          </p:cNvSpPr>
          <p:nvPr/>
        </p:nvSpPr>
        <p:spPr>
          <a:xfrm>
            <a:off x="502920" y="658368"/>
            <a:ext cx="11155680" cy="502920"/>
          </a:xfrm>
          <a:prstGeom prst="rect">
            <a:avLst/>
          </a:prstGeom>
          <a:noFill/>
          <a:ln/>
        </p:spPr>
        <p:txBody>
          <a:bodyPr wrap="square" lIns="0" tIns="0" rIns="0" bIns="0" rtlCol="0" anchor="ctr"/>
          <a:lstStyle/>
          <a:p>
            <a:pPr marL="0" indent="0">
              <a:buNone/>
            </a:pPr>
            <a:r>
              <a:rPr lang="en-US" sz="2800" b="1" kern="0">
                <a:solidFill>
                  <a:srgbClr val="071B3A"/>
                </a:solidFill>
                <a:latin typeface="Arial"/>
              </a:rPr>
              <a:t>On Our Way to Bilingualism</a:t>
            </a:r>
            <a:endParaRPr lang="en-US" sz="2800"/>
          </a:p>
        </p:txBody>
      </p:sp>
      <p:sp>
        <p:nvSpPr>
          <p:cNvPr id="4" name="Rule"/>
          <p:cNvSpPr/>
          <p:nvPr/>
        </p:nvSpPr>
        <p:spPr>
          <a:xfrm>
            <a:off x="502920" y="1261872"/>
            <a:ext cx="11155680" cy="12700"/>
          </a:xfrm>
          <a:prstGeom prst="rect">
            <a:avLst/>
          </a:prstGeom>
          <a:solidFill>
            <a:srgbClr val="D8DEE8"/>
          </a:solidFill>
          <a:ln>
            <a:noFill/>
          </a:ln>
        </p:spPr>
        <p:txBody>
          <a:bodyPr/>
          <a:lstStyle/>
          <a:p>
            <a:endParaRPr lang="en-US"/>
          </a:p>
        </p:txBody>
      </p:sp>
      <p:sp>
        <p:nvSpPr>
          <p:cNvPr id="10" name="Box 0"/>
          <p:cNvSpPr/>
          <p:nvPr/>
        </p:nvSpPr>
        <p:spPr>
          <a:xfrm>
            <a:off x="502920" y="1700000"/>
            <a:ext cx="2540000" cy="1300000"/>
          </a:xfrm>
          <a:prstGeom prst="roundRect">
            <a:avLst>
              <a:gd name="adj" fmla="val 8000"/>
            </a:avLst>
          </a:prstGeom>
          <a:solidFill>
            <a:srgbClr val="123B6D"/>
          </a:solidFill>
          <a:ln>
            <a:noFill/>
          </a:ln>
        </p:spPr>
        <p:txBody>
          <a:bodyPr wrap="square" lIns="91440" tIns="45720" rIns="91440" bIns="45720" rtlCol="0" anchor="ctr"/>
          <a:lstStyle/>
          <a:p>
            <a:pPr marL="0" indent="0" algn="ctr">
              <a:buNone/>
            </a:pPr>
            <a:r>
              <a:rPr lang="en-US" sz="1400" b="1">
                <a:solidFill>
                  <a:srgbClr val="FFFFFF"/>
                </a:solidFill>
                <a:latin typeface="Arial"/>
              </a:rPr>
              <a:t>Teacher’s PD</a:t>
            </a:r>
            <a:endParaRPr lang="en-US" sz="1400"/>
          </a:p>
        </p:txBody>
      </p:sp>
      <p:sp>
        <p:nvSpPr>
          <p:cNvPr id="11" name="Box 1"/>
          <p:cNvSpPr/>
          <p:nvPr/>
        </p:nvSpPr>
        <p:spPr>
          <a:xfrm>
            <a:off x="3384820" y="1700000"/>
            <a:ext cx="2540000" cy="1300000"/>
          </a:xfrm>
          <a:prstGeom prst="roundRect">
            <a:avLst>
              <a:gd name="adj" fmla="val 8000"/>
            </a:avLst>
          </a:prstGeom>
          <a:solidFill>
            <a:srgbClr val="123B6D"/>
          </a:solidFill>
          <a:ln>
            <a:noFill/>
          </a:ln>
        </p:spPr>
        <p:txBody>
          <a:bodyPr wrap="square" lIns="91440" tIns="45720" rIns="91440" bIns="45720" rtlCol="0" anchor="ctr"/>
          <a:lstStyle/>
          <a:p>
            <a:pPr marL="0" indent="0" algn="ctr">
              <a:buNone/>
            </a:pPr>
            <a:r>
              <a:rPr lang="en-US" sz="1400" b="1">
                <a:solidFill>
                  <a:srgbClr val="FFFFFF"/>
                </a:solidFill>
                <a:latin typeface="Arial"/>
              </a:rPr>
              <a:t>Principal’s PD</a:t>
            </a:r>
            <a:endParaRPr lang="en-US" sz="1400"/>
          </a:p>
        </p:txBody>
      </p:sp>
      <p:sp>
        <p:nvSpPr>
          <p:cNvPr id="12" name="Box 2"/>
          <p:cNvSpPr/>
          <p:nvPr/>
        </p:nvSpPr>
        <p:spPr>
          <a:xfrm>
            <a:off x="6266720" y="1700000"/>
            <a:ext cx="2540000" cy="1300000"/>
          </a:xfrm>
          <a:prstGeom prst="roundRect">
            <a:avLst>
              <a:gd name="adj" fmla="val 8000"/>
            </a:avLst>
          </a:prstGeom>
          <a:solidFill>
            <a:srgbClr val="5D6878"/>
          </a:solidFill>
          <a:ln>
            <a:noFill/>
          </a:ln>
        </p:spPr>
        <p:txBody>
          <a:bodyPr wrap="square" lIns="91440" tIns="45720" rIns="91440" bIns="45720" rtlCol="0" anchor="ctr"/>
          <a:lstStyle/>
          <a:p>
            <a:pPr marL="0" indent="0" algn="ctr">
              <a:buNone/>
            </a:pPr>
            <a:r>
              <a:rPr lang="en-US" sz="1400" b="1">
                <a:solidFill>
                  <a:srgbClr val="FFFFFF"/>
                </a:solidFill>
                <a:latin typeface="Arial"/>
              </a:rPr>
              <a:t>Digital Tool with AI</a:t>
            </a:r>
            <a:endParaRPr lang="en-US" sz="1400"/>
          </a:p>
        </p:txBody>
      </p:sp>
      <p:sp>
        <p:nvSpPr>
          <p:cNvPr id="13" name="Box 3"/>
          <p:cNvSpPr/>
          <p:nvPr/>
        </p:nvSpPr>
        <p:spPr>
          <a:xfrm>
            <a:off x="9148620" y="1700000"/>
            <a:ext cx="2540000" cy="1300000"/>
          </a:xfrm>
          <a:prstGeom prst="roundRect">
            <a:avLst>
              <a:gd name="adj" fmla="val 8000"/>
            </a:avLst>
          </a:prstGeom>
          <a:solidFill>
            <a:srgbClr val="123B6D"/>
          </a:solidFill>
          <a:ln>
            <a:noFill/>
          </a:ln>
        </p:spPr>
        <p:txBody>
          <a:bodyPr wrap="square" lIns="91440" tIns="45720" rIns="91440" bIns="45720" rtlCol="0" anchor="ctr"/>
          <a:lstStyle/>
          <a:p>
            <a:pPr marL="0" indent="0" algn="ctr">
              <a:buNone/>
            </a:pPr>
            <a:r>
              <a:rPr lang="en-US" sz="1400" b="1">
                <a:solidFill>
                  <a:srgbClr val="FFFFFF"/>
                </a:solidFill>
                <a:latin typeface="Arial"/>
              </a:rPr>
              <a:t>Facilitators and Superintendent’s PD</a:t>
            </a:r>
            <a:endParaRPr lang="en-US" sz="1400"/>
          </a:p>
        </p:txBody>
      </p:sp>
      <p:sp>
        <p:nvSpPr>
          <p:cNvPr id="14" name="Stub 0"/>
          <p:cNvSpPr/>
          <p:nvPr/>
        </p:nvSpPr>
        <p:spPr>
          <a:xfrm>
            <a:off x="1772920" y="3000000"/>
            <a:ext cx="1" cy="700000"/>
          </a:xfrm>
          <a:prstGeom prst="line">
            <a:avLst/>
          </a:prstGeom>
          <a:noFill/>
          <a:ln w="19050">
            <a:solidFill>
              <a:srgbClr val="5D6878"/>
            </a:solidFill>
          </a:ln>
        </p:spPr>
        <p:txBody>
          <a:bodyPr/>
          <a:lstStyle/>
          <a:p>
            <a:endParaRPr lang="en-US"/>
          </a:p>
        </p:txBody>
      </p:sp>
      <p:sp>
        <p:nvSpPr>
          <p:cNvPr id="15" name="Stub 1"/>
          <p:cNvSpPr/>
          <p:nvPr/>
        </p:nvSpPr>
        <p:spPr>
          <a:xfrm>
            <a:off x="4654820" y="3000000"/>
            <a:ext cx="1" cy="700000"/>
          </a:xfrm>
          <a:prstGeom prst="line">
            <a:avLst/>
          </a:prstGeom>
          <a:noFill/>
          <a:ln w="19050">
            <a:solidFill>
              <a:srgbClr val="5D6878"/>
            </a:solidFill>
          </a:ln>
        </p:spPr>
        <p:txBody>
          <a:bodyPr/>
          <a:lstStyle/>
          <a:p>
            <a:endParaRPr lang="en-US"/>
          </a:p>
        </p:txBody>
      </p:sp>
      <p:sp>
        <p:nvSpPr>
          <p:cNvPr id="16" name="Stub 2"/>
          <p:cNvSpPr/>
          <p:nvPr/>
        </p:nvSpPr>
        <p:spPr>
          <a:xfrm>
            <a:off x="7536720" y="3000000"/>
            <a:ext cx="1" cy="700000"/>
          </a:xfrm>
          <a:prstGeom prst="line">
            <a:avLst/>
          </a:prstGeom>
          <a:noFill/>
          <a:ln w="19050">
            <a:solidFill>
              <a:srgbClr val="5D6878"/>
            </a:solidFill>
          </a:ln>
        </p:spPr>
        <p:txBody>
          <a:bodyPr/>
          <a:lstStyle/>
          <a:p>
            <a:endParaRPr lang="en-US"/>
          </a:p>
        </p:txBody>
      </p:sp>
      <p:sp>
        <p:nvSpPr>
          <p:cNvPr id="17" name="Stub 3"/>
          <p:cNvSpPr>
            <a:spLocks/>
          </p:cNvSpPr>
          <p:nvPr/>
        </p:nvSpPr>
        <p:spPr>
          <a:xfrm>
            <a:off x="10418620" y="3000000"/>
            <a:ext cx="1" cy="700000"/>
          </a:xfrm>
          <a:prstGeom prst="line">
            <a:avLst/>
          </a:prstGeom>
          <a:noFill/>
          <a:ln w="19050">
            <a:solidFill>
              <a:srgbClr val="5D6878"/>
            </a:solidFill>
          </a:ln>
        </p:spPr>
        <p:txBody>
          <a:bodyPr/>
          <a:lstStyle/>
          <a:p>
            <a:endParaRPr lang="en-US"/>
          </a:p>
        </p:txBody>
      </p:sp>
      <p:sp>
        <p:nvSpPr>
          <p:cNvPr id="18" name="Bus"/>
          <p:cNvSpPr/>
          <p:nvPr/>
        </p:nvSpPr>
        <p:spPr>
          <a:xfrm>
            <a:off x="1772920" y="3700000"/>
            <a:ext cx="8645700" cy="1"/>
          </a:xfrm>
          <a:prstGeom prst="line">
            <a:avLst/>
          </a:prstGeom>
          <a:noFill/>
          <a:ln w="19050">
            <a:solidFill>
              <a:srgbClr val="5D6878"/>
            </a:solidFill>
          </a:ln>
        </p:spPr>
        <p:txBody>
          <a:bodyPr/>
          <a:lstStyle/>
          <a:p>
            <a:endParaRPr lang="en-US"/>
          </a:p>
        </p:txBody>
      </p:sp>
      <p:sp>
        <p:nvSpPr>
          <p:cNvPr id="19" name="Arrow"/>
          <p:cNvSpPr/>
          <p:nvPr/>
        </p:nvSpPr>
        <p:spPr>
          <a:xfrm>
            <a:off x="6096000" y="3700000"/>
            <a:ext cx="1" cy="950000"/>
          </a:xfrm>
          <a:prstGeom prst="line">
            <a:avLst/>
          </a:prstGeom>
          <a:noFill/>
          <a:ln w="28575">
            <a:solidFill>
              <a:srgbClr val="5D6878"/>
            </a:solidFill>
            <a:tailEnd type="triangle" w="med" len="med"/>
          </a:ln>
        </p:spPr>
        <p:txBody>
          <a:bodyPr/>
          <a:lstStyle/>
          <a:p>
            <a:endParaRPr lang="en-US"/>
          </a:p>
        </p:txBody>
      </p:sp>
      <p:sp>
        <p:nvSpPr>
          <p:cNvPr id="20" name="Node"/>
          <p:cNvSpPr/>
          <p:nvPr/>
        </p:nvSpPr>
        <p:spPr>
          <a:xfrm>
            <a:off x="3896000" y="4650000"/>
            <a:ext cx="4400000" cy="1150000"/>
          </a:xfrm>
          <a:prstGeom prst="roundRect">
            <a:avLst>
              <a:gd name="adj" fmla="val 8000"/>
            </a:avLst>
          </a:prstGeom>
          <a:solidFill>
            <a:srgbClr val="C9A227"/>
          </a:solidFill>
          <a:ln>
            <a:noFill/>
          </a:ln>
        </p:spPr>
        <p:txBody>
          <a:bodyPr wrap="square" lIns="91440" tIns="45720" rIns="91440" bIns="45720" rtlCol="0" anchor="ctr"/>
          <a:lstStyle/>
          <a:p>
            <a:pPr marL="0" indent="0" algn="ctr">
              <a:buNone/>
            </a:pPr>
            <a:r>
              <a:rPr lang="en-US" sz="2000" b="1">
                <a:solidFill>
                  <a:srgbClr val="071B3A"/>
                </a:solidFill>
                <a:latin typeface="Arial"/>
              </a:rPr>
              <a:t>Student improvement</a:t>
            </a:r>
            <a:endParaRPr lang="en-US"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p:nvPr/>
        </p:nvSpPr>
        <p:spPr>
          <a:xfrm>
            <a:off x="502920" y="347472"/>
            <a:ext cx="6583680" cy="201168"/>
          </a:xfrm>
          <a:prstGeom prst="rect">
            <a:avLst/>
          </a:prstGeom>
          <a:noFill/>
          <a:ln/>
        </p:spPr>
        <p:txBody>
          <a:bodyPr wrap="square" lIns="0" tIns="0" rIns="0" bIns="0" rtlCol="0" anchor="ctr"/>
          <a:lstStyle/>
          <a:p>
            <a:pPr marL="0" indent="0">
              <a:buNone/>
            </a:pPr>
            <a:r>
              <a:rPr lang="es-ES" sz="1000" b="1" kern="0" spc="200">
                <a:solidFill>
                  <a:srgbClr val="C9A227"/>
                </a:solidFill>
                <a:latin typeface="Arial"/>
              </a:rPr>
              <a:t>INICIATIVAS Y ACTIVIDADES</a:t>
            </a:r>
            <a:endParaRPr lang="es-ES" sz="1000"/>
          </a:p>
        </p:txBody>
      </p:sp>
      <p:sp>
        <p:nvSpPr>
          <p:cNvPr id="3" name="Title"/>
          <p:cNvSpPr/>
          <p:nvPr/>
        </p:nvSpPr>
        <p:spPr>
          <a:xfrm>
            <a:off x="502920" y="658368"/>
            <a:ext cx="11155680" cy="502920"/>
          </a:xfrm>
          <a:prstGeom prst="rect">
            <a:avLst/>
          </a:prstGeom>
          <a:noFill/>
          <a:ln/>
        </p:spPr>
        <p:txBody>
          <a:bodyPr wrap="square" lIns="0" tIns="0" rIns="0" bIns="0" rtlCol="0" anchor="ctr"/>
          <a:lstStyle/>
          <a:p>
            <a:pPr marL="0" indent="0">
              <a:buNone/>
            </a:pPr>
            <a:r>
              <a:rPr lang="es-ES" sz="2800" b="1">
                <a:solidFill>
                  <a:srgbClr val="071B3A"/>
                </a:solidFill>
                <a:latin typeface="Arial"/>
              </a:rPr>
              <a:t>Oferta conversacional y Semana Bilingüe</a:t>
            </a:r>
            <a:endParaRPr lang="es-ES" sz="2800"/>
          </a:p>
        </p:txBody>
      </p:sp>
      <p:sp>
        <p:nvSpPr>
          <p:cNvPr id="4" name="Rule"/>
          <p:cNvSpPr/>
          <p:nvPr/>
        </p:nvSpPr>
        <p:spPr>
          <a:xfrm>
            <a:off x="502920" y="1261872"/>
            <a:ext cx="11155680" cy="12700"/>
          </a:xfrm>
          <a:prstGeom prst="rect">
            <a:avLst/>
          </a:prstGeom>
          <a:solidFill>
            <a:srgbClr val="D8DEE8"/>
          </a:solidFill>
          <a:ln>
            <a:noFill/>
          </a:ln>
        </p:spPr>
        <p:txBody>
          <a:bodyPr wrap="square" lIns="0" tIns="0" rIns="0" bIns="0" rtlCol="0"/>
          <a:lstStyle/>
          <a:p>
            <a:endParaRPr lang="es-ES"/>
          </a:p>
        </p:txBody>
      </p:sp>
      <p:pic>
        <p:nvPicPr>
          <p:cNvPr id="5" name="Afiche PEA"/>
          <p:cNvPicPr>
            <a:picLocks noChangeAspect="1"/>
          </p:cNvPicPr>
          <p:nvPr/>
        </p:nvPicPr>
        <p:blipFill>
          <a:blip r:embed="rId2"/>
          <a:stretch>
            <a:fillRect/>
          </a:stretch>
        </p:blipFill>
        <p:spPr>
          <a:xfrm>
            <a:off x="1833404" y="1500000"/>
            <a:ext cx="2933112" cy="4300000"/>
          </a:xfrm>
          <a:prstGeom prst="rect">
            <a:avLst/>
          </a:prstGeom>
          <a:ln w="12700">
            <a:solidFill>
              <a:srgbClr val="DCE2EA"/>
            </a:solidFill>
          </a:ln>
        </p:spPr>
      </p:pic>
      <p:pic>
        <p:nvPicPr>
          <p:cNvPr id="6" name="Afiche Bilingual Week"/>
          <p:cNvPicPr>
            <a:picLocks noChangeAspect="1"/>
          </p:cNvPicPr>
          <p:nvPr/>
        </p:nvPicPr>
        <p:blipFill>
          <a:blip r:embed="rId3" cstate="print"/>
          <a:srcRect t="9500" b="7579"/>
          <a:stretch>
            <a:fillRect/>
          </a:stretch>
        </p:blipFill>
        <p:spPr>
          <a:xfrm>
            <a:off x="6096000" y="1500000"/>
            <a:ext cx="5592720" cy="3516916"/>
          </a:xfrm>
          <a:prstGeom prst="rect">
            <a:avLst/>
          </a:prstGeom>
          <a:ln w="12700">
            <a:solidFill>
              <a:srgbClr val="DCE2EA"/>
            </a:solidFill>
          </a:ln>
        </p:spPr>
      </p:pic>
      <p:sp>
        <p:nvSpPr>
          <p:cNvPr id="7" name="Label Left"/>
          <p:cNvSpPr/>
          <p:nvPr/>
        </p:nvSpPr>
        <p:spPr>
          <a:xfrm>
            <a:off x="502920" y="5900000"/>
            <a:ext cx="5593080" cy="300000"/>
          </a:xfrm>
          <a:prstGeom prst="rect">
            <a:avLst/>
          </a:prstGeom>
          <a:noFill/>
          <a:ln/>
        </p:spPr>
        <p:txBody>
          <a:bodyPr wrap="square" lIns="0" tIns="0" rIns="0" bIns="0" rtlCol="0" anchor="ctr"/>
          <a:lstStyle/>
          <a:p>
            <a:pPr marL="0" indent="0" algn="ctr">
              <a:buNone/>
            </a:pPr>
            <a:r>
              <a:rPr lang="es-ES" sz="1100" b="1">
                <a:solidFill>
                  <a:srgbClr val="123B6D"/>
                </a:solidFill>
                <a:latin typeface="Arial"/>
              </a:rPr>
              <a:t>Inglés Conversacional (PEA)</a:t>
            </a:r>
            <a:endParaRPr lang="es-ES" sz="1100"/>
          </a:p>
        </p:txBody>
      </p:sp>
      <p:sp>
        <p:nvSpPr>
          <p:cNvPr id="8" name="Label Right"/>
          <p:cNvSpPr/>
          <p:nvPr/>
        </p:nvSpPr>
        <p:spPr>
          <a:xfrm>
            <a:off x="6096000" y="5900000"/>
            <a:ext cx="5592720" cy="300000"/>
          </a:xfrm>
          <a:prstGeom prst="rect">
            <a:avLst/>
          </a:prstGeom>
          <a:noFill/>
          <a:ln/>
        </p:spPr>
        <p:txBody>
          <a:bodyPr wrap="square" lIns="0" tIns="0" rIns="0" bIns="0" rtlCol="0" anchor="ctr"/>
          <a:lstStyle/>
          <a:p>
            <a:pPr marL="0" indent="0" algn="ctr">
              <a:buNone/>
            </a:pPr>
            <a:r>
              <a:rPr lang="es-ES" sz="1100" b="1">
                <a:solidFill>
                  <a:srgbClr val="123B6D"/>
                </a:solidFill>
                <a:latin typeface="Arial"/>
              </a:rPr>
              <a:t>Semana Bilingüe · 26 a 30 de octubre</a:t>
            </a:r>
            <a:endParaRPr lang="es-E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yebrow"/>
          <p:cNvSpPr txBox="1"/>
          <p:nvPr/>
        </p:nvSpPr>
        <p:spPr>
          <a:xfrm>
            <a:off x="502920" y="347472"/>
            <a:ext cx="6583680" cy="201168"/>
          </a:xfrm>
          <a:prstGeom prst="rect">
            <a:avLst/>
          </a:prstGeom>
          <a:noFill/>
        </p:spPr>
        <p:txBody>
          <a:bodyPr wrap="square" lIns="0" tIns="0" rIns="0" bIns="0" anchor="ctr">
            <a:noAutofit/>
          </a:bodyPr>
          <a:lstStyle/>
          <a:p>
            <a:pPr algn="l">
              <a:buNone/>
            </a:pPr>
            <a:r>
              <a:rPr lang="es-ES" sz="1000" b="1" spc="200" dirty="0">
                <a:solidFill>
                  <a:srgbClr val="C9A227"/>
                </a:solidFill>
                <a:latin typeface="Arial"/>
                <a:cs typeface="Arial"/>
              </a:rPr>
              <a:t>DÓNDE NOS COMUNICAMOS</a:t>
            </a:r>
          </a:p>
        </p:txBody>
      </p:sp>
      <p:sp>
        <p:nvSpPr>
          <p:cNvPr id="11" name="Title"/>
          <p:cNvSpPr txBox="1"/>
          <p:nvPr/>
        </p:nvSpPr>
        <p:spPr>
          <a:xfrm>
            <a:off x="502920" y="658368"/>
            <a:ext cx="11155680" cy="502920"/>
          </a:xfrm>
          <a:prstGeom prst="rect">
            <a:avLst/>
          </a:prstGeom>
          <a:noFill/>
        </p:spPr>
        <p:txBody>
          <a:bodyPr wrap="square" lIns="0" tIns="0" rIns="0" bIns="0" anchor="ctr">
            <a:noAutofit/>
          </a:bodyPr>
          <a:lstStyle/>
          <a:p>
            <a:pPr algn="l">
              <a:buNone/>
            </a:pPr>
            <a:r>
              <a:rPr lang="es-ES" sz="2800" b="1" dirty="0">
                <a:solidFill>
                  <a:srgbClr val="071B3A"/>
                </a:solidFill>
                <a:latin typeface="Arial"/>
                <a:cs typeface="Arial"/>
              </a:rPr>
              <a:t>Nuestro espacio de trabajo en Microsoft Teams</a:t>
            </a:r>
          </a:p>
        </p:txBody>
      </p:sp>
      <p:sp>
        <p:nvSpPr>
          <p:cNvPr id="12" name="Rule"/>
          <p:cNvSpPr/>
          <p:nvPr/>
        </p:nvSpPr>
        <p:spPr>
          <a:xfrm>
            <a:off x="502920" y="1261872"/>
            <a:ext cx="11155680" cy="12700"/>
          </a:xfrm>
          <a:prstGeom prst="rect">
            <a:avLst/>
          </a:prstGeom>
          <a:solidFill>
            <a:srgbClr val="D8DEE8"/>
          </a:solidFill>
          <a:ln>
            <a:noFill/>
          </a:ln>
        </p:spPr>
        <p:txBody>
          <a:bodyPr/>
          <a:lstStyle/>
          <a:p>
            <a:endParaRPr lang="es-ES"/>
          </a:p>
        </p:txBody>
      </p:sp>
      <p:pic>
        <p:nvPicPr>
          <p:cNvPr id="13" name="Captura Teams"/>
          <p:cNvPicPr/>
          <p:nvPr/>
        </p:nvPicPr>
        <p:blipFill>
          <a:blip r:embed="rId2" cstate="print"/>
          <a:stretch>
            <a:fillRect/>
          </a:stretch>
        </p:blipFill>
        <p:spPr>
          <a:xfrm>
            <a:off x="502920" y="1952000"/>
            <a:ext cx="7000000" cy="3745700"/>
          </a:xfrm>
          <a:prstGeom prst="rect">
            <a:avLst/>
          </a:prstGeom>
          <a:ln w="12700">
            <a:solidFill>
              <a:srgbClr val="DCE2EA"/>
            </a:solidFill>
          </a:ln>
        </p:spPr>
      </p:pic>
      <p:sp>
        <p:nvSpPr>
          <p:cNvPr id="14" name="Card 1"/>
          <p:cNvSpPr/>
          <p:nvPr/>
        </p:nvSpPr>
        <p:spPr>
          <a:xfrm>
            <a:off x="7822960" y="1952000"/>
            <a:ext cx="3865760" cy="1060000"/>
          </a:xfrm>
          <a:prstGeom prst="rect">
            <a:avLst/>
          </a:prstGeom>
          <a:solidFill>
            <a:srgbClr val="FFFFFF"/>
          </a:solidFill>
          <a:ln w="12700">
            <a:solidFill>
              <a:srgbClr val="DCE2EA"/>
            </a:solidFill>
          </a:ln>
        </p:spPr>
        <p:txBody>
          <a:bodyPr wrap="square" lIns="182880" tIns="137160" rIns="182880" bIns="137160" anchor="ctr">
            <a:noAutofit/>
          </a:bodyPr>
          <a:lstStyle/>
          <a:p>
            <a:pPr algn="l">
              <a:buNone/>
            </a:pPr>
            <a:r>
              <a:rPr lang="es-ES" sz="1100" b="1" dirty="0">
                <a:solidFill>
                  <a:srgbClr val="123B6D"/>
                </a:solidFill>
                <a:latin typeface="Arial"/>
                <a:cs typeface="Arial"/>
              </a:rPr>
              <a:t>CANAL GENERAL</a:t>
            </a:r>
          </a:p>
          <a:p>
            <a:pPr algn="l">
              <a:buNone/>
            </a:pPr>
            <a:r>
              <a:rPr lang="es-ES" sz="1000" dirty="0">
                <a:solidFill>
                  <a:srgbClr val="1F2937"/>
                </a:solidFill>
                <a:latin typeface="Arial"/>
                <a:cs typeface="Arial"/>
              </a:rPr>
              <a:t>Avisos, calendario y materiales del programa en un solo lugar.</a:t>
            </a:r>
          </a:p>
        </p:txBody>
      </p:sp>
      <p:sp>
        <p:nvSpPr>
          <p:cNvPr id="15" name="Card 2"/>
          <p:cNvSpPr/>
          <p:nvPr/>
        </p:nvSpPr>
        <p:spPr>
          <a:xfrm>
            <a:off x="7822960" y="3297000"/>
            <a:ext cx="3865760" cy="1060000"/>
          </a:xfrm>
          <a:prstGeom prst="rect">
            <a:avLst/>
          </a:prstGeom>
          <a:solidFill>
            <a:srgbClr val="FFFFFF"/>
          </a:solidFill>
          <a:ln w="12700">
            <a:solidFill>
              <a:srgbClr val="DCE2EA"/>
            </a:solidFill>
          </a:ln>
        </p:spPr>
        <p:txBody>
          <a:bodyPr wrap="square" lIns="182880" tIns="137160" rIns="182880" bIns="137160" anchor="ctr">
            <a:noAutofit/>
          </a:bodyPr>
          <a:lstStyle/>
          <a:p>
            <a:pPr algn="l">
              <a:buNone/>
            </a:pPr>
            <a:r>
              <a:rPr lang="es-ES" sz="1100" b="1" dirty="0">
                <a:solidFill>
                  <a:srgbClr val="123B6D"/>
                </a:solidFill>
                <a:latin typeface="Arial"/>
                <a:cs typeface="Arial"/>
              </a:rPr>
              <a:t>MATERIALES DE LECTURA</a:t>
            </a:r>
          </a:p>
          <a:p>
            <a:pPr algn="l">
              <a:buNone/>
            </a:pPr>
            <a:r>
              <a:rPr lang="es-ES" sz="1000" dirty="0">
                <a:solidFill>
                  <a:srgbClr val="1F2937"/>
                </a:solidFill>
                <a:latin typeface="Arial"/>
                <a:cs typeface="Arial"/>
              </a:rPr>
              <a:t>Guías, cartas circulares y recursos descargables para el equipo.</a:t>
            </a:r>
          </a:p>
        </p:txBody>
      </p:sp>
      <p:sp>
        <p:nvSpPr>
          <p:cNvPr id="16" name="Card 3"/>
          <p:cNvSpPr/>
          <p:nvPr/>
        </p:nvSpPr>
        <p:spPr>
          <a:xfrm>
            <a:off x="7822960" y="4642000"/>
            <a:ext cx="3865760" cy="1060000"/>
          </a:xfrm>
          <a:prstGeom prst="rect">
            <a:avLst/>
          </a:prstGeom>
          <a:solidFill>
            <a:srgbClr val="FFFFFF"/>
          </a:solidFill>
          <a:ln w="12700">
            <a:solidFill>
              <a:srgbClr val="DCE2EA"/>
            </a:solidFill>
          </a:ln>
        </p:spPr>
        <p:txBody>
          <a:bodyPr wrap="square" lIns="182880" tIns="137160" rIns="182880" bIns="137160" anchor="ctr">
            <a:noAutofit/>
          </a:bodyPr>
          <a:lstStyle/>
          <a:p>
            <a:pPr algn="l">
              <a:buNone/>
            </a:pPr>
            <a:r>
              <a:rPr lang="es-ES" sz="1100" b="1" dirty="0">
                <a:solidFill>
                  <a:srgbClr val="123B6D"/>
                </a:solidFill>
                <a:latin typeface="Arial"/>
                <a:cs typeface="Arial"/>
              </a:rPr>
              <a:t>SEGUIMIENTO</a:t>
            </a:r>
          </a:p>
          <a:p>
            <a:pPr algn="l">
              <a:buNone/>
            </a:pPr>
            <a:r>
              <a:rPr lang="es-ES" sz="1000" dirty="0">
                <a:solidFill>
                  <a:srgbClr val="1F2937"/>
                </a:solidFill>
                <a:latin typeface="Arial"/>
                <a:cs typeface="Arial"/>
              </a:rPr>
              <a:t>Coordinación de reuniones y respuestas dentro del mismo hilo.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p:blipFill>
        <p:spPr>
          <a:xfrm>
            <a:off x="5562601" y="1470394"/>
            <a:ext cx="6629400" cy="4047299"/>
          </a:xfrm>
          <a:prstGeom prst="rect">
            <a:avLst/>
          </a:prstGeom>
        </p:spPr>
      </p:pic>
      <p:pic>
        <p:nvPicPr>
          <p:cNvPr id="8" name="Picture 7"/>
          <p:cNvPicPr>
            <a:picLocks noChangeAspect="1"/>
          </p:cNvPicPr>
          <p:nvPr/>
        </p:nvPicPr>
        <p:blipFill>
          <a:blip r:embed="rId4"/>
          <a:stretch/>
        </p:blipFill>
        <p:spPr>
          <a:xfrm>
            <a:off x="647699" y="410633"/>
            <a:ext cx="2276253" cy="885209"/>
          </a:xfrm>
          <a:prstGeom prst="rect">
            <a:avLst/>
          </a:prstGeom>
        </p:spPr>
      </p:pic>
      <p:sp>
        <p:nvSpPr>
          <p:cNvPr id="3" name="Español e inglés&#10;en el ambiente&#10;Montessori">
            <a:extLst>
              <a:ext uri="{FF2B5EF4-FFF2-40B4-BE49-F238E27FC236}">
                <a16:creationId xmlns:a16="http://schemas.microsoft.com/office/drawing/2014/main" id="{428D6BD1-857F-43BE-8FC3-54C91B36BE23}"/>
              </a:ext>
            </a:extLst>
          </p:cNvPr>
          <p:cNvSpPr>
            <a:spLocks noGrp="1"/>
          </p:cNvSpPr>
          <p:nvPr/>
        </p:nvSpPr>
        <p:spPr>
          <a:xfrm>
            <a:off x="647700" y="1866900"/>
            <a:ext cx="6191250" cy="2428875"/>
          </a:xfrm>
          <a:prstGeom prst="rect">
            <a:avLst/>
          </a:prstGeom>
          <a:noFill/>
          <a:ln w="0">
            <a:noFill/>
          </a:ln>
        </p:spPr>
        <p:txBody>
          <a:bodyPr wrap="square" lIns="0" tIns="0" rIns="0" bIns="0">
            <a:noAutofit/>
          </a:bodyPr>
          <a:lstStyle/>
          <a:p>
            <a:pPr>
              <a:defRPr sz="4650" b="1">
                <a:solidFill>
                  <a:srgbClr val="071B3A"/>
                </a:solidFill>
                <a:latin typeface="Helvetica Neue"/>
                <a:ea typeface="Helvetica Neue"/>
                <a:cs typeface="Helvetica Neue"/>
              </a:defRPr>
            </a:pPr>
            <a:r>
              <a:rPr lang="en-US" sz="4650" b="1" dirty="0">
                <a:solidFill>
                  <a:srgbClr val="071B3A"/>
                </a:solidFill>
                <a:latin typeface="Helvetica Neue"/>
                <a:ea typeface="Helvetica Neue"/>
                <a:cs typeface="Helvetica Neue"/>
              </a:rPr>
              <a:t>Español e </a:t>
            </a:r>
            <a:r>
              <a:rPr lang="en-US" sz="4650" b="1" dirty="0" err="1">
                <a:solidFill>
                  <a:srgbClr val="071B3A"/>
                </a:solidFill>
                <a:latin typeface="Helvetica Neue"/>
                <a:ea typeface="Helvetica Neue"/>
                <a:cs typeface="Helvetica Neue"/>
              </a:rPr>
              <a:t>inglés</a:t>
            </a:r>
            <a:endParaRPr lang="en-US" sz="4650" b="1" dirty="0">
              <a:solidFill>
                <a:srgbClr val="071B3A"/>
              </a:solidFill>
              <a:latin typeface="Helvetica Neue"/>
              <a:ea typeface="Helvetica Neue"/>
              <a:cs typeface="Helvetica Neue"/>
            </a:endParaRPr>
          </a:p>
          <a:p>
            <a:pPr>
              <a:defRPr sz="4650" b="1">
                <a:solidFill>
                  <a:srgbClr val="071B3A"/>
                </a:solidFill>
                <a:latin typeface="Helvetica Neue"/>
                <a:ea typeface="Helvetica Neue"/>
                <a:cs typeface="Helvetica Neue"/>
              </a:defRPr>
            </a:pPr>
            <a:r>
              <a:rPr lang="en-US" sz="4650" b="1" dirty="0" err="1">
                <a:solidFill>
                  <a:srgbClr val="071B3A"/>
                </a:solidFill>
                <a:latin typeface="Helvetica Neue"/>
                <a:ea typeface="Helvetica Neue"/>
                <a:cs typeface="Helvetica Neue"/>
              </a:rPr>
              <a:t>en</a:t>
            </a:r>
            <a:r>
              <a:rPr lang="en-US" sz="4650" b="1" dirty="0">
                <a:solidFill>
                  <a:srgbClr val="071B3A"/>
                </a:solidFill>
                <a:latin typeface="Helvetica Neue"/>
                <a:ea typeface="Helvetica Neue"/>
                <a:cs typeface="Helvetica Neue"/>
              </a:rPr>
              <a:t> el </a:t>
            </a:r>
            <a:r>
              <a:rPr lang="en-US" sz="4650" b="1" dirty="0" err="1">
                <a:solidFill>
                  <a:srgbClr val="071B3A"/>
                </a:solidFill>
                <a:latin typeface="Helvetica Neue"/>
                <a:ea typeface="Helvetica Neue"/>
                <a:cs typeface="Helvetica Neue"/>
              </a:rPr>
              <a:t>ambiente</a:t>
            </a:r>
            <a:endParaRPr lang="en-US" sz="4650" b="1" dirty="0">
              <a:solidFill>
                <a:srgbClr val="071B3A"/>
              </a:solidFill>
              <a:latin typeface="Helvetica Neue"/>
              <a:ea typeface="Helvetica Neue"/>
              <a:cs typeface="Helvetica Neue"/>
            </a:endParaRPr>
          </a:p>
          <a:p>
            <a:pPr>
              <a:defRPr sz="4650" b="1">
                <a:solidFill>
                  <a:srgbClr val="071B3A"/>
                </a:solidFill>
                <a:latin typeface="Helvetica Neue"/>
                <a:ea typeface="Helvetica Neue"/>
                <a:cs typeface="Helvetica Neue"/>
              </a:defRPr>
            </a:pPr>
            <a:r>
              <a:rPr lang="en-US" sz="4650" b="1" dirty="0">
                <a:solidFill>
                  <a:srgbClr val="071B3A"/>
                </a:solidFill>
                <a:latin typeface="Helvetica Neue"/>
                <a:ea typeface="Helvetica Neue"/>
                <a:cs typeface="Helvetica Neue"/>
              </a:rPr>
              <a:t>Montessori</a:t>
            </a:r>
          </a:p>
        </p:txBody>
      </p:sp>
      <p:sp>
        <p:nvSpPr>
          <p:cNvPr id="4" name="Orientación para guías y equipo escolar&#10;Andarine">
            <a:extLst>
              <a:ext uri="{FF2B5EF4-FFF2-40B4-BE49-F238E27FC236}">
                <a16:creationId xmlns:a16="http://schemas.microsoft.com/office/drawing/2014/main" id="{5AF951F2-8F41-418E-A382-EC9801BD64A3}"/>
              </a:ext>
            </a:extLst>
          </p:cNvPr>
          <p:cNvSpPr>
            <a:spLocks noGrp="1"/>
          </p:cNvSpPr>
          <p:nvPr/>
        </p:nvSpPr>
        <p:spPr>
          <a:xfrm>
            <a:off x="666750" y="4467225"/>
            <a:ext cx="6191250" cy="952500"/>
          </a:xfrm>
          <a:prstGeom prst="rect">
            <a:avLst/>
          </a:prstGeom>
          <a:noFill/>
          <a:ln w="0">
            <a:noFill/>
          </a:ln>
        </p:spPr>
        <p:txBody>
          <a:bodyPr wrap="square" lIns="0" tIns="0" rIns="0" bIns="0">
            <a:noAutofit/>
          </a:bodyPr>
          <a:lstStyle/>
          <a:p>
            <a:pPr>
              <a:defRPr sz="1950" b="0">
                <a:solidFill>
                  <a:srgbClr val="5D6878"/>
                </a:solidFill>
                <a:latin typeface="Helvetica Neue"/>
                <a:ea typeface="Helvetica Neue"/>
                <a:cs typeface="Helvetica Neue"/>
              </a:defRPr>
            </a:pPr>
            <a:r>
              <a:rPr lang="en-US" sz="1950" b="0">
                <a:solidFill>
                  <a:srgbClr val="5D6878"/>
                </a:solidFill>
                <a:latin typeface="Helvetica Neue"/>
                <a:ea typeface="Helvetica Neue"/>
                <a:cs typeface="Helvetica Neue"/>
              </a:rPr>
              <a:t>Orientación para guías y equipo escolar</a:t>
            </a:r>
          </a:p>
          <a:p>
            <a:pPr>
              <a:defRPr sz="1950" b="0">
                <a:solidFill>
                  <a:srgbClr val="5D6878"/>
                </a:solidFill>
                <a:latin typeface="Helvetica Neue"/>
                <a:ea typeface="Helvetica Neue"/>
                <a:cs typeface="Helvetica Neue"/>
              </a:defRPr>
            </a:pPr>
            <a:r>
              <a:rPr lang="en-US" sz="1950" b="0">
                <a:solidFill>
                  <a:srgbClr val="5D6878"/>
                </a:solidFill>
                <a:latin typeface="Helvetica Neue"/>
                <a:ea typeface="Helvetica Neue"/>
                <a:cs typeface="Helvetica Neue"/>
              </a:rPr>
              <a:t>Andarines, Casa de Niños, Taller I y Taller II</a:t>
            </a:r>
          </a:p>
        </p:txBody>
      </p:sp>
      <p:sp>
        <p:nvSpPr>
          <p:cNvPr id="5" name="Prof. Jesús J. Bonilla López">
            <a:extLst>
              <a:ext uri="{FF2B5EF4-FFF2-40B4-BE49-F238E27FC236}">
                <a16:creationId xmlns:a16="http://schemas.microsoft.com/office/drawing/2014/main" id="{E3280DC0-9068-47BF-BD11-AB525DF652B0}"/>
              </a:ext>
            </a:extLst>
          </p:cNvPr>
          <p:cNvSpPr>
            <a:spLocks noGrp="1"/>
          </p:cNvSpPr>
          <p:nvPr/>
        </p:nvSpPr>
        <p:spPr>
          <a:xfrm>
            <a:off x="666750" y="5810250"/>
            <a:ext cx="10477500" cy="314325"/>
          </a:xfrm>
          <a:prstGeom prst="rect">
            <a:avLst/>
          </a:prstGeom>
          <a:noFill/>
          <a:ln w="0">
            <a:noFill/>
          </a:ln>
        </p:spPr>
        <p:txBody>
          <a:bodyPr wrap="square" lIns="0" tIns="0" rIns="0" bIns="0">
            <a:noAutofit/>
          </a:bodyPr>
          <a:lstStyle/>
          <a:p>
            <a:pPr>
              <a:defRPr sz="1875" b="1">
                <a:solidFill>
                  <a:srgbClr val="071B3A"/>
                </a:solidFill>
                <a:latin typeface="Helvetica Neue"/>
                <a:ea typeface="Helvetica Neue"/>
                <a:cs typeface="Helvetica Neue"/>
              </a:defRPr>
            </a:pPr>
            <a:r>
              <a:rPr lang="en-US" sz="1875" b="1">
                <a:solidFill>
                  <a:srgbClr val="071B3A"/>
                </a:solidFill>
                <a:latin typeface="Helvetica Neue"/>
                <a:ea typeface="Helvetica Neue"/>
                <a:cs typeface="Helvetica Neue"/>
              </a:rPr>
              <a:t>Prof. Jesús J. Bonilla López</a:t>
            </a:r>
          </a:p>
        </p:txBody>
      </p:sp>
      <p:sp>
        <p:nvSpPr>
          <p:cNvPr id="6" name="Facilitador Docente de Matemáticas · ORE Caguas">
            <a:extLst>
              <a:ext uri="{FF2B5EF4-FFF2-40B4-BE49-F238E27FC236}">
                <a16:creationId xmlns:a16="http://schemas.microsoft.com/office/drawing/2014/main" id="{007EA603-A42A-4605-9051-E544F125203A}"/>
              </a:ext>
            </a:extLst>
          </p:cNvPr>
          <p:cNvSpPr>
            <a:spLocks noGrp="1"/>
          </p:cNvSpPr>
          <p:nvPr/>
        </p:nvSpPr>
        <p:spPr>
          <a:xfrm>
            <a:off x="666750" y="6181725"/>
            <a:ext cx="10477500" cy="266700"/>
          </a:xfrm>
          <a:prstGeom prst="rect">
            <a:avLst/>
          </a:prstGeom>
          <a:noFill/>
          <a:ln w="0">
            <a:noFill/>
          </a:ln>
        </p:spPr>
        <p:txBody>
          <a:bodyPr wrap="square" lIns="0" tIns="0" rIns="0" bIns="0">
            <a:noAutofit/>
          </a:bodyPr>
          <a:lstStyle/>
          <a:p>
            <a:pPr>
              <a:defRPr sz="1500" b="0">
                <a:solidFill>
                  <a:srgbClr val="5D6878"/>
                </a:solidFill>
                <a:latin typeface="Helvetica Neue"/>
                <a:ea typeface="Helvetica Neue"/>
                <a:cs typeface="Helvetica Neue"/>
              </a:defRPr>
            </a:pPr>
            <a:r>
              <a:rPr lang="en-US" sz="1500" b="0">
                <a:solidFill>
                  <a:srgbClr val="5D6878"/>
                </a:solidFill>
                <a:latin typeface="Helvetica Neue"/>
                <a:ea typeface="Helvetica Neue"/>
                <a:cs typeface="Helvetica Neue"/>
              </a:rPr>
              <a:t>Facilitador Docente de Matemáticas · ORE Caguas</a:t>
            </a:r>
          </a:p>
        </p:txBody>
      </p:sp>
      <p:pic>
        <p:nvPicPr>
          <p:cNvPr id="9" name="Picture 8">
            <a:extLst>
              <a:ext uri="{FF2B5EF4-FFF2-40B4-BE49-F238E27FC236}">
                <a16:creationId xmlns:a16="http://schemas.microsoft.com/office/drawing/2014/main" id="{65D68398-21EF-B440-9CC5-1A038DF656D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788" b="96054" l="4773" r="93864">
                        <a14:foregroundMark x1="12424" y1="28019" x2="10152" y2="44988"/>
                        <a14:foregroundMark x1="10152" y1="44988" x2="17576" y2="70008"/>
                        <a14:foregroundMark x1="17576" y1="70008" x2="21515" y2="76796"/>
                        <a14:foregroundMark x1="21515" y1="76796" x2="34697" y2="86346"/>
                        <a14:foregroundMark x1="34697" y1="86346" x2="59470" y2="89582"/>
                        <a14:foregroundMark x1="59470" y1="89582" x2="67045" y2="88477"/>
                        <a14:foregroundMark x1="67045" y1="88477" x2="78333" y2="78532"/>
                        <a14:foregroundMark x1="78333" y1="78532" x2="86364" y2="65588"/>
                        <a14:foregroundMark x1="86364" y1="65588" x2="89167" y2="43725"/>
                        <a14:foregroundMark x1="89167" y1="43725" x2="84848" y2="29519"/>
                        <a14:foregroundMark x1="84848" y1="29519" x2="75758" y2="18074"/>
                        <a14:foregroundMark x1="75758" y1="18074" x2="69773" y2="13496"/>
                        <a14:foregroundMark x1="69773" y1="13496" x2="56515" y2="9471"/>
                        <a14:foregroundMark x1="56515" y1="9471" x2="38636" y2="8603"/>
                        <a14:foregroundMark x1="38636" y1="8603" x2="26288" y2="15154"/>
                        <a14:foregroundMark x1="26288" y1="15154" x2="16288" y2="26283"/>
                        <a14:foregroundMark x1="16288" y1="26283" x2="13258" y2="32281"/>
                        <a14:foregroundMark x1="15909" y1="75375" x2="11212" y2="61405"/>
                        <a14:foregroundMark x1="11212" y1="61405" x2="11894" y2="27782"/>
                        <a14:foregroundMark x1="11894" y1="27782" x2="21212" y2="16259"/>
                        <a14:foregroundMark x1="21212" y1="16259" x2="34848" y2="8603"/>
                        <a14:foregroundMark x1="34848" y1="8603" x2="51515" y2="4893"/>
                        <a14:foregroundMark x1="51515" y1="4893" x2="58485" y2="5051"/>
                        <a14:foregroundMark x1="58485" y1="5051" x2="84924" y2="21784"/>
                        <a14:foregroundMark x1="84924" y1="21784" x2="90455" y2="38358"/>
                        <a14:foregroundMark x1="90455" y1="38358" x2="88636" y2="72612"/>
                        <a14:foregroundMark x1="88636" y1="72612" x2="79621" y2="83268"/>
                        <a14:foregroundMark x1="79621" y1="83268" x2="65530" y2="91555"/>
                        <a14:foregroundMark x1="65530" y1="91555" x2="41818" y2="94002"/>
                        <a14:foregroundMark x1="41818" y1="94002" x2="33864" y2="92107"/>
                        <a14:foregroundMark x1="33864" y1="92107" x2="12652" y2="72612"/>
                        <a14:foregroundMark x1="12652" y1="72612" x2="8636" y2="66219"/>
                        <a14:foregroundMark x1="8636" y1="66219" x2="5909" y2="51066"/>
                        <a14:foregroundMark x1="5909" y1="51066" x2="6061" y2="50118"/>
                        <a14:foregroundMark x1="35758" y1="92107" x2="50985" y2="93607"/>
                        <a14:foregroundMark x1="50985" y1="93607" x2="58030" y2="93370"/>
                        <a14:foregroundMark x1="58030" y1="93370" x2="43409" y2="93528"/>
                        <a14:foregroundMark x1="43409" y1="93528" x2="49848" y2="96054"/>
                        <a14:foregroundMark x1="49848" y1="96054" x2="56212" y2="95896"/>
                        <a14:foregroundMark x1="58561" y1="95580" x2="71288" y2="90134"/>
                        <a14:foregroundMark x1="71288" y1="90134" x2="87576" y2="75533"/>
                        <a14:foregroundMark x1="61970" y1="94870" x2="66591" y2="93370"/>
                        <a14:foregroundMark x1="77879" y1="87214" x2="79167" y2="85478"/>
                        <a14:foregroundMark x1="68561" y1="92107" x2="75076" y2="89266"/>
                        <a14:foregroundMark x1="79697" y1="84925" x2="84621" y2="78611"/>
                        <a14:foregroundMark x1="82273" y1="82715" x2="93939" y2="63062"/>
                        <a14:foregroundMark x1="4773" y1="50276" x2="9091" y2="29361"/>
                        <a14:foregroundMark x1="9091" y1="29361" x2="11667" y2="25809"/>
                        <a14:foregroundMark x1="10833" y1="25493" x2="16212" y2="17443"/>
                        <a14:foregroundMark x1="16212" y1="17443" x2="17197" y2="17127"/>
                        <a14:foregroundMark x1="16212" y1="18153" x2="33788" y2="5841"/>
                        <a14:foregroundMark x1="25227" y1="53512" x2="27045" y2="51460"/>
                        <a14:foregroundMark x1="17348" y1="49092" x2="26061" y2="48224"/>
                        <a14:foregroundMark x1="41818" y1="3394" x2="56061" y2="2762"/>
                        <a14:foregroundMark x1="56061" y1="2762" x2="62652" y2="3788"/>
                        <a14:foregroundMark x1="62652" y1="3788" x2="75152" y2="9392"/>
                        <a14:foregroundMark x1="75152" y1="9392" x2="77727" y2="11602"/>
                      </a14:backgroundRemoval>
                    </a14:imgEffect>
                  </a14:imgLayer>
                </a14:imgProps>
              </a:ext>
              <a:ext uri="{28A0092B-C50C-407E-A947-70E740481C1C}">
                <a14:useLocalDpi xmlns:a14="http://schemas.microsoft.com/office/drawing/2010/main" val="0"/>
              </a:ext>
            </a:extLst>
          </a:blip>
          <a:stretch>
            <a:fillRect/>
          </a:stretch>
        </p:blipFill>
        <p:spPr>
          <a:xfrm>
            <a:off x="6096000" y="1544858"/>
            <a:ext cx="2613968" cy="2507033"/>
          </a:xfrm>
          <a:prstGeom prst="rect">
            <a:avLst/>
          </a:prstGeom>
        </p:spPr>
      </p:pic>
    </p:spTree>
    <p:extLst>
      <p:ext uri="{BB962C8B-B14F-4D97-AF65-F5344CB8AC3E}">
        <p14:creationId xmlns:p14="http://schemas.microsoft.com/office/powerpoint/2010/main" val="409669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1B3A"/>
        </a:solidFill>
        <a:effectLst/>
      </p:bgPr>
    </p:bg>
    <p:spTree>
      <p:nvGrpSpPr>
        <p:cNvPr id="1" name=""/>
        <p:cNvGrpSpPr/>
        <p:nvPr/>
      </p:nvGrpSpPr>
      <p:grpSpPr>
        <a:xfrm>
          <a:off x="0" y="0"/>
          <a:ext cx="0" cy="0"/>
          <a:chOff x="0" y="0"/>
          <a:chExt cx="0" cy="0"/>
        </a:xfrm>
      </p:grpSpPr>
      <p:sp>
        <p:nvSpPr>
          <p:cNvPr id="7" name="Lo que ya aporta nuestro ambiente">
            <a:extLst>
              <a:ext uri="{FF2B5EF4-FFF2-40B4-BE49-F238E27FC236}">
                <a16:creationId xmlns:a16="http://schemas.microsoft.com/office/drawing/2014/main" id="{8664F425-2F23-4A37-910F-63666D8131D0}"/>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FFFFFF"/>
                </a:solidFill>
                <a:latin typeface="Helvetica Neue"/>
                <a:ea typeface="Helvetica Neue"/>
                <a:cs typeface="Helvetica Neue"/>
              </a:defRPr>
            </a:pPr>
            <a:r>
              <a:rPr lang="en-US" sz="3450" b="1">
                <a:solidFill>
                  <a:srgbClr val="FFFFFF"/>
                </a:solidFill>
                <a:latin typeface="Helvetica Neue"/>
                <a:ea typeface="Helvetica Neue"/>
                <a:cs typeface="Helvetica Neue"/>
              </a:rPr>
              <a:t>Lo que ya aporta nuestro ambiente</a:t>
            </a:r>
          </a:p>
        </p:txBody>
      </p:sp>
      <p:sp>
        <p:nvSpPr>
          <p:cNvPr id="2" name="Cada experiencia significativa&#10;puede abrir una o">
            <a:extLst>
              <a:ext uri="{FF2B5EF4-FFF2-40B4-BE49-F238E27FC236}">
                <a16:creationId xmlns:a16="http://schemas.microsoft.com/office/drawing/2014/main" id="{C00D8F58-E9DB-4CD7-8CBE-478F2CED84CC}"/>
              </a:ext>
            </a:extLst>
          </p:cNvPr>
          <p:cNvSpPr>
            <a:spLocks noGrp="1"/>
          </p:cNvSpPr>
          <p:nvPr/>
        </p:nvSpPr>
        <p:spPr>
          <a:xfrm>
            <a:off x="647700" y="1952625"/>
            <a:ext cx="10896600" cy="2238375"/>
          </a:xfrm>
          <a:prstGeom prst="rect">
            <a:avLst/>
          </a:prstGeom>
          <a:noFill/>
          <a:ln w="0">
            <a:noFill/>
          </a:ln>
        </p:spPr>
        <p:txBody>
          <a:bodyPr wrap="square" lIns="0" tIns="0" rIns="0" bIns="0">
            <a:noAutofit/>
          </a:bodyPr>
          <a:lstStyle/>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Cada experiencia significativa</a:t>
            </a:r>
          </a:p>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puede abrir una oportunidad</a:t>
            </a:r>
          </a:p>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para comprender y comunicar.</a:t>
            </a:r>
          </a:p>
        </p:txBody>
      </p:sp>
      <p:sp>
        <p:nvSpPr>
          <p:cNvPr id="3" name="La observación del guía permite elegir el moment">
            <a:extLst>
              <a:ext uri="{FF2B5EF4-FFF2-40B4-BE49-F238E27FC236}">
                <a16:creationId xmlns:a16="http://schemas.microsoft.com/office/drawing/2014/main" id="{E03AAB59-3059-46E9-88E7-1A23A28CA25F}"/>
              </a:ext>
            </a:extLst>
          </p:cNvPr>
          <p:cNvSpPr>
            <a:spLocks noGrp="1"/>
          </p:cNvSpPr>
          <p:nvPr/>
        </p:nvSpPr>
        <p:spPr>
          <a:xfrm>
            <a:off x="647700" y="4476750"/>
            <a:ext cx="10477500" cy="1104900"/>
          </a:xfrm>
          <a:prstGeom prst="rect">
            <a:avLst/>
          </a:prstGeom>
          <a:noFill/>
          <a:ln w="0">
            <a:noFill/>
          </a:ln>
        </p:spPr>
        <p:txBody>
          <a:bodyPr wrap="square" lIns="0" tIns="0" rIns="0" bIns="0">
            <a:noAutofit/>
          </a:bodyPr>
          <a:lstStyle/>
          <a:p>
            <a:pPr>
              <a:defRPr sz="2100" b="0">
                <a:solidFill>
                  <a:srgbClr val="D7DEE8"/>
                </a:solidFill>
                <a:latin typeface="Helvetica Neue"/>
                <a:ea typeface="Helvetica Neue"/>
                <a:cs typeface="Helvetica Neue"/>
              </a:defRPr>
            </a:pPr>
            <a:r>
              <a:rPr lang="en-US" sz="2100" b="0">
                <a:solidFill>
                  <a:srgbClr val="D7DEE8"/>
                </a:solidFill>
                <a:latin typeface="Helvetica Neue"/>
                <a:ea typeface="Helvetica Neue"/>
                <a:cs typeface="Helvetica Neue"/>
              </a:rPr>
              <a:t>La observación del guía permite elegir el momento, el material y el apoyo lingüístico que necesita cada estudiante.</a:t>
            </a:r>
          </a:p>
        </p:txBody>
      </p:sp>
      <p:sp>
        <p:nvSpPr>
          <p:cNvPr id="4" name="Conversación inicial: ¿qué experiencia de tu amb">
            <a:extLst>
              <a:ext uri="{FF2B5EF4-FFF2-40B4-BE49-F238E27FC236}">
                <a16:creationId xmlns:a16="http://schemas.microsoft.com/office/drawing/2014/main" id="{C8FF771C-260A-492B-81BD-CEE26CA71B94}"/>
              </a:ext>
            </a:extLst>
          </p:cNvPr>
          <p:cNvSpPr>
            <a:spLocks noGrp="1"/>
          </p:cNvSpPr>
          <p:nvPr/>
        </p:nvSpPr>
        <p:spPr>
          <a:xfrm>
            <a:off x="647700" y="5686425"/>
            <a:ext cx="10810875" cy="571500"/>
          </a:xfrm>
          <a:prstGeom prst="rect">
            <a:avLst/>
          </a:prstGeom>
          <a:noFill/>
          <a:ln w="0">
            <a:noFill/>
          </a:ln>
        </p:spPr>
        <p:txBody>
          <a:bodyPr wrap="square" lIns="0" tIns="0" rIns="0" bIns="0">
            <a:noAutofit/>
          </a:bodyPr>
          <a:lstStyle/>
          <a:p>
            <a:pPr>
              <a:defRPr sz="1575" b="0">
                <a:solidFill>
                  <a:srgbClr val="C9A227"/>
                </a:solidFill>
                <a:latin typeface="Helvetica Neue"/>
                <a:ea typeface="Helvetica Neue"/>
                <a:cs typeface="Helvetica Neue"/>
              </a:defRPr>
            </a:pPr>
            <a:r>
              <a:rPr lang="en-US" sz="1575" b="0">
                <a:solidFill>
                  <a:srgbClr val="C9A227"/>
                </a:solidFill>
                <a:latin typeface="Helvetica Neue"/>
                <a:ea typeface="Helvetica Neue"/>
                <a:cs typeface="Helvetica Neue"/>
              </a:rPr>
              <a:t>Conversación inicial: ¿qué experiencia de tu ambiente invita naturalmente a hablar?</a:t>
            </a:r>
          </a:p>
        </p:txBody>
      </p:sp>
      <p:sp>
        <p:nvSpPr>
          <p:cNvPr id="5" name="Orientación Montessori bilingüe">
            <a:extLst>
              <a:ext uri="{FF2B5EF4-FFF2-40B4-BE49-F238E27FC236}">
                <a16:creationId xmlns:a16="http://schemas.microsoft.com/office/drawing/2014/main" id="{10ABEF76-2CB2-40FF-B867-7D3BB76B5223}"/>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D7DEE8"/>
                </a:solidFill>
                <a:latin typeface="Helvetica Neue"/>
                <a:ea typeface="Helvetica Neue"/>
                <a:cs typeface="Helvetica Neue"/>
              </a:defRPr>
            </a:pPr>
            <a:r>
              <a:rPr lang="en-US" sz="1050" b="0">
                <a:solidFill>
                  <a:srgbClr val="D7DEE8"/>
                </a:solidFill>
                <a:latin typeface="Helvetica Neue"/>
                <a:ea typeface="Helvetica Neue"/>
                <a:cs typeface="Helvetica Neue"/>
              </a:rPr>
              <a:t>Orientación Montessori bilingüe</a:t>
            </a:r>
          </a:p>
        </p:txBody>
      </p:sp>
    </p:spTree>
    <p:extLst>
      <p:ext uri="{BB962C8B-B14F-4D97-AF65-F5344CB8AC3E}">
        <p14:creationId xmlns:p14="http://schemas.microsoft.com/office/powerpoint/2010/main" val="371547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Nuestro propósito compartido">
            <a:extLst>
              <a:ext uri="{FF2B5EF4-FFF2-40B4-BE49-F238E27FC236}">
                <a16:creationId xmlns:a16="http://schemas.microsoft.com/office/drawing/2014/main" id="{6C485354-A784-49D7-B11B-9F689DC5CAD3}"/>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Nuestro propósito compartido</a:t>
            </a:r>
          </a:p>
        </p:txBody>
      </p:sp>
      <p:sp>
        <p:nvSpPr>
          <p:cNvPr id="2" name="Al terminar la orientación">
            <a:extLst>
              <a:ext uri="{FF2B5EF4-FFF2-40B4-BE49-F238E27FC236}">
                <a16:creationId xmlns:a16="http://schemas.microsoft.com/office/drawing/2014/main" id="{341437AC-13B5-447B-AC6F-46B0ED95820D}"/>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Al terminar la orientación</a:t>
            </a:r>
          </a:p>
        </p:txBody>
      </p:sp>
      <p:sp>
        <p:nvSpPr>
          <p:cNvPr id="3" name="Relacionaremos la normativa bilingüe con la orga">
            <a:extLst>
              <a:ext uri="{FF2B5EF4-FFF2-40B4-BE49-F238E27FC236}">
                <a16:creationId xmlns:a16="http://schemas.microsoft.com/office/drawing/2014/main" id="{4C5B571F-EDC1-434F-93C1-CC822434C0BD}"/>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Relacionaremos la normativa bilingüe con la organización Montessori.</a:t>
            </a:r>
          </a:p>
        </p:txBody>
      </p:sp>
      <p:sp>
        <p:nvSpPr>
          <p:cNvPr id="4" name="Diseñaremos una experiencia ajustada al nivel de">
            <a:extLst>
              <a:ext uri="{FF2B5EF4-FFF2-40B4-BE49-F238E27FC236}">
                <a16:creationId xmlns:a16="http://schemas.microsoft.com/office/drawing/2014/main" id="{EC3B0063-16AA-464D-90C7-ABD20F6962E2}"/>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Diseñaremos una experiencia ajustada al nivel del estudiante.</a:t>
            </a:r>
          </a:p>
        </p:txBody>
      </p:sp>
      <p:sp>
        <p:nvSpPr>
          <p:cNvPr id="5" name="Identificaremos evidencias de contenido y de len">
            <a:extLst>
              <a:ext uri="{FF2B5EF4-FFF2-40B4-BE49-F238E27FC236}">
                <a16:creationId xmlns:a16="http://schemas.microsoft.com/office/drawing/2014/main" id="{D227A381-2F53-4AF3-869F-EE90620AB6E1}"/>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Identificaremos evidencias de contenido y de lenguaje.</a:t>
            </a:r>
          </a:p>
        </p:txBody>
      </p:sp>
      <p:sp>
        <p:nvSpPr>
          <p:cNvPr id="6" name="La conversación de hoy">
            <a:extLst>
              <a:ext uri="{FF2B5EF4-FFF2-40B4-BE49-F238E27FC236}">
                <a16:creationId xmlns:a16="http://schemas.microsoft.com/office/drawing/2014/main" id="{A972E2CC-2A51-4EE5-BBA0-B809D44B0963}"/>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La conversación de hoy</a:t>
            </a:r>
          </a:p>
        </p:txBody>
      </p:sp>
      <p:sp>
        <p:nvSpPr>
          <p:cNvPr id="7" name="Fundamentos y acuerdos institucionales.">
            <a:extLst>
              <a:ext uri="{FF2B5EF4-FFF2-40B4-BE49-F238E27FC236}">
                <a16:creationId xmlns:a16="http://schemas.microsoft.com/office/drawing/2014/main" id="{C3B16768-E2C2-438A-8975-31DC40CDEDB1}"/>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Fundamentos y acuerdos institucionales.</a:t>
            </a:r>
          </a:p>
        </p:txBody>
      </p:sp>
      <p:sp>
        <p:nvSpPr>
          <p:cNvPr id="8" name="Ejemplos desde Andarines hasta Taller II.">
            <a:extLst>
              <a:ext uri="{FF2B5EF4-FFF2-40B4-BE49-F238E27FC236}">
                <a16:creationId xmlns:a16="http://schemas.microsoft.com/office/drawing/2014/main" id="{7EC3FC8C-5C76-4122-AE13-5FC22E00AEF1}"/>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Ejemplos desde Andarines hasta Taller II.</a:t>
            </a:r>
          </a:p>
        </p:txBody>
      </p:sp>
      <p:sp>
        <p:nvSpPr>
          <p:cNvPr id="9" name="Planificación por equipos y seguimiento.">
            <a:extLst>
              <a:ext uri="{FF2B5EF4-FFF2-40B4-BE49-F238E27FC236}">
                <a16:creationId xmlns:a16="http://schemas.microsoft.com/office/drawing/2014/main" id="{48922856-B121-430F-BEE6-06ED63A621AA}"/>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Planificación por equipos y seguimiento.</a:t>
            </a:r>
          </a:p>
        </p:txBody>
      </p:sp>
      <p:sp>
        <p:nvSpPr>
          <p:cNvPr id="10" name="Orientación Montessori bilingüe">
            <a:extLst>
              <a:ext uri="{FF2B5EF4-FFF2-40B4-BE49-F238E27FC236}">
                <a16:creationId xmlns:a16="http://schemas.microsoft.com/office/drawing/2014/main" id="{4D1374DB-D4A0-43F3-B8FD-CE792B5B99BE}"/>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Orientación Montessori bilingüe</a:t>
            </a:r>
          </a:p>
        </p:txBody>
      </p:sp>
    </p:spTree>
    <p:extLst>
      <p:ext uri="{BB962C8B-B14F-4D97-AF65-F5344CB8AC3E}">
        <p14:creationId xmlns:p14="http://schemas.microsoft.com/office/powerpoint/2010/main" val="1998305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
        <p:cNvGrpSpPr/>
        <p:nvPr/>
      </p:nvGrpSpPr>
      <p:grpSpPr>
        <a:xfrm>
          <a:off x="0" y="0"/>
          <a:ext cx="0" cy="0"/>
          <a:chOff x="0" y="0"/>
          <a:chExt cx="0" cy="0"/>
        </a:xfrm>
      </p:grpSpPr>
      <p:sp>
        <p:nvSpPr>
          <p:cNvPr id="12" name="La identidad Montessori orienta la integración">
            <a:extLst>
              <a:ext uri="{FF2B5EF4-FFF2-40B4-BE49-F238E27FC236}">
                <a16:creationId xmlns:a16="http://schemas.microsoft.com/office/drawing/2014/main" id="{8F7DC3BF-E94E-4672-A082-52E35EE88E89}"/>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La identidad Montessori orienta la integración</a:t>
            </a:r>
          </a:p>
        </p:txBody>
      </p:sp>
      <p:sp>
        <p:nvSpPr>
          <p:cNvPr id="2" name="En el ambiente">
            <a:extLst>
              <a:ext uri="{FF2B5EF4-FFF2-40B4-BE49-F238E27FC236}">
                <a16:creationId xmlns:a16="http://schemas.microsoft.com/office/drawing/2014/main" id="{A6DEA7C7-55B9-4858-817F-732961E39C7F}"/>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En el ambiente</a:t>
            </a:r>
          </a:p>
        </p:txBody>
      </p:sp>
      <p:sp>
        <p:nvSpPr>
          <p:cNvPr id="3" name="Observación del desarrollo individual.">
            <a:extLst>
              <a:ext uri="{FF2B5EF4-FFF2-40B4-BE49-F238E27FC236}">
                <a16:creationId xmlns:a16="http://schemas.microsoft.com/office/drawing/2014/main" id="{C73F945B-42CD-4BF2-88BA-CCE8EB89C8EA}"/>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Observación del desarrollo individual.</a:t>
            </a:r>
          </a:p>
        </p:txBody>
      </p:sp>
      <p:sp>
        <p:nvSpPr>
          <p:cNvPr id="4" name="Autonomía dentro de un ambiente preparado.">
            <a:extLst>
              <a:ext uri="{FF2B5EF4-FFF2-40B4-BE49-F238E27FC236}">
                <a16:creationId xmlns:a16="http://schemas.microsoft.com/office/drawing/2014/main" id="{6BF928CE-CF1F-44DC-9369-3C6362ED1DE3}"/>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Autonomía dentro de un ambiente preparado.</a:t>
            </a:r>
          </a:p>
        </p:txBody>
      </p:sp>
      <p:sp>
        <p:nvSpPr>
          <p:cNvPr id="5" name="Materiales con propósito y secuencia.">
            <a:extLst>
              <a:ext uri="{FF2B5EF4-FFF2-40B4-BE49-F238E27FC236}">
                <a16:creationId xmlns:a16="http://schemas.microsoft.com/office/drawing/2014/main" id="{B9D94229-F90D-49E7-AC3A-7224B6DBDEF3}"/>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Materiales con propósito y secuencia.</a:t>
            </a:r>
          </a:p>
        </p:txBody>
      </p:sp>
      <p:sp>
        <p:nvSpPr>
          <p:cNvPr id="6" name="En la organización">
            <a:extLst>
              <a:ext uri="{FF2B5EF4-FFF2-40B4-BE49-F238E27FC236}">
                <a16:creationId xmlns:a16="http://schemas.microsoft.com/office/drawing/2014/main" id="{18DBAF4F-3634-4AC6-8720-626C68832830}"/>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En la organización</a:t>
            </a:r>
          </a:p>
        </p:txBody>
      </p:sp>
      <p:sp>
        <p:nvSpPr>
          <p:cNvPr id="7" name="Convivencia en grupos multiedad.">
            <a:extLst>
              <a:ext uri="{FF2B5EF4-FFF2-40B4-BE49-F238E27FC236}">
                <a16:creationId xmlns:a16="http://schemas.microsoft.com/office/drawing/2014/main" id="{BF286E68-FF2C-48C9-BB6E-DB3455F8EE3B}"/>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Convivencia en grupos multiedad.</a:t>
            </a:r>
          </a:p>
        </p:txBody>
      </p:sp>
      <p:sp>
        <p:nvSpPr>
          <p:cNvPr id="8" name="Trabajo sostenido y concentración.">
            <a:extLst>
              <a:ext uri="{FF2B5EF4-FFF2-40B4-BE49-F238E27FC236}">
                <a16:creationId xmlns:a16="http://schemas.microsoft.com/office/drawing/2014/main" id="{6BBB0224-9EDB-44B2-AD08-B90DE8DC26FB}"/>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Trabajo sostenido y concentración.</a:t>
            </a:r>
          </a:p>
        </p:txBody>
      </p:sp>
      <p:sp>
        <p:nvSpPr>
          <p:cNvPr id="9" name="Inclusión y evaluación del progreso.">
            <a:extLst>
              <a:ext uri="{FF2B5EF4-FFF2-40B4-BE49-F238E27FC236}">
                <a16:creationId xmlns:a16="http://schemas.microsoft.com/office/drawing/2014/main" id="{9D505053-97EA-4F92-8C70-781D96FD1A07}"/>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Inclusión y evaluación del progreso.</a:t>
            </a:r>
          </a:p>
        </p:txBody>
      </p:sp>
      <p:sp>
        <p:nvSpPr>
          <p:cNvPr id="10" name="SAEM, pp. 25–26 y 31–35">
            <a:extLst>
              <a:ext uri="{FF2B5EF4-FFF2-40B4-BE49-F238E27FC236}">
                <a16:creationId xmlns:a16="http://schemas.microsoft.com/office/drawing/2014/main" id="{F99DAFF2-5CB7-449B-9843-FB19B1A42283}"/>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SAEM, pp. 25–26 y 31–35</a:t>
            </a:r>
          </a:p>
        </p:txBody>
      </p:sp>
    </p:spTree>
    <p:extLst>
      <p:ext uri="{BB962C8B-B14F-4D97-AF65-F5344CB8AC3E}">
        <p14:creationId xmlns:p14="http://schemas.microsoft.com/office/powerpoint/2010/main" val="1865006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71B3A"/>
        </a:solidFill>
        <a:effectLst/>
      </p:bgPr>
    </p:bg>
    <p:spTree>
      <p:nvGrpSpPr>
        <p:cNvPr id="1" name=""/>
        <p:cNvGrpSpPr/>
        <p:nvPr/>
      </p:nvGrpSpPr>
      <p:grpSpPr>
        <a:xfrm>
          <a:off x="0" y="0"/>
          <a:ext cx="0" cy="0"/>
          <a:chOff x="0" y="0"/>
          <a:chExt cx="0" cy="0"/>
        </a:xfrm>
      </p:grpSpPr>
      <p:sp>
        <p:nvSpPr>
          <p:cNvPr id="6" name="Aprender con otros y comunicar lo aprendido">
            <a:extLst>
              <a:ext uri="{FF2B5EF4-FFF2-40B4-BE49-F238E27FC236}">
                <a16:creationId xmlns:a16="http://schemas.microsoft.com/office/drawing/2014/main" id="{431F30DB-674F-4B93-8B99-083BA64A2D32}"/>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FFFFFF"/>
                </a:solidFill>
                <a:latin typeface="Helvetica Neue"/>
                <a:ea typeface="Helvetica Neue"/>
                <a:cs typeface="Helvetica Neue"/>
              </a:defRPr>
            </a:pPr>
            <a:r>
              <a:rPr lang="en-US" sz="3450" b="1">
                <a:solidFill>
                  <a:srgbClr val="FFFFFF"/>
                </a:solidFill>
                <a:latin typeface="Helvetica Neue"/>
                <a:ea typeface="Helvetica Neue"/>
                <a:cs typeface="Helvetica Neue"/>
              </a:rPr>
              <a:t>Aprender con otros y comunicar lo aprendido</a:t>
            </a:r>
          </a:p>
        </p:txBody>
      </p:sp>
      <p:sp>
        <p:nvSpPr>
          <p:cNvPr id="2" name="El español conserva su valor.&#10;El inglés amplía l">
            <a:extLst>
              <a:ext uri="{FF2B5EF4-FFF2-40B4-BE49-F238E27FC236}">
                <a16:creationId xmlns:a16="http://schemas.microsoft.com/office/drawing/2014/main" id="{37B267BE-9051-418B-995B-B81724EAB359}"/>
              </a:ext>
            </a:extLst>
          </p:cNvPr>
          <p:cNvSpPr>
            <a:spLocks noGrp="1"/>
          </p:cNvSpPr>
          <p:nvPr/>
        </p:nvSpPr>
        <p:spPr>
          <a:xfrm>
            <a:off x="647700" y="1952625"/>
            <a:ext cx="10896600" cy="2238375"/>
          </a:xfrm>
          <a:prstGeom prst="rect">
            <a:avLst/>
          </a:prstGeom>
          <a:noFill/>
          <a:ln w="0">
            <a:noFill/>
          </a:ln>
        </p:spPr>
        <p:txBody>
          <a:bodyPr wrap="square" lIns="0" tIns="0" rIns="0" bIns="0">
            <a:noAutofit/>
          </a:bodyPr>
          <a:lstStyle/>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El español conserva su valor.</a:t>
            </a:r>
          </a:p>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El inglés amplía las posibilidades</a:t>
            </a:r>
          </a:p>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de participación.</a:t>
            </a:r>
          </a:p>
        </p:txBody>
      </p:sp>
      <p:sp>
        <p:nvSpPr>
          <p:cNvPr id="3" name="La iniciativa reconoce la identidad del estudian">
            <a:extLst>
              <a:ext uri="{FF2B5EF4-FFF2-40B4-BE49-F238E27FC236}">
                <a16:creationId xmlns:a16="http://schemas.microsoft.com/office/drawing/2014/main" id="{B45D97CC-5877-4D1E-985C-526625B8DDF8}"/>
              </a:ext>
            </a:extLst>
          </p:cNvPr>
          <p:cNvSpPr>
            <a:spLocks noGrp="1"/>
          </p:cNvSpPr>
          <p:nvPr/>
        </p:nvSpPr>
        <p:spPr>
          <a:xfrm>
            <a:off x="647700" y="4476750"/>
            <a:ext cx="10477500" cy="1104900"/>
          </a:xfrm>
          <a:prstGeom prst="rect">
            <a:avLst/>
          </a:prstGeom>
          <a:noFill/>
          <a:ln w="0">
            <a:noFill/>
          </a:ln>
        </p:spPr>
        <p:txBody>
          <a:bodyPr wrap="square" lIns="0" tIns="0" rIns="0" bIns="0">
            <a:noAutofit/>
          </a:bodyPr>
          <a:lstStyle/>
          <a:p>
            <a:pPr>
              <a:defRPr sz="2100" b="0">
                <a:solidFill>
                  <a:srgbClr val="D7DEE8"/>
                </a:solidFill>
                <a:latin typeface="Helvetica Neue"/>
                <a:ea typeface="Helvetica Neue"/>
                <a:cs typeface="Helvetica Neue"/>
              </a:defRPr>
            </a:pPr>
            <a:r>
              <a:rPr lang="en-US" sz="2100" b="0">
                <a:solidFill>
                  <a:srgbClr val="D7DEE8"/>
                </a:solidFill>
                <a:latin typeface="Helvetica Neue"/>
                <a:ea typeface="Helvetica Neue"/>
                <a:cs typeface="Helvetica Neue"/>
              </a:rPr>
              <a:t>La iniciativa reconoce la identidad del estudiante y ofrece oportunidades para usar ambos idiomas con propósito.</a:t>
            </a:r>
          </a:p>
        </p:txBody>
      </p:sp>
      <p:sp>
        <p:nvSpPr>
          <p:cNvPr id="4" name="CC 001-2026-2027, pp. 6–7">
            <a:extLst>
              <a:ext uri="{FF2B5EF4-FFF2-40B4-BE49-F238E27FC236}">
                <a16:creationId xmlns:a16="http://schemas.microsoft.com/office/drawing/2014/main" id="{EEB58150-9E6E-4AE4-9317-FA992612D0E2}"/>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D7DEE8"/>
                </a:solidFill>
                <a:latin typeface="Helvetica Neue"/>
                <a:ea typeface="Helvetica Neue"/>
                <a:cs typeface="Helvetica Neue"/>
              </a:defRPr>
            </a:pPr>
            <a:r>
              <a:rPr lang="en-US" sz="1050" b="0">
                <a:solidFill>
                  <a:srgbClr val="D7DEE8"/>
                </a:solidFill>
                <a:latin typeface="Helvetica Neue"/>
                <a:ea typeface="Helvetica Neue"/>
                <a:cs typeface="Helvetica Neue"/>
              </a:rPr>
              <a:t>CC 001-2026-2027, pp. 6–7</a:t>
            </a:r>
          </a:p>
        </p:txBody>
      </p:sp>
    </p:spTree>
    <p:extLst>
      <p:ext uri="{BB962C8B-B14F-4D97-AF65-F5344CB8AC3E}">
        <p14:creationId xmlns:p14="http://schemas.microsoft.com/office/powerpoint/2010/main" val="1360920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Las fuentes cumplen funciones distintas">
            <a:extLst>
              <a:ext uri="{FF2B5EF4-FFF2-40B4-BE49-F238E27FC236}">
                <a16:creationId xmlns:a16="http://schemas.microsoft.com/office/drawing/2014/main" id="{5C55D33F-83B0-4FEC-B010-1B1306AF845E}"/>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Las fuentes cumplen funciones distintas</a:t>
            </a:r>
          </a:p>
        </p:txBody>
      </p:sp>
      <p:graphicFrame>
        <p:nvGraphicFramePr>
          <p:cNvPr id="7" name="Table 6"/>
          <p:cNvGraphicFramePr/>
          <p:nvPr>
            <p:extLst>
              <p:ext uri="{D42A27DB-BD31-4B8C-83A1-F6EECF244321}">
                <p14:modId xmlns:p14="http://schemas.microsoft.com/office/powerpoint/2010/main" val="3297664399"/>
              </p:ext>
            </p:extLst>
          </p:nvPr>
        </p:nvGraphicFramePr>
        <p:xfrm>
          <a:off x="647700" y="2019300"/>
          <a:ext cx="10896600" cy="3476625"/>
        </p:xfrm>
        <a:graphic>
          <a:graphicData uri="http://schemas.openxmlformats.org/drawingml/2006/table">
            <a:tbl>
              <a:tblPr/>
              <a:tblGrid>
                <a:gridCol w="3619500">
                  <a:extLst>
                    <a:ext uri="{9D8B030D-6E8A-4147-A177-3AD203B41FA5}">
                      <a16:colId xmlns:a16="http://schemas.microsoft.com/office/drawing/2014/main" val="20000"/>
                    </a:ext>
                  </a:extLst>
                </a:gridCol>
                <a:gridCol w="7277100">
                  <a:extLst>
                    <a:ext uri="{9D8B030D-6E8A-4147-A177-3AD203B41FA5}">
                      <a16:colId xmlns:a16="http://schemas.microsoft.com/office/drawing/2014/main" val="20001"/>
                    </a:ext>
                  </a:extLst>
                </a:gridCol>
              </a:tblGrid>
              <a:tr h="695325">
                <a:tc>
                  <a:txBody>
                    <a:bodyPr/>
                    <a:lstStyle/>
                    <a:p>
                      <a:r>
                        <a:rPr sz="1800" b="1">
                          <a:solidFill>
                            <a:srgbClr val="FFFFFF"/>
                          </a:solidFill>
                          <a:latin typeface="Helvetica Neue"/>
                          <a:ea typeface="Helvetica Neue"/>
                          <a:cs typeface="Helvetica Neue"/>
                        </a:rPr>
                        <a:t>Documento</a:t>
                      </a:r>
                    </a:p>
                  </a:txBody>
                  <a:tcPr>
                    <a:solidFill>
                      <a:srgbClr val="071B3A"/>
                    </a:solidFill>
                  </a:tcPr>
                </a:tc>
                <a:tc>
                  <a:txBody>
                    <a:bodyPr/>
                    <a:lstStyle/>
                    <a:p>
                      <a:r>
                        <a:rPr sz="1800" b="1">
                          <a:solidFill>
                            <a:srgbClr val="FFFFFF"/>
                          </a:solidFill>
                          <a:latin typeface="Helvetica Neue"/>
                          <a:ea typeface="Helvetica Neue"/>
                          <a:cs typeface="Helvetica Neue"/>
                        </a:rPr>
                        <a:t>Qué orienta</a:t>
                      </a:r>
                    </a:p>
                  </a:txBody>
                  <a:tcPr>
                    <a:solidFill>
                      <a:srgbClr val="071B3A"/>
                    </a:solidFill>
                  </a:tcPr>
                </a:tc>
                <a:extLst>
                  <a:ext uri="{0D108BD9-81ED-4DB2-BD59-A6C34878D82A}">
                    <a16:rowId xmlns:a16="http://schemas.microsoft.com/office/drawing/2014/main" val="10000"/>
                  </a:ext>
                </a:extLst>
              </a:tr>
              <a:tr h="695325">
                <a:tc>
                  <a:txBody>
                    <a:bodyPr/>
                    <a:lstStyle/>
                    <a:p>
                      <a:r>
                        <a:rPr lang="en-US" sz="1800" b="0">
                          <a:solidFill>
                            <a:srgbClr val="071B3A"/>
                          </a:solidFill>
                          <a:latin typeface="Helvetica Neue"/>
                          <a:ea typeface="Helvetica Neue"/>
                          <a:cs typeface="Helvetica Neue"/>
                        </a:rPr>
                        <a:t>CC 001-2026-2027 y Guía del PEB 2026</a:t>
                      </a:r>
                    </a:p>
                  </a:txBody>
                  <a:tcPr>
                    <a:solidFill>
                      <a:srgbClr val="FFFFFF"/>
                    </a:solidFill>
                  </a:tcPr>
                </a:tc>
                <a:tc>
                  <a:txBody>
                    <a:bodyPr/>
                    <a:lstStyle/>
                    <a:p>
                      <a:r>
                        <a:rPr lang="en-US" sz="1800" b="0">
                          <a:solidFill>
                            <a:srgbClr val="071B3A"/>
                          </a:solidFill>
                          <a:latin typeface="Helvetica Neue"/>
                          <a:ea typeface="Helvetica Neue"/>
                          <a:cs typeface="Helvetica Neue"/>
                        </a:rPr>
                        <a:t>Modelo bilingüe, responsabilidades y apoyos.</a:t>
                      </a:r>
                    </a:p>
                  </a:txBody>
                  <a:tcPr>
                    <a:solidFill>
                      <a:srgbClr val="FFFFFF"/>
                    </a:solidFill>
                  </a:tcPr>
                </a:tc>
                <a:extLst>
                  <a:ext uri="{0D108BD9-81ED-4DB2-BD59-A6C34878D82A}">
                    <a16:rowId xmlns:a16="http://schemas.microsoft.com/office/drawing/2014/main" val="10001"/>
                  </a:ext>
                </a:extLst>
              </a:tr>
              <a:tr h="695325">
                <a:tc>
                  <a:txBody>
                    <a:bodyPr/>
                    <a:lstStyle/>
                    <a:p>
                      <a:r>
                        <a:rPr lang="en-US" sz="1800" b="0">
                          <a:solidFill>
                            <a:srgbClr val="071B3A"/>
                          </a:solidFill>
                          <a:latin typeface="Helvetica Neue"/>
                          <a:ea typeface="Helvetica Neue"/>
                          <a:cs typeface="Helvetica Neue"/>
                        </a:rPr>
                        <a:t>CC 020-2022-2023 de Montessori</a:t>
                      </a:r>
                    </a:p>
                  </a:txBody>
                  <a:tcPr>
                    <a:solidFill>
                      <a:srgbClr val="F4F6F9"/>
                    </a:solidFill>
                  </a:tcPr>
                </a:tc>
                <a:tc>
                  <a:txBody>
                    <a:bodyPr/>
                    <a:lstStyle/>
                    <a:p>
                      <a:r>
                        <a:rPr lang="en-US" sz="1800" b="0">
                          <a:solidFill>
                            <a:srgbClr val="071B3A"/>
                          </a:solidFill>
                          <a:latin typeface="Helvetica Neue"/>
                          <a:ea typeface="Helvetica Neue"/>
                          <a:cs typeface="Helvetica Neue"/>
                        </a:rPr>
                        <a:t>Ambiente, planificación y evaluación Montessori.</a:t>
                      </a:r>
                    </a:p>
                  </a:txBody>
                  <a:tcPr>
                    <a:solidFill>
                      <a:srgbClr val="F4F6F9"/>
                    </a:solidFill>
                  </a:tcPr>
                </a:tc>
                <a:extLst>
                  <a:ext uri="{0D108BD9-81ED-4DB2-BD59-A6C34878D82A}">
                    <a16:rowId xmlns:a16="http://schemas.microsoft.com/office/drawing/2014/main" val="10002"/>
                  </a:ext>
                </a:extLst>
              </a:tr>
              <a:tr h="695325">
                <a:tc>
                  <a:txBody>
                    <a:bodyPr/>
                    <a:lstStyle/>
                    <a:p>
                      <a:r>
                        <a:rPr lang="en-US" sz="1800" b="0">
                          <a:solidFill>
                            <a:srgbClr val="071B3A"/>
                          </a:solidFill>
                          <a:latin typeface="Helvetica Neue"/>
                          <a:ea typeface="Helvetica Neue"/>
                          <a:cs typeface="Helvetica Neue"/>
                        </a:rPr>
                        <a:t>CC 021-2025-2026 para 2026–2027</a:t>
                      </a:r>
                    </a:p>
                  </a:txBody>
                  <a:tcPr>
                    <a:solidFill>
                      <a:srgbClr val="FFFFFF"/>
                    </a:solidFill>
                  </a:tcPr>
                </a:tc>
                <a:tc>
                  <a:txBody>
                    <a:bodyPr/>
                    <a:lstStyle/>
                    <a:p>
                      <a:r>
                        <a:rPr lang="en-US" sz="1800" b="0">
                          <a:solidFill>
                            <a:srgbClr val="071B3A"/>
                          </a:solidFill>
                          <a:latin typeface="Helvetica Neue"/>
                          <a:ea typeface="Helvetica Neue"/>
                          <a:cs typeface="Helvetica Neue"/>
                        </a:rPr>
                        <a:t>Organización escolar y disposiciones de promoción.</a:t>
                      </a:r>
                    </a:p>
                  </a:txBody>
                  <a:tcPr>
                    <a:solidFill>
                      <a:srgbClr val="FFFFFF"/>
                    </a:solidFill>
                  </a:tcPr>
                </a:tc>
                <a:extLst>
                  <a:ext uri="{0D108BD9-81ED-4DB2-BD59-A6C34878D82A}">
                    <a16:rowId xmlns:a16="http://schemas.microsoft.com/office/drawing/2014/main" val="10003"/>
                  </a:ext>
                </a:extLst>
              </a:tr>
              <a:tr h="695325">
                <a:tc>
                  <a:txBody>
                    <a:bodyPr/>
                    <a:lstStyle/>
                    <a:p>
                      <a:r>
                        <a:rPr lang="en-US" sz="1800" b="0">
                          <a:solidFill>
                            <a:srgbClr val="071B3A"/>
                          </a:solidFill>
                          <a:latin typeface="Helvetica Neue"/>
                          <a:ea typeface="Helvetica Neue"/>
                          <a:cs typeface="Helvetica Neue"/>
                        </a:rPr>
                        <a:t>Currículo, álbumes y estándares por área</a:t>
                      </a:r>
                    </a:p>
                  </a:txBody>
                  <a:tcPr>
                    <a:solidFill>
                      <a:srgbClr val="F4F6F9"/>
                    </a:solidFill>
                  </a:tcPr>
                </a:tc>
                <a:tc>
                  <a:txBody>
                    <a:bodyPr/>
                    <a:lstStyle/>
                    <a:p>
                      <a:r>
                        <a:rPr lang="en-US" sz="1800" b="0">
                          <a:solidFill>
                            <a:srgbClr val="071B3A"/>
                          </a:solidFill>
                          <a:latin typeface="Helvetica Neue"/>
                          <a:ea typeface="Helvetica Neue"/>
                          <a:cs typeface="Helvetica Neue"/>
                        </a:rPr>
                        <a:t>Contenido, secuencia y profundidad del aprendizaje.</a:t>
                      </a:r>
                    </a:p>
                  </a:txBody>
                  <a:tcPr>
                    <a:solidFill>
                      <a:srgbClr val="F4F6F9"/>
                    </a:solidFill>
                  </a:tcPr>
                </a:tc>
                <a:extLst>
                  <a:ext uri="{0D108BD9-81ED-4DB2-BD59-A6C34878D82A}">
                    <a16:rowId xmlns:a16="http://schemas.microsoft.com/office/drawing/2014/main" val="10004"/>
                  </a:ext>
                </a:extLst>
              </a:tr>
            </a:tbl>
          </a:graphicData>
        </a:graphic>
      </p:graphicFrame>
      <p:sp>
        <p:nvSpPr>
          <p:cNvPr id="3" name="Las estrategias de este taller son propuestas de">
            <a:extLst>
              <a:ext uri="{FF2B5EF4-FFF2-40B4-BE49-F238E27FC236}">
                <a16:creationId xmlns:a16="http://schemas.microsoft.com/office/drawing/2014/main" id="{B2424694-74A0-4C25-9B35-B9F710D87DFA}"/>
              </a:ext>
            </a:extLst>
          </p:cNvPr>
          <p:cNvSpPr>
            <a:spLocks noGrp="1"/>
          </p:cNvSpPr>
          <p:nvPr/>
        </p:nvSpPr>
        <p:spPr>
          <a:xfrm>
            <a:off x="647700" y="5724525"/>
            <a:ext cx="10896600" cy="542925"/>
          </a:xfrm>
          <a:prstGeom prst="rect">
            <a:avLst/>
          </a:prstGeom>
          <a:noFill/>
          <a:ln w="0">
            <a:noFill/>
          </a:ln>
        </p:spPr>
        <p:txBody>
          <a:bodyPr wrap="square" lIns="0" tIns="0" rIns="0" bIns="0">
            <a:noAutofit/>
          </a:bodyPr>
          <a:lstStyle/>
          <a:p>
            <a:pPr>
              <a:defRPr sz="1575" b="0">
                <a:solidFill>
                  <a:srgbClr val="5D6878"/>
                </a:solidFill>
                <a:latin typeface="Helvetica Neue"/>
                <a:ea typeface="Helvetica Neue"/>
                <a:cs typeface="Helvetica Neue"/>
              </a:defRPr>
            </a:pPr>
            <a:r>
              <a:rPr lang="en-US" sz="1575" b="0">
                <a:solidFill>
                  <a:srgbClr val="5D6878"/>
                </a:solidFill>
                <a:latin typeface="Helvetica Neue"/>
                <a:ea typeface="Helvetica Neue"/>
                <a:cs typeface="Helvetica Neue"/>
              </a:rPr>
              <a:t>Las estrategias de este taller son propuestas de aplicación. La escuela valida su organización con las instancias correspondientes.</a:t>
            </a:r>
          </a:p>
        </p:txBody>
      </p:sp>
      <p:sp>
        <p:nvSpPr>
          <p:cNvPr id="4" name="Orientación Montessori bilingüe">
            <a:extLst>
              <a:ext uri="{FF2B5EF4-FFF2-40B4-BE49-F238E27FC236}">
                <a16:creationId xmlns:a16="http://schemas.microsoft.com/office/drawing/2014/main" id="{236B3CD5-1150-44B4-A372-AF190F65E44D}"/>
              </a:ext>
            </a:extLst>
          </p:cNvPr>
          <p:cNvSpPr>
            <a:spLocks noGrp="1"/>
          </p:cNvSpPr>
          <p:nvPr/>
        </p:nvSpPr>
        <p:spPr>
          <a:xfrm>
            <a:off x="647700" y="6315075"/>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Orientación Montessori bilingüe</a:t>
            </a:r>
          </a:p>
        </p:txBody>
      </p:sp>
    </p:spTree>
    <p:extLst>
      <p:ext uri="{BB962C8B-B14F-4D97-AF65-F5344CB8AC3E}">
        <p14:creationId xmlns:p14="http://schemas.microsoft.com/office/powerpoint/2010/main" val="865887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71B3A"/>
        </a:solidFill>
        <a:effectLst/>
      </p:bgPr>
    </p:bg>
    <p:spTree>
      <p:nvGrpSpPr>
        <p:cNvPr id="1" name=""/>
        <p:cNvGrpSpPr/>
        <p:nvPr/>
      </p:nvGrpSpPr>
      <p:grpSpPr>
        <a:xfrm>
          <a:off x="0" y="0"/>
          <a:ext cx="0" cy="0"/>
          <a:chOff x="0" y="0"/>
          <a:chExt cx="0" cy="0"/>
        </a:xfrm>
      </p:grpSpPr>
      <p:sp>
        <p:nvSpPr>
          <p:cNvPr id="7" name="La continuidad del trabajo tiene respaldo normat">
            <a:extLst>
              <a:ext uri="{FF2B5EF4-FFF2-40B4-BE49-F238E27FC236}">
                <a16:creationId xmlns:a16="http://schemas.microsoft.com/office/drawing/2014/main" id="{C2B4315A-C5D4-494B-9D48-209EDCAE7D1F}"/>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FFFFFF"/>
                </a:solidFill>
                <a:latin typeface="Helvetica Neue"/>
                <a:ea typeface="Helvetica Neue"/>
                <a:cs typeface="Helvetica Neue"/>
              </a:defRPr>
            </a:pPr>
            <a:r>
              <a:rPr lang="en-US" sz="3450" b="1">
                <a:solidFill>
                  <a:srgbClr val="FFFFFF"/>
                </a:solidFill>
                <a:latin typeface="Helvetica Neue"/>
                <a:ea typeface="Helvetica Neue"/>
                <a:cs typeface="Helvetica Neue"/>
              </a:rPr>
              <a:t>La continuidad del trabajo tiene respaldo normativo</a:t>
            </a:r>
          </a:p>
        </p:txBody>
      </p:sp>
      <p:sp>
        <p:nvSpPr>
          <p:cNvPr id="2" name="Tres horas&#10;de trabajo sin interrupción">
            <a:extLst>
              <a:ext uri="{FF2B5EF4-FFF2-40B4-BE49-F238E27FC236}">
                <a16:creationId xmlns:a16="http://schemas.microsoft.com/office/drawing/2014/main" id="{73C439B9-F14F-4A3D-8EAD-D2C351C10A86}"/>
              </a:ext>
            </a:extLst>
          </p:cNvPr>
          <p:cNvSpPr>
            <a:spLocks noGrp="1"/>
          </p:cNvSpPr>
          <p:nvPr/>
        </p:nvSpPr>
        <p:spPr>
          <a:xfrm>
            <a:off x="647700" y="1952625"/>
            <a:ext cx="10896600" cy="2238375"/>
          </a:xfrm>
          <a:prstGeom prst="rect">
            <a:avLst/>
          </a:prstGeom>
          <a:noFill/>
          <a:ln w="0">
            <a:noFill/>
          </a:ln>
        </p:spPr>
        <p:txBody>
          <a:bodyPr wrap="square" lIns="0" tIns="0" rIns="0" bIns="0">
            <a:noAutofit/>
          </a:bodyPr>
          <a:lstStyle/>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Tres horas</a:t>
            </a:r>
          </a:p>
          <a:p>
            <a:pPr>
              <a:defRPr sz="3900" b="1">
                <a:solidFill>
                  <a:srgbClr val="FFFFFF"/>
                </a:solidFill>
                <a:latin typeface="Helvetica Neue"/>
                <a:ea typeface="Helvetica Neue"/>
                <a:cs typeface="Helvetica Neue"/>
              </a:defRPr>
            </a:pPr>
            <a:r>
              <a:rPr lang="en-US" sz="3900" b="1">
                <a:solidFill>
                  <a:srgbClr val="FFFFFF"/>
                </a:solidFill>
                <a:latin typeface="Helvetica Neue"/>
                <a:ea typeface="Helvetica Neue"/>
                <a:cs typeface="Helvetica Neue"/>
              </a:rPr>
              <a:t>de trabajo sin interrupción</a:t>
            </a:r>
          </a:p>
        </p:txBody>
      </p:sp>
      <p:sp>
        <p:nvSpPr>
          <p:cNvPr id="3" name="Casa de Niños, Taller I y Taller II.&#10;La organiza">
            <a:extLst>
              <a:ext uri="{FF2B5EF4-FFF2-40B4-BE49-F238E27FC236}">
                <a16:creationId xmlns:a16="http://schemas.microsoft.com/office/drawing/2014/main" id="{C156C01F-459B-43AD-9BD6-56AF7B8FA158}"/>
              </a:ext>
            </a:extLst>
          </p:cNvPr>
          <p:cNvSpPr>
            <a:spLocks noGrp="1"/>
          </p:cNvSpPr>
          <p:nvPr/>
        </p:nvSpPr>
        <p:spPr>
          <a:xfrm>
            <a:off x="647700" y="4476750"/>
            <a:ext cx="10477500" cy="1104900"/>
          </a:xfrm>
          <a:prstGeom prst="rect">
            <a:avLst/>
          </a:prstGeom>
          <a:noFill/>
          <a:ln w="0">
            <a:noFill/>
          </a:ln>
        </p:spPr>
        <p:txBody>
          <a:bodyPr wrap="square" lIns="0" tIns="0" rIns="0" bIns="0">
            <a:noAutofit/>
          </a:bodyPr>
          <a:lstStyle/>
          <a:p>
            <a:pPr>
              <a:defRPr sz="2100" b="0">
                <a:solidFill>
                  <a:srgbClr val="D7DEE8"/>
                </a:solidFill>
                <a:latin typeface="Helvetica Neue"/>
                <a:ea typeface="Helvetica Neue"/>
                <a:cs typeface="Helvetica Neue"/>
              </a:defRPr>
            </a:pPr>
            <a:r>
              <a:rPr lang="en-US" sz="2100" b="0">
                <a:solidFill>
                  <a:srgbClr val="D7DEE8"/>
                </a:solidFill>
                <a:latin typeface="Helvetica Neue"/>
                <a:ea typeface="Helvetica Neue"/>
                <a:cs typeface="Helvetica Neue"/>
              </a:rPr>
              <a:t>Casa de Niños, Taller I y Taller II.</a:t>
            </a:r>
          </a:p>
          <a:p>
            <a:pPr>
              <a:defRPr sz="2100" b="0">
                <a:solidFill>
                  <a:srgbClr val="D7DEE8"/>
                </a:solidFill>
                <a:latin typeface="Helvetica Neue"/>
                <a:ea typeface="Helvetica Neue"/>
                <a:cs typeface="Helvetica Neue"/>
              </a:defRPr>
            </a:pPr>
            <a:r>
              <a:rPr lang="en-US" sz="2100" b="0">
                <a:solidFill>
                  <a:srgbClr val="D7DEE8"/>
                </a:solidFill>
                <a:latin typeface="Helvetica Neue"/>
                <a:ea typeface="Helvetica Neue"/>
                <a:cs typeface="Helvetica Neue"/>
              </a:rPr>
              <a:t>La organización escolar conserva la multiedad y la inclusión, con revisión y aprobación de la SAEM.</a:t>
            </a:r>
          </a:p>
        </p:txBody>
      </p:sp>
      <p:sp>
        <p:nvSpPr>
          <p:cNvPr id="4" name="Casa de Niños: Inglés integrado desde los cinco ">
            <a:extLst>
              <a:ext uri="{FF2B5EF4-FFF2-40B4-BE49-F238E27FC236}">
                <a16:creationId xmlns:a16="http://schemas.microsoft.com/office/drawing/2014/main" id="{9DEBCF1E-F38D-425F-8EB9-6B70ECCFEE56}"/>
              </a:ext>
            </a:extLst>
          </p:cNvPr>
          <p:cNvSpPr>
            <a:spLocks noGrp="1"/>
          </p:cNvSpPr>
          <p:nvPr/>
        </p:nvSpPr>
        <p:spPr>
          <a:xfrm>
            <a:off x="647700" y="5686425"/>
            <a:ext cx="10810875" cy="571500"/>
          </a:xfrm>
          <a:prstGeom prst="rect">
            <a:avLst/>
          </a:prstGeom>
          <a:noFill/>
          <a:ln w="0">
            <a:noFill/>
          </a:ln>
        </p:spPr>
        <p:txBody>
          <a:bodyPr wrap="square" lIns="0" tIns="0" rIns="0" bIns="0">
            <a:noAutofit/>
          </a:bodyPr>
          <a:lstStyle/>
          <a:p>
            <a:pPr>
              <a:defRPr sz="1575" b="0">
                <a:solidFill>
                  <a:srgbClr val="C9A227"/>
                </a:solidFill>
                <a:latin typeface="Helvetica Neue"/>
                <a:ea typeface="Helvetica Neue"/>
                <a:cs typeface="Helvetica Neue"/>
              </a:defRPr>
            </a:pPr>
            <a:r>
              <a:rPr lang="en-US" sz="1575" b="0">
                <a:solidFill>
                  <a:srgbClr val="C9A227"/>
                </a:solidFill>
                <a:latin typeface="Helvetica Neue"/>
                <a:ea typeface="Helvetica Neue"/>
                <a:cs typeface="Helvetica Neue"/>
              </a:rPr>
              <a:t>Casa de Niños: Inglés integrado desde los cinco años, en grupos pequeños, mientras el guía continúa con el resto del ambiente.</a:t>
            </a:r>
          </a:p>
        </p:txBody>
      </p:sp>
      <p:sp>
        <p:nvSpPr>
          <p:cNvPr id="5" name="CC 021-2025-2026, pp. 28–30">
            <a:extLst>
              <a:ext uri="{FF2B5EF4-FFF2-40B4-BE49-F238E27FC236}">
                <a16:creationId xmlns:a16="http://schemas.microsoft.com/office/drawing/2014/main" id="{451E5FCE-5C75-4D07-A4EF-04C8E3D3BC11}"/>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D7DEE8"/>
                </a:solidFill>
                <a:latin typeface="Helvetica Neue"/>
                <a:ea typeface="Helvetica Neue"/>
                <a:cs typeface="Helvetica Neue"/>
              </a:defRPr>
            </a:pPr>
            <a:r>
              <a:rPr lang="en-US" sz="1050" b="0">
                <a:solidFill>
                  <a:srgbClr val="D7DEE8"/>
                </a:solidFill>
                <a:latin typeface="Helvetica Neue"/>
                <a:ea typeface="Helvetica Neue"/>
                <a:cs typeface="Helvetica Neue"/>
              </a:rPr>
              <a:t>CC 021-2025-2026, pp. 28–30</a:t>
            </a:r>
          </a:p>
        </p:txBody>
      </p:sp>
    </p:spTree>
    <p:extLst>
      <p:ext uri="{BB962C8B-B14F-4D97-AF65-F5344CB8AC3E}">
        <p14:creationId xmlns:p14="http://schemas.microsoft.com/office/powerpoint/2010/main" val="1267674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
        <p:cNvGrpSpPr/>
        <p:nvPr/>
      </p:nvGrpSpPr>
      <p:grpSpPr>
        <a:xfrm>
          <a:off x="0" y="0"/>
          <a:ext cx="0" cy="0"/>
          <a:chOff x="0" y="0"/>
          <a:chExt cx="0" cy="0"/>
        </a:xfrm>
      </p:grpSpPr>
      <p:sp>
        <p:nvSpPr>
          <p:cNvPr id="6" name="Una progresión según el desarrollo">
            <a:extLst>
              <a:ext uri="{FF2B5EF4-FFF2-40B4-BE49-F238E27FC236}">
                <a16:creationId xmlns:a16="http://schemas.microsoft.com/office/drawing/2014/main" id="{B70242DA-4507-4591-8D07-DA8B212D029B}"/>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Una progresión según el desarrollo</a:t>
            </a:r>
          </a:p>
        </p:txBody>
      </p:sp>
      <p:graphicFrame>
        <p:nvGraphicFramePr>
          <p:cNvPr id="7" name="Table 6"/>
          <p:cNvGraphicFramePr/>
          <p:nvPr>
            <p:extLst>
              <p:ext uri="{D42A27DB-BD31-4B8C-83A1-F6EECF244321}">
                <p14:modId xmlns:p14="http://schemas.microsoft.com/office/powerpoint/2010/main" val="1780613649"/>
              </p:ext>
            </p:extLst>
          </p:nvPr>
        </p:nvGraphicFramePr>
        <p:xfrm>
          <a:off x="647700" y="2019300"/>
          <a:ext cx="10896600" cy="3476625"/>
        </p:xfrm>
        <a:graphic>
          <a:graphicData uri="http://schemas.openxmlformats.org/drawingml/2006/table">
            <a:tbl>
              <a:tblPr/>
              <a:tblGrid>
                <a:gridCol w="30480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3848100">
                  <a:extLst>
                    <a:ext uri="{9D8B030D-6E8A-4147-A177-3AD203B41FA5}">
                      <a16:colId xmlns:a16="http://schemas.microsoft.com/office/drawing/2014/main" val="20002"/>
                    </a:ext>
                  </a:extLst>
                </a:gridCol>
              </a:tblGrid>
              <a:tr h="695325">
                <a:tc>
                  <a:txBody>
                    <a:bodyPr/>
                    <a:lstStyle/>
                    <a:p>
                      <a:r>
                        <a:rPr sz="1800" b="1">
                          <a:solidFill>
                            <a:srgbClr val="FFFFFF"/>
                          </a:solidFill>
                          <a:latin typeface="Helvetica Neue"/>
                          <a:ea typeface="Helvetica Neue"/>
                          <a:cs typeface="Helvetica Neue"/>
                        </a:rPr>
                        <a:t>Nivel</a:t>
                      </a:r>
                    </a:p>
                  </a:txBody>
                  <a:tcPr>
                    <a:solidFill>
                      <a:srgbClr val="071B3A"/>
                    </a:solidFill>
                  </a:tcPr>
                </a:tc>
                <a:tc>
                  <a:txBody>
                    <a:bodyPr/>
                    <a:lstStyle/>
                    <a:p>
                      <a:r>
                        <a:rPr sz="1800" b="1">
                          <a:solidFill>
                            <a:srgbClr val="FFFFFF"/>
                          </a:solidFill>
                          <a:latin typeface="Helvetica Neue"/>
                          <a:ea typeface="Helvetica Neue"/>
                          <a:cs typeface="Helvetica Neue"/>
                        </a:rPr>
                        <a:t>Énfasis de la propuesta</a:t>
                      </a:r>
                    </a:p>
                  </a:txBody>
                  <a:tcPr>
                    <a:solidFill>
                      <a:srgbClr val="071B3A"/>
                    </a:solidFill>
                  </a:tcPr>
                </a:tc>
                <a:tc>
                  <a:txBody>
                    <a:bodyPr/>
                    <a:lstStyle/>
                    <a:p>
                      <a:r>
                        <a:rPr sz="1800" b="1">
                          <a:solidFill>
                            <a:srgbClr val="FFFFFF"/>
                          </a:solidFill>
                          <a:latin typeface="Helvetica Neue"/>
                          <a:ea typeface="Helvetica Neue"/>
                          <a:cs typeface="Helvetica Neue"/>
                        </a:rPr>
                        <a:t>Evidencia posible</a:t>
                      </a:r>
                    </a:p>
                  </a:txBody>
                  <a:tcPr>
                    <a:solidFill>
                      <a:srgbClr val="071B3A"/>
                    </a:solidFill>
                  </a:tcPr>
                </a:tc>
                <a:extLst>
                  <a:ext uri="{0D108BD9-81ED-4DB2-BD59-A6C34878D82A}">
                    <a16:rowId xmlns:a16="http://schemas.microsoft.com/office/drawing/2014/main" val="10000"/>
                  </a:ext>
                </a:extLst>
              </a:tr>
              <a:tr h="695325">
                <a:tc>
                  <a:txBody>
                    <a:bodyPr/>
                    <a:lstStyle/>
                    <a:p>
                      <a:r>
                        <a:rPr lang="en-US" sz="1800" b="0">
                          <a:solidFill>
                            <a:srgbClr val="071B3A"/>
                          </a:solidFill>
                          <a:latin typeface="Helvetica Neue"/>
                          <a:ea typeface="Helvetica Neue"/>
                          <a:cs typeface="Helvetica Neue"/>
                        </a:rPr>
                        <a:t>Andarines</a:t>
                      </a:r>
                    </a:p>
                  </a:txBody>
                  <a:tcPr>
                    <a:solidFill>
                      <a:srgbClr val="FFFFFF"/>
                    </a:solidFill>
                  </a:tcPr>
                </a:tc>
                <a:tc>
                  <a:txBody>
                    <a:bodyPr/>
                    <a:lstStyle/>
                    <a:p>
                      <a:r>
                        <a:rPr lang="en-US" sz="1800" b="0">
                          <a:solidFill>
                            <a:srgbClr val="071B3A"/>
                          </a:solidFill>
                          <a:latin typeface="Helvetica Neue"/>
                          <a:ea typeface="Helvetica Neue"/>
                          <a:cs typeface="Helvetica Neue"/>
                        </a:rPr>
                        <a:t>Vínculo, acción y lenguaje oral.</a:t>
                      </a:r>
                    </a:p>
                  </a:txBody>
                  <a:tcPr>
                    <a:solidFill>
                      <a:srgbClr val="FFFFFF"/>
                    </a:solidFill>
                  </a:tcPr>
                </a:tc>
                <a:tc>
                  <a:txBody>
                    <a:bodyPr/>
                    <a:lstStyle/>
                    <a:p>
                      <a:r>
                        <a:rPr lang="en-US" sz="1800" b="0">
                          <a:solidFill>
                            <a:srgbClr val="071B3A"/>
                          </a:solidFill>
                          <a:latin typeface="Helvetica Neue"/>
                          <a:ea typeface="Helvetica Neue"/>
                          <a:cs typeface="Helvetica Neue"/>
                        </a:rPr>
                        <a:t>Gesto, participación o palabra.</a:t>
                      </a:r>
                    </a:p>
                  </a:txBody>
                  <a:tcPr>
                    <a:solidFill>
                      <a:srgbClr val="FFFFFF"/>
                    </a:solidFill>
                  </a:tcPr>
                </a:tc>
                <a:extLst>
                  <a:ext uri="{0D108BD9-81ED-4DB2-BD59-A6C34878D82A}">
                    <a16:rowId xmlns:a16="http://schemas.microsoft.com/office/drawing/2014/main" val="10001"/>
                  </a:ext>
                </a:extLst>
              </a:tr>
              <a:tr h="695325">
                <a:tc>
                  <a:txBody>
                    <a:bodyPr/>
                    <a:lstStyle/>
                    <a:p>
                      <a:r>
                        <a:rPr lang="en-US" sz="1800" b="0">
                          <a:solidFill>
                            <a:srgbClr val="071B3A"/>
                          </a:solidFill>
                          <a:latin typeface="Helvetica Neue"/>
                          <a:ea typeface="Helvetica Neue"/>
                          <a:cs typeface="Helvetica Neue"/>
                        </a:rPr>
                        <a:t>Casa de Niños</a:t>
                      </a:r>
                    </a:p>
                  </a:txBody>
                  <a:tcPr>
                    <a:solidFill>
                      <a:srgbClr val="F4F6F9"/>
                    </a:solidFill>
                  </a:tcPr>
                </a:tc>
                <a:tc>
                  <a:txBody>
                    <a:bodyPr/>
                    <a:lstStyle/>
                    <a:p>
                      <a:r>
                        <a:rPr lang="en-US" sz="1800" b="0">
                          <a:solidFill>
                            <a:srgbClr val="071B3A"/>
                          </a:solidFill>
                          <a:latin typeface="Helvetica Neue"/>
                          <a:ea typeface="Helvetica Neue"/>
                          <a:cs typeface="Helvetica Neue"/>
                        </a:rPr>
                        <a:t>Experiencia concreta y vocabulario preciso.</a:t>
                      </a:r>
                    </a:p>
                  </a:txBody>
                  <a:tcPr>
                    <a:solidFill>
                      <a:srgbClr val="F4F6F9"/>
                    </a:solidFill>
                  </a:tcPr>
                </a:tc>
                <a:tc>
                  <a:txBody>
                    <a:bodyPr/>
                    <a:lstStyle/>
                    <a:p>
                      <a:r>
                        <a:rPr lang="en-US" sz="1800" b="0">
                          <a:solidFill>
                            <a:srgbClr val="071B3A"/>
                          </a:solidFill>
                          <a:latin typeface="Helvetica Neue"/>
                          <a:ea typeface="Helvetica Neue"/>
                          <a:cs typeface="Helvetica Neue"/>
                        </a:rPr>
                        <a:t>Selecciona, identifica o describe.</a:t>
                      </a:r>
                    </a:p>
                  </a:txBody>
                  <a:tcPr>
                    <a:solidFill>
                      <a:srgbClr val="F4F6F9"/>
                    </a:solidFill>
                  </a:tcPr>
                </a:tc>
                <a:extLst>
                  <a:ext uri="{0D108BD9-81ED-4DB2-BD59-A6C34878D82A}">
                    <a16:rowId xmlns:a16="http://schemas.microsoft.com/office/drawing/2014/main" val="10002"/>
                  </a:ext>
                </a:extLst>
              </a:tr>
              <a:tr h="695325">
                <a:tc>
                  <a:txBody>
                    <a:bodyPr/>
                    <a:lstStyle/>
                    <a:p>
                      <a:r>
                        <a:rPr lang="en-US" sz="1800" b="0">
                          <a:solidFill>
                            <a:srgbClr val="071B3A"/>
                          </a:solidFill>
                          <a:latin typeface="Helvetica Neue"/>
                          <a:ea typeface="Helvetica Neue"/>
                          <a:cs typeface="Helvetica Neue"/>
                        </a:rPr>
                        <a:t>Taller I</a:t>
                      </a:r>
                    </a:p>
                  </a:txBody>
                  <a:tcPr>
                    <a:solidFill>
                      <a:srgbClr val="FFFFFF"/>
                    </a:solidFill>
                  </a:tcPr>
                </a:tc>
                <a:tc>
                  <a:txBody>
                    <a:bodyPr/>
                    <a:lstStyle/>
                    <a:p>
                      <a:r>
                        <a:rPr lang="en-US" sz="1800" b="0">
                          <a:solidFill>
                            <a:srgbClr val="071B3A"/>
                          </a:solidFill>
                          <a:latin typeface="Helvetica Neue"/>
                          <a:ea typeface="Helvetica Neue"/>
                          <a:cs typeface="Helvetica Neue"/>
                        </a:rPr>
                        <a:t>Relaciones y explicaciones breves.</a:t>
                      </a:r>
                    </a:p>
                  </a:txBody>
                  <a:tcPr>
                    <a:solidFill>
                      <a:srgbClr val="FFFFFF"/>
                    </a:solidFill>
                  </a:tcPr>
                </a:tc>
                <a:tc>
                  <a:txBody>
                    <a:bodyPr/>
                    <a:lstStyle/>
                    <a:p>
                      <a:r>
                        <a:rPr lang="en-US" sz="1800" b="0">
                          <a:solidFill>
                            <a:srgbClr val="071B3A"/>
                          </a:solidFill>
                          <a:latin typeface="Helvetica Neue"/>
                          <a:ea typeface="Helvetica Neue"/>
                          <a:cs typeface="Helvetica Neue"/>
                        </a:rPr>
                        <a:t>Compara y comunica su trabajo.</a:t>
                      </a:r>
                    </a:p>
                  </a:txBody>
                  <a:tcPr>
                    <a:solidFill>
                      <a:srgbClr val="FFFFFF"/>
                    </a:solidFill>
                  </a:tcPr>
                </a:tc>
                <a:extLst>
                  <a:ext uri="{0D108BD9-81ED-4DB2-BD59-A6C34878D82A}">
                    <a16:rowId xmlns:a16="http://schemas.microsoft.com/office/drawing/2014/main" val="10003"/>
                  </a:ext>
                </a:extLst>
              </a:tr>
              <a:tr h="695325">
                <a:tc>
                  <a:txBody>
                    <a:bodyPr/>
                    <a:lstStyle/>
                    <a:p>
                      <a:r>
                        <a:rPr lang="en-US" sz="1800" b="0">
                          <a:solidFill>
                            <a:srgbClr val="071B3A"/>
                          </a:solidFill>
                          <a:latin typeface="Helvetica Neue"/>
                          <a:ea typeface="Helvetica Neue"/>
                          <a:cs typeface="Helvetica Neue"/>
                        </a:rPr>
                        <a:t>Taller II</a:t>
                      </a:r>
                    </a:p>
                  </a:txBody>
                  <a:tcPr>
                    <a:solidFill>
                      <a:srgbClr val="F4F6F9"/>
                    </a:solidFill>
                  </a:tcPr>
                </a:tc>
                <a:tc>
                  <a:txBody>
                    <a:bodyPr/>
                    <a:lstStyle/>
                    <a:p>
                      <a:r>
                        <a:rPr lang="en-US" sz="1800" b="0">
                          <a:solidFill>
                            <a:srgbClr val="071B3A"/>
                          </a:solidFill>
                          <a:latin typeface="Helvetica Neue"/>
                          <a:ea typeface="Helvetica Neue"/>
                          <a:cs typeface="Helvetica Neue"/>
                        </a:rPr>
                        <a:t>Investigación y argumentación.</a:t>
                      </a:r>
                    </a:p>
                  </a:txBody>
                  <a:tcPr>
                    <a:solidFill>
                      <a:srgbClr val="F4F6F9"/>
                    </a:solidFill>
                  </a:tcPr>
                </a:tc>
                <a:tc>
                  <a:txBody>
                    <a:bodyPr/>
                    <a:lstStyle/>
                    <a:p>
                      <a:r>
                        <a:rPr lang="en-US" sz="1800" b="0">
                          <a:solidFill>
                            <a:srgbClr val="071B3A"/>
                          </a:solidFill>
                          <a:latin typeface="Helvetica Neue"/>
                          <a:ea typeface="Helvetica Neue"/>
                          <a:cs typeface="Helvetica Neue"/>
                        </a:rPr>
                        <a:t>Sustenta una conclusión.</a:t>
                      </a:r>
                    </a:p>
                  </a:txBody>
                  <a:tcPr>
                    <a:solidFill>
                      <a:srgbClr val="F4F6F9"/>
                    </a:solidFill>
                  </a:tcPr>
                </a:tc>
                <a:extLst>
                  <a:ext uri="{0D108BD9-81ED-4DB2-BD59-A6C34878D82A}">
                    <a16:rowId xmlns:a16="http://schemas.microsoft.com/office/drawing/2014/main" val="10004"/>
                  </a:ext>
                </a:extLst>
              </a:tr>
            </a:tbl>
          </a:graphicData>
        </a:graphic>
      </p:graphicFrame>
      <p:sp>
        <p:nvSpPr>
          <p:cNvPr id="3" name="La preparación individual orienta las oportunida">
            <a:extLst>
              <a:ext uri="{FF2B5EF4-FFF2-40B4-BE49-F238E27FC236}">
                <a16:creationId xmlns:a16="http://schemas.microsoft.com/office/drawing/2014/main" id="{A65F1BF3-0004-4580-A645-9B94F549D2B6}"/>
              </a:ext>
            </a:extLst>
          </p:cNvPr>
          <p:cNvSpPr>
            <a:spLocks noGrp="1"/>
          </p:cNvSpPr>
          <p:nvPr/>
        </p:nvSpPr>
        <p:spPr>
          <a:xfrm>
            <a:off x="647700" y="5724525"/>
            <a:ext cx="10896600" cy="542925"/>
          </a:xfrm>
          <a:prstGeom prst="rect">
            <a:avLst/>
          </a:prstGeom>
          <a:noFill/>
          <a:ln w="0">
            <a:noFill/>
          </a:ln>
        </p:spPr>
        <p:txBody>
          <a:bodyPr wrap="square" lIns="0" tIns="0" rIns="0" bIns="0">
            <a:noAutofit/>
          </a:bodyPr>
          <a:lstStyle/>
          <a:p>
            <a:pPr>
              <a:defRPr sz="1575" b="0">
                <a:solidFill>
                  <a:srgbClr val="5D6878"/>
                </a:solidFill>
                <a:latin typeface="Helvetica Neue"/>
                <a:ea typeface="Helvetica Neue"/>
                <a:cs typeface="Helvetica Neue"/>
              </a:defRPr>
            </a:pPr>
            <a:r>
              <a:rPr lang="en-US" sz="1575" b="0">
                <a:solidFill>
                  <a:srgbClr val="5D6878"/>
                </a:solidFill>
                <a:latin typeface="Helvetica Neue"/>
                <a:ea typeface="Helvetica Neue"/>
                <a:cs typeface="Helvetica Neue"/>
              </a:rPr>
              <a:t>La preparación individual orienta las oportunidades. Las edades no determinan por sí solas el dominio lingüístico.</a:t>
            </a:r>
          </a:p>
        </p:txBody>
      </p:sp>
      <p:sp>
        <p:nvSpPr>
          <p:cNvPr id="4" name="Adaptación pedagógica a partir de SAEM, pp. 29–3">
            <a:extLst>
              <a:ext uri="{FF2B5EF4-FFF2-40B4-BE49-F238E27FC236}">
                <a16:creationId xmlns:a16="http://schemas.microsoft.com/office/drawing/2014/main" id="{822789EC-AB1D-44B9-83BD-5FA6A9D209A5}"/>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Adaptación pedagógica a partir de SAEM, pp. 29–30</a:t>
            </a:r>
          </a:p>
        </p:txBody>
      </p:sp>
    </p:spTree>
    <p:extLst>
      <p:ext uri="{BB962C8B-B14F-4D97-AF65-F5344CB8AC3E}">
        <p14:creationId xmlns:p14="http://schemas.microsoft.com/office/powerpoint/2010/main" val="2042450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Andarines: lenguaje en la vida cotidiana">
            <a:extLst>
              <a:ext uri="{FF2B5EF4-FFF2-40B4-BE49-F238E27FC236}">
                <a16:creationId xmlns:a16="http://schemas.microsoft.com/office/drawing/2014/main" id="{A69E0D01-2BE6-4077-93E3-C6C62B830013}"/>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Andarines: lenguaje en la vida cotidiana</a:t>
            </a:r>
          </a:p>
        </p:txBody>
      </p:sp>
      <p:sp>
        <p:nvSpPr>
          <p:cNvPr id="2" name="Experiencias con sentido">
            <a:extLst>
              <a:ext uri="{FF2B5EF4-FFF2-40B4-BE49-F238E27FC236}">
                <a16:creationId xmlns:a16="http://schemas.microsoft.com/office/drawing/2014/main" id="{69666379-0391-4CD7-B0C1-FC5943E21F0F}"/>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Experiencias con sentido</a:t>
            </a:r>
          </a:p>
        </p:txBody>
      </p:sp>
      <p:sp>
        <p:nvSpPr>
          <p:cNvPr id="3" name="Cuidado personal y del ambiente.">
            <a:extLst>
              <a:ext uri="{FF2B5EF4-FFF2-40B4-BE49-F238E27FC236}">
                <a16:creationId xmlns:a16="http://schemas.microsoft.com/office/drawing/2014/main" id="{796A59A0-CF0E-4FA8-89A5-E9FAAFD98C13}"/>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Cuidado personal y del ambiente.</a:t>
            </a:r>
          </a:p>
        </p:txBody>
      </p:sp>
      <p:sp>
        <p:nvSpPr>
          <p:cNvPr id="4" name="Objetos reales y acciones observables.">
            <a:extLst>
              <a:ext uri="{FF2B5EF4-FFF2-40B4-BE49-F238E27FC236}">
                <a16:creationId xmlns:a16="http://schemas.microsoft.com/office/drawing/2014/main" id="{4340D294-9C6A-477B-A58C-E0AD2D2E35C4}"/>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Objetos reales y acciones observables.</a:t>
            </a:r>
          </a:p>
        </p:txBody>
      </p:sp>
      <p:sp>
        <p:nvSpPr>
          <p:cNvPr id="5" name="Conversación cercana con el adulto.">
            <a:extLst>
              <a:ext uri="{FF2B5EF4-FFF2-40B4-BE49-F238E27FC236}">
                <a16:creationId xmlns:a16="http://schemas.microsoft.com/office/drawing/2014/main" id="{D5C8A340-C985-4A1B-AB3B-987CA8DCE1FD}"/>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Conversación cercana con el adulto.</a:t>
            </a:r>
          </a:p>
        </p:txBody>
      </p:sp>
      <p:sp>
        <p:nvSpPr>
          <p:cNvPr id="6" name="Aplicación propuesta">
            <a:extLst>
              <a:ext uri="{FF2B5EF4-FFF2-40B4-BE49-F238E27FC236}">
                <a16:creationId xmlns:a16="http://schemas.microsoft.com/office/drawing/2014/main" id="{F303D07A-E8C0-4687-8272-FD93EA767F04}"/>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Aplicación propuesta</a:t>
            </a:r>
          </a:p>
        </p:txBody>
      </p:sp>
      <p:sp>
        <p:nvSpPr>
          <p:cNvPr id="7" name="Modelar expresiones breves dentro de una rutina.">
            <a:extLst>
              <a:ext uri="{FF2B5EF4-FFF2-40B4-BE49-F238E27FC236}">
                <a16:creationId xmlns:a16="http://schemas.microsoft.com/office/drawing/2014/main" id="{B5E95D5D-3241-46F3-B349-82B768C4C50A}"/>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Modelar expresiones breves dentro de una rutina.</a:t>
            </a:r>
          </a:p>
        </p:txBody>
      </p:sp>
      <p:sp>
        <p:nvSpPr>
          <p:cNvPr id="8" name="Aceptar gestos y vocalizaciones.">
            <a:extLst>
              <a:ext uri="{FF2B5EF4-FFF2-40B4-BE49-F238E27FC236}">
                <a16:creationId xmlns:a16="http://schemas.microsoft.com/office/drawing/2014/main" id="{E1A2A60A-E9DB-40C4-92E7-902476C8C4C6}"/>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Aceptar gestos y vocalizaciones.</a:t>
            </a:r>
          </a:p>
        </p:txBody>
      </p:sp>
      <p:sp>
        <p:nvSpPr>
          <p:cNvPr id="9" name="Dar tiempo para comprender y participar.">
            <a:extLst>
              <a:ext uri="{FF2B5EF4-FFF2-40B4-BE49-F238E27FC236}">
                <a16:creationId xmlns:a16="http://schemas.microsoft.com/office/drawing/2014/main" id="{5D3677CC-AAC6-48D3-821E-E1466F4FF35F}"/>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Dar tiempo para comprender y participar.</a:t>
            </a:r>
          </a:p>
        </p:txBody>
      </p:sp>
      <p:sp>
        <p:nvSpPr>
          <p:cNvPr id="10" name="La incorporación del inglés en este nivel requie">
            <a:extLst>
              <a:ext uri="{FF2B5EF4-FFF2-40B4-BE49-F238E27FC236}">
                <a16:creationId xmlns:a16="http://schemas.microsoft.com/office/drawing/2014/main" id="{243F7674-3E1A-4C55-89EF-FEC6D0D49A51}"/>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D6878"/>
                </a:solidFill>
                <a:latin typeface="Helvetica Neue"/>
                <a:ea typeface="Helvetica Neue"/>
                <a:cs typeface="Helvetica Neue"/>
              </a:defRPr>
            </a:pPr>
            <a:r>
              <a:rPr lang="en-US" sz="1575" b="0">
                <a:solidFill>
                  <a:srgbClr val="5D6878"/>
                </a:solidFill>
                <a:latin typeface="Helvetica Neue"/>
                <a:ea typeface="Helvetica Neue"/>
                <a:cs typeface="Helvetica Neue"/>
              </a:rPr>
              <a:t>La incorporación del inglés en este nivel requiere acuerdo institucional y atención al desarrollo. No se presume una modalidad formal de inmersión.</a:t>
            </a:r>
          </a:p>
        </p:txBody>
      </p:sp>
      <p:sp>
        <p:nvSpPr>
          <p:cNvPr id="11" name="SAEM, p. 29. Alcance de Inglés en organización e">
            <a:extLst>
              <a:ext uri="{FF2B5EF4-FFF2-40B4-BE49-F238E27FC236}">
                <a16:creationId xmlns:a16="http://schemas.microsoft.com/office/drawing/2014/main" id="{98BF3ABB-8822-4EAC-ABDD-D96EC23855FB}"/>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SAEM, p. 29. Alcance de Inglés en organización escolar, p. 29</a:t>
            </a:r>
          </a:p>
        </p:txBody>
      </p:sp>
    </p:spTree>
    <p:extLst>
      <p:ext uri="{BB962C8B-B14F-4D97-AF65-F5344CB8AC3E}">
        <p14:creationId xmlns:p14="http://schemas.microsoft.com/office/powerpoint/2010/main" val="1299538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Andarines: cuidar una planta">
            <a:extLst>
              <a:ext uri="{FF2B5EF4-FFF2-40B4-BE49-F238E27FC236}">
                <a16:creationId xmlns:a16="http://schemas.microsoft.com/office/drawing/2014/main" id="{7B3540BD-5279-4C3A-9D56-CEE039D9EC73}"/>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Andarines: cuidar una planta</a:t>
            </a:r>
          </a:p>
        </p:txBody>
      </p:sp>
      <p:sp>
        <p:nvSpPr>
          <p:cNvPr id="2" name="VIDA PRÁCTICA Y LENGUAJE">
            <a:extLst>
              <a:ext uri="{FF2B5EF4-FFF2-40B4-BE49-F238E27FC236}">
                <a16:creationId xmlns:a16="http://schemas.microsoft.com/office/drawing/2014/main" id="{CB33EB44-A16C-4131-AEEA-36BCB56EF7FB}"/>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123B6D"/>
                </a:solidFill>
                <a:latin typeface="Helvetica Neue"/>
                <a:ea typeface="Helvetica Neue"/>
                <a:cs typeface="Helvetica Neue"/>
              </a:defRPr>
            </a:pPr>
            <a:r>
              <a:rPr lang="en-US" sz="1275" b="1">
                <a:solidFill>
                  <a:srgbClr val="123B6D"/>
                </a:solidFill>
                <a:latin typeface="Helvetica Neue"/>
                <a:ea typeface="Helvetica Neue"/>
                <a:cs typeface="Helvetica Neue"/>
              </a:rPr>
              <a:t>VIDA PRÁCTICA Y LENGUAJE</a:t>
            </a:r>
          </a:p>
        </p:txBody>
      </p:sp>
      <p:sp>
        <p:nvSpPr>
          <p:cNvPr id="3" name="Participar en una rutina de cuidado.">
            <a:extLst>
              <a:ext uri="{FF2B5EF4-FFF2-40B4-BE49-F238E27FC236}">
                <a16:creationId xmlns:a16="http://schemas.microsoft.com/office/drawing/2014/main" id="{7CE4C54A-2D92-42E3-942D-06C5722CAEF0}"/>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071B3A"/>
                </a:solidFill>
                <a:latin typeface="Helvetica Neue"/>
                <a:ea typeface="Helvetica Neue"/>
                <a:cs typeface="Helvetica Neue"/>
              </a:defRPr>
            </a:pPr>
            <a:r>
              <a:rPr lang="en-US" sz="2250" b="1">
                <a:solidFill>
                  <a:srgbClr val="071B3A"/>
                </a:solidFill>
                <a:latin typeface="Helvetica Neue"/>
                <a:ea typeface="Helvetica Neue"/>
                <a:cs typeface="Helvetica Neue"/>
              </a:rPr>
              <a:t>Participar en una rutina de cuidado.</a:t>
            </a:r>
          </a:p>
        </p:txBody>
      </p:sp>
      <p:sp>
        <p:nvSpPr>
          <p:cNvPr id="4" name="01">
            <a:extLst>
              <a:ext uri="{FF2B5EF4-FFF2-40B4-BE49-F238E27FC236}">
                <a16:creationId xmlns:a16="http://schemas.microsoft.com/office/drawing/2014/main" id="{77E3E219-494D-4437-900B-028725A71EA1}"/>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01</a:t>
            </a:r>
          </a:p>
        </p:txBody>
      </p:sp>
      <p:sp>
        <p:nvSpPr>
          <p:cNvPr id="5" name="El adulto presenta el recipiente y acompaña la a">
            <a:extLst>
              <a:ext uri="{FF2B5EF4-FFF2-40B4-BE49-F238E27FC236}">
                <a16:creationId xmlns:a16="http://schemas.microsoft.com/office/drawing/2014/main" id="{D958444D-043F-4DE7-81C8-AC559FF807CB}"/>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El adulto presenta el recipiente y acompaña la acción.</a:t>
            </a:r>
          </a:p>
        </p:txBody>
      </p:sp>
      <p:sp>
        <p:nvSpPr>
          <p:cNvPr id="6" name="02">
            <a:extLst>
              <a:ext uri="{FF2B5EF4-FFF2-40B4-BE49-F238E27FC236}">
                <a16:creationId xmlns:a16="http://schemas.microsoft.com/office/drawing/2014/main" id="{18F821AE-4D59-4E1A-A125-8256EE0719ED}"/>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02</a:t>
            </a:r>
          </a:p>
        </p:txBody>
      </p:sp>
      <p:sp>
        <p:nvSpPr>
          <p:cNvPr id="7" name="El niño vierte agua con el apoyo necesario.">
            <a:extLst>
              <a:ext uri="{FF2B5EF4-FFF2-40B4-BE49-F238E27FC236}">
                <a16:creationId xmlns:a16="http://schemas.microsoft.com/office/drawing/2014/main" id="{20A51884-DDC3-41FF-9A41-28D724A51AB4}"/>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El niño vierte agua con el apoyo necesario.</a:t>
            </a:r>
          </a:p>
        </p:txBody>
      </p:sp>
      <p:sp>
        <p:nvSpPr>
          <p:cNvPr id="8" name="03">
            <a:extLst>
              <a:ext uri="{FF2B5EF4-FFF2-40B4-BE49-F238E27FC236}">
                <a16:creationId xmlns:a16="http://schemas.microsoft.com/office/drawing/2014/main" id="{023044E2-A9CC-4153-B68E-99D6939D3225}"/>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03</a:t>
            </a:r>
          </a:p>
        </p:txBody>
      </p:sp>
      <p:sp>
        <p:nvSpPr>
          <p:cNvPr id="9" name="Juntos devuelven el material a su lugar.">
            <a:extLst>
              <a:ext uri="{FF2B5EF4-FFF2-40B4-BE49-F238E27FC236}">
                <a16:creationId xmlns:a16="http://schemas.microsoft.com/office/drawing/2014/main" id="{5F0141DF-41BF-4EDC-8FC8-B94FBC0CD11D}"/>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Juntos devuelven el material a su lugar.</a:t>
            </a:r>
          </a:p>
        </p:txBody>
      </p:sp>
      <p:sp>
        <p:nvSpPr>
          <p:cNvPr id="10" name="LENGUAJE POSIBLE">
            <a:extLst>
              <a:ext uri="{FF2B5EF4-FFF2-40B4-BE49-F238E27FC236}">
                <a16:creationId xmlns:a16="http://schemas.microsoft.com/office/drawing/2014/main" id="{25FFE945-6BCE-4CDD-B6F1-3D41860E8B40}"/>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123B6D"/>
                </a:solidFill>
                <a:latin typeface="Helvetica Neue"/>
                <a:ea typeface="Helvetica Neue"/>
                <a:cs typeface="Helvetica Neue"/>
              </a:defRPr>
            </a:pPr>
            <a:r>
              <a:rPr lang="en-US" sz="1275" b="1">
                <a:solidFill>
                  <a:srgbClr val="123B6D"/>
                </a:solidFill>
                <a:latin typeface="Helvetica Neue"/>
                <a:ea typeface="Helvetica Neue"/>
                <a:cs typeface="Helvetica Neue"/>
              </a:rPr>
              <a:t>LENGUAJE POSIBLE</a:t>
            </a:r>
          </a:p>
        </p:txBody>
      </p:sp>
      <p:sp>
        <p:nvSpPr>
          <p:cNvPr id="11" name="water&#10;pour&#10;all done">
            <a:extLst>
              <a:ext uri="{FF2B5EF4-FFF2-40B4-BE49-F238E27FC236}">
                <a16:creationId xmlns:a16="http://schemas.microsoft.com/office/drawing/2014/main" id="{51AC6AF8-A822-4CC2-98D0-74EDAA6708F3}"/>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water</a:t>
            </a:r>
          </a:p>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pour</a:t>
            </a:r>
          </a:p>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all done</a:t>
            </a:r>
          </a:p>
        </p:txBody>
      </p:sp>
      <p:sp>
        <p:nvSpPr>
          <p:cNvPr id="12" name="La evidencia está en la participación, la compre">
            <a:extLst>
              <a:ext uri="{FF2B5EF4-FFF2-40B4-BE49-F238E27FC236}">
                <a16:creationId xmlns:a16="http://schemas.microsoft.com/office/drawing/2014/main" id="{7FCE303B-880A-4559-A1AB-7E4B731F1C9D}"/>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D6878"/>
                </a:solidFill>
                <a:latin typeface="Helvetica Neue"/>
                <a:ea typeface="Helvetica Neue"/>
                <a:cs typeface="Helvetica Neue"/>
              </a:defRPr>
            </a:pPr>
            <a:r>
              <a:rPr lang="en-US" sz="1650" b="0">
                <a:solidFill>
                  <a:srgbClr val="5D6878"/>
                </a:solidFill>
                <a:latin typeface="Helvetica Neue"/>
                <a:ea typeface="Helvetica Neue"/>
                <a:cs typeface="Helvetica Neue"/>
              </a:rPr>
              <a:t>La evidencia está en la participación, la comprensión de la acción y la comunicación espontánea.</a:t>
            </a:r>
          </a:p>
        </p:txBody>
      </p:sp>
      <p:sp>
        <p:nvSpPr>
          <p:cNvPr id="13" name="Orientación Montessori bilingüe">
            <a:extLst>
              <a:ext uri="{FF2B5EF4-FFF2-40B4-BE49-F238E27FC236}">
                <a16:creationId xmlns:a16="http://schemas.microsoft.com/office/drawing/2014/main" id="{509054F3-E3A0-49C4-AC03-80E9E3BF86CF}"/>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Orientación Montessori bilingüe</a:t>
            </a:r>
          </a:p>
        </p:txBody>
      </p:sp>
    </p:spTree>
    <p:extLst>
      <p:ext uri="{BB962C8B-B14F-4D97-AF65-F5344CB8AC3E}">
        <p14:creationId xmlns:p14="http://schemas.microsoft.com/office/powerpoint/2010/main" val="394033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
        <p:cNvGrpSpPr/>
        <p:nvPr/>
      </p:nvGrpSpPr>
      <p:grpSpPr>
        <a:xfrm>
          <a:off x="0" y="0"/>
          <a:ext cx="0" cy="0"/>
          <a:chOff x="0" y="0"/>
          <a:chExt cx="0" cy="0"/>
        </a:xfrm>
      </p:grpSpPr>
      <p:sp>
        <p:nvSpPr>
          <p:cNvPr id="13" name="Casa de Niños: precisión y experiencia concreta">
            <a:extLst>
              <a:ext uri="{FF2B5EF4-FFF2-40B4-BE49-F238E27FC236}">
                <a16:creationId xmlns:a16="http://schemas.microsoft.com/office/drawing/2014/main" id="{EA2FCC77-B8A3-4138-9B14-B4A9E56E19C0}"/>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Casa de Niños: precisión y experiencia concreta</a:t>
            </a:r>
          </a:p>
        </p:txBody>
      </p:sp>
      <p:sp>
        <p:nvSpPr>
          <p:cNvPr id="2" name="Áreas que ofrecen oportunidades">
            <a:extLst>
              <a:ext uri="{FF2B5EF4-FFF2-40B4-BE49-F238E27FC236}">
                <a16:creationId xmlns:a16="http://schemas.microsoft.com/office/drawing/2014/main" id="{6EE22699-CF54-4C29-8CC0-E446BCB965E5}"/>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Áreas que ofrecen oportunidades</a:t>
            </a:r>
          </a:p>
        </p:txBody>
      </p:sp>
      <p:sp>
        <p:nvSpPr>
          <p:cNvPr id="3" name="Vida práctica y gracia y cortesía.">
            <a:extLst>
              <a:ext uri="{FF2B5EF4-FFF2-40B4-BE49-F238E27FC236}">
                <a16:creationId xmlns:a16="http://schemas.microsoft.com/office/drawing/2014/main" id="{6E879713-8A91-49AA-861A-1C32ED5CD079}"/>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Vida práctica y gracia y cortesía.</a:t>
            </a:r>
          </a:p>
        </p:txBody>
      </p:sp>
      <p:sp>
        <p:nvSpPr>
          <p:cNvPr id="4" name="Sensorial y Matemáticas.">
            <a:extLst>
              <a:ext uri="{FF2B5EF4-FFF2-40B4-BE49-F238E27FC236}">
                <a16:creationId xmlns:a16="http://schemas.microsoft.com/office/drawing/2014/main" id="{D6AB8403-5572-45B8-9BCF-81000DA5F660}"/>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Sensorial y Matemáticas.</a:t>
            </a:r>
          </a:p>
        </p:txBody>
      </p:sp>
      <p:sp>
        <p:nvSpPr>
          <p:cNvPr id="5" name="Lenguaje y estudios culturales.">
            <a:extLst>
              <a:ext uri="{FF2B5EF4-FFF2-40B4-BE49-F238E27FC236}">
                <a16:creationId xmlns:a16="http://schemas.microsoft.com/office/drawing/2014/main" id="{A2CA73D3-5451-4E9F-A870-07E01C94D173}"/>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Lenguaje y estudios culturales.</a:t>
            </a:r>
          </a:p>
        </p:txBody>
      </p:sp>
      <p:sp>
        <p:nvSpPr>
          <p:cNvPr id="6" name="Criterios para adaptar">
            <a:extLst>
              <a:ext uri="{FF2B5EF4-FFF2-40B4-BE49-F238E27FC236}">
                <a16:creationId xmlns:a16="http://schemas.microsoft.com/office/drawing/2014/main" id="{DD90FBE5-3BCD-4629-BAC2-E59FF3287B5B}"/>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123B6D"/>
                </a:solidFill>
                <a:latin typeface="Helvetica Neue"/>
                <a:ea typeface="Helvetica Neue"/>
                <a:cs typeface="Helvetica Neue"/>
              </a:defRPr>
            </a:pPr>
            <a:r>
              <a:rPr lang="en-US" sz="2175" b="1">
                <a:solidFill>
                  <a:srgbClr val="123B6D"/>
                </a:solidFill>
                <a:latin typeface="Helvetica Neue"/>
                <a:ea typeface="Helvetica Neue"/>
                <a:cs typeface="Helvetica Neue"/>
              </a:rPr>
              <a:t>Criterios para adaptar</a:t>
            </a:r>
          </a:p>
        </p:txBody>
      </p:sp>
      <p:sp>
        <p:nvSpPr>
          <p:cNvPr id="7" name="Preparación individual para la presentación.">
            <a:extLst>
              <a:ext uri="{FF2B5EF4-FFF2-40B4-BE49-F238E27FC236}">
                <a16:creationId xmlns:a16="http://schemas.microsoft.com/office/drawing/2014/main" id="{436899AD-FF29-4530-A846-5D8E5863EDAF}"/>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Preparación individual para la presentación.</a:t>
            </a:r>
          </a:p>
        </p:txBody>
      </p:sp>
      <p:sp>
        <p:nvSpPr>
          <p:cNvPr id="8" name="Vocabulario relacionado con el material.">
            <a:extLst>
              <a:ext uri="{FF2B5EF4-FFF2-40B4-BE49-F238E27FC236}">
                <a16:creationId xmlns:a16="http://schemas.microsoft.com/office/drawing/2014/main" id="{D01ABB07-9B9B-4E4A-B22C-2D9269C4DAB4}"/>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Vocabulario relacionado con el material.</a:t>
            </a:r>
          </a:p>
        </p:txBody>
      </p:sp>
      <p:sp>
        <p:nvSpPr>
          <p:cNvPr id="9" name="Oportunidades breves de comprensión y expresión.">
            <a:extLst>
              <a:ext uri="{FF2B5EF4-FFF2-40B4-BE49-F238E27FC236}">
                <a16:creationId xmlns:a16="http://schemas.microsoft.com/office/drawing/2014/main" id="{4F7319D2-1007-48CE-BAF6-C8E5A59E21AB}"/>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071B3A"/>
                </a:solidFill>
                <a:latin typeface="Helvetica Neue"/>
                <a:ea typeface="Helvetica Neue"/>
                <a:cs typeface="Helvetica Neue"/>
              </a:defRPr>
            </a:pPr>
            <a:r>
              <a:rPr lang="en-US" sz="2025" b="0">
                <a:solidFill>
                  <a:srgbClr val="071B3A"/>
                </a:solidFill>
                <a:latin typeface="Helvetica Neue"/>
                <a:ea typeface="Helvetica Neue"/>
                <a:cs typeface="Helvetica Neue"/>
              </a:rPr>
              <a:t>Oportunidades breves de comprensión y expresión.</a:t>
            </a:r>
          </a:p>
        </p:txBody>
      </p:sp>
      <p:sp>
        <p:nvSpPr>
          <p:cNvPr id="10" name="El guía conserva el propósito y la secuencia de ">
            <a:extLst>
              <a:ext uri="{FF2B5EF4-FFF2-40B4-BE49-F238E27FC236}">
                <a16:creationId xmlns:a16="http://schemas.microsoft.com/office/drawing/2014/main" id="{A182E345-4442-4BA2-9784-1DFB7AB32D6E}"/>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D6878"/>
                </a:solidFill>
                <a:latin typeface="Helvetica Neue"/>
                <a:ea typeface="Helvetica Neue"/>
                <a:cs typeface="Helvetica Neue"/>
              </a:defRPr>
            </a:pPr>
            <a:r>
              <a:rPr lang="en-US" sz="1575" b="0">
                <a:solidFill>
                  <a:srgbClr val="5D6878"/>
                </a:solidFill>
                <a:latin typeface="Helvetica Neue"/>
                <a:ea typeface="Helvetica Neue"/>
                <a:cs typeface="Helvetica Neue"/>
              </a:rPr>
              <a:t>El guía conserva el propósito y la secuencia de la presentación. El apoyo lingüístico se ajusta a cada niño.</a:t>
            </a:r>
          </a:p>
        </p:txBody>
      </p:sp>
      <p:sp>
        <p:nvSpPr>
          <p:cNvPr id="11" name="SAEM, pp. 29 y 32–34">
            <a:extLst>
              <a:ext uri="{FF2B5EF4-FFF2-40B4-BE49-F238E27FC236}">
                <a16:creationId xmlns:a16="http://schemas.microsoft.com/office/drawing/2014/main" id="{42EBA42E-33DA-496C-BA0C-165B0712946A}"/>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SAEM, pp. 29 y 32–34</a:t>
            </a:r>
          </a:p>
        </p:txBody>
      </p:sp>
    </p:spTree>
    <p:extLst>
      <p:ext uri="{BB962C8B-B14F-4D97-AF65-F5344CB8AC3E}">
        <p14:creationId xmlns:p14="http://schemas.microsoft.com/office/powerpoint/2010/main" val="277357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Casa de Niños: comparar longitudes">
            <a:extLst>
              <a:ext uri="{FF2B5EF4-FFF2-40B4-BE49-F238E27FC236}">
                <a16:creationId xmlns:a16="http://schemas.microsoft.com/office/drawing/2014/main" id="{163D9AD1-FA7B-429A-B01A-AC516A8C27F5}"/>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071B3A"/>
                </a:solidFill>
                <a:latin typeface="Helvetica Neue"/>
                <a:ea typeface="Helvetica Neue"/>
                <a:cs typeface="Helvetica Neue"/>
              </a:defRPr>
            </a:pPr>
            <a:r>
              <a:rPr lang="en-US" sz="3450" b="1">
                <a:solidFill>
                  <a:srgbClr val="071B3A"/>
                </a:solidFill>
                <a:latin typeface="Helvetica Neue"/>
                <a:ea typeface="Helvetica Neue"/>
                <a:cs typeface="Helvetica Neue"/>
              </a:rPr>
              <a:t>Casa de Niños: comparar longitudes</a:t>
            </a:r>
          </a:p>
        </p:txBody>
      </p:sp>
      <p:sp>
        <p:nvSpPr>
          <p:cNvPr id="2" name="SENSORIAL Y MATEMÁTICAS">
            <a:extLst>
              <a:ext uri="{FF2B5EF4-FFF2-40B4-BE49-F238E27FC236}">
                <a16:creationId xmlns:a16="http://schemas.microsoft.com/office/drawing/2014/main" id="{196F2E76-6B00-4FF7-8050-C70F56A8029F}"/>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123B6D"/>
                </a:solidFill>
                <a:latin typeface="Helvetica Neue"/>
                <a:ea typeface="Helvetica Neue"/>
                <a:cs typeface="Helvetica Neue"/>
              </a:defRPr>
            </a:pPr>
            <a:r>
              <a:rPr lang="en-US" sz="1275" b="1">
                <a:solidFill>
                  <a:srgbClr val="123B6D"/>
                </a:solidFill>
                <a:latin typeface="Helvetica Neue"/>
                <a:ea typeface="Helvetica Neue"/>
                <a:cs typeface="Helvetica Neue"/>
              </a:rPr>
              <a:t>SENSORIAL Y MATEMÁTICAS</a:t>
            </a:r>
          </a:p>
        </p:txBody>
      </p:sp>
      <p:sp>
        <p:nvSpPr>
          <p:cNvPr id="3" name="Reconocer y comunicar relaciones de longitud.">
            <a:extLst>
              <a:ext uri="{FF2B5EF4-FFF2-40B4-BE49-F238E27FC236}">
                <a16:creationId xmlns:a16="http://schemas.microsoft.com/office/drawing/2014/main" id="{6EC3BBDE-20B4-4723-B60A-E9220344A7D0}"/>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071B3A"/>
                </a:solidFill>
                <a:latin typeface="Helvetica Neue"/>
                <a:ea typeface="Helvetica Neue"/>
                <a:cs typeface="Helvetica Neue"/>
              </a:defRPr>
            </a:pPr>
            <a:r>
              <a:rPr lang="en-US" sz="2250" b="1">
                <a:solidFill>
                  <a:srgbClr val="071B3A"/>
                </a:solidFill>
                <a:latin typeface="Helvetica Neue"/>
                <a:ea typeface="Helvetica Neue"/>
                <a:cs typeface="Helvetica Neue"/>
              </a:rPr>
              <a:t>Reconocer y comunicar relaciones de longitud.</a:t>
            </a:r>
          </a:p>
        </p:txBody>
      </p:sp>
      <p:sp>
        <p:nvSpPr>
          <p:cNvPr id="4" name="01">
            <a:extLst>
              <a:ext uri="{FF2B5EF4-FFF2-40B4-BE49-F238E27FC236}">
                <a16:creationId xmlns:a16="http://schemas.microsoft.com/office/drawing/2014/main" id="{C8FE3892-561E-474F-BDF7-054E976D9102}"/>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01</a:t>
            </a:r>
          </a:p>
        </p:txBody>
      </p:sp>
      <p:sp>
        <p:nvSpPr>
          <p:cNvPr id="5" name="El guía selecciona el material y la presentación">
            <a:extLst>
              <a:ext uri="{FF2B5EF4-FFF2-40B4-BE49-F238E27FC236}">
                <a16:creationId xmlns:a16="http://schemas.microsoft.com/office/drawing/2014/main" id="{93BAE26F-1E8A-42B8-93C4-2190AB4401DA}"/>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El guía selecciona el material y la presentación apropiados.</a:t>
            </a:r>
          </a:p>
        </p:txBody>
      </p:sp>
      <p:sp>
        <p:nvSpPr>
          <p:cNvPr id="6" name="02">
            <a:extLst>
              <a:ext uri="{FF2B5EF4-FFF2-40B4-BE49-F238E27FC236}">
                <a16:creationId xmlns:a16="http://schemas.microsoft.com/office/drawing/2014/main" id="{5F7B114F-DB01-4F5D-AA80-A30CDAFFCDB2}"/>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02</a:t>
            </a:r>
          </a:p>
        </p:txBody>
      </p:sp>
      <p:sp>
        <p:nvSpPr>
          <p:cNvPr id="7" name="El niño compara y ordena según su preparación.">
            <a:extLst>
              <a:ext uri="{FF2B5EF4-FFF2-40B4-BE49-F238E27FC236}">
                <a16:creationId xmlns:a16="http://schemas.microsoft.com/office/drawing/2014/main" id="{266B170A-B0F8-4EB4-8D4B-88D7FCA9C279}"/>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El niño compara y ordena según su preparación.</a:t>
            </a:r>
          </a:p>
        </p:txBody>
      </p:sp>
      <p:sp>
        <p:nvSpPr>
          <p:cNvPr id="8" name="03">
            <a:extLst>
              <a:ext uri="{FF2B5EF4-FFF2-40B4-BE49-F238E27FC236}">
                <a16:creationId xmlns:a16="http://schemas.microsoft.com/office/drawing/2014/main" id="{2B85F29A-07A7-45CC-972B-CC8791D66967}"/>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123B6D"/>
                </a:solidFill>
                <a:latin typeface="Helvetica Neue"/>
                <a:ea typeface="Helvetica Neue"/>
                <a:cs typeface="Helvetica Neue"/>
              </a:defRPr>
            </a:pPr>
            <a:r>
              <a:rPr lang="en-US" sz="1875" b="1">
                <a:solidFill>
                  <a:srgbClr val="123B6D"/>
                </a:solidFill>
                <a:latin typeface="Helvetica Neue"/>
                <a:ea typeface="Helvetica Neue"/>
                <a:cs typeface="Helvetica Neue"/>
              </a:rPr>
              <a:t>03</a:t>
            </a:r>
          </a:p>
        </p:txBody>
      </p:sp>
      <p:sp>
        <p:nvSpPr>
          <p:cNvPr id="9" name="El adulto vincula la relación observable con el ">
            <a:extLst>
              <a:ext uri="{FF2B5EF4-FFF2-40B4-BE49-F238E27FC236}">
                <a16:creationId xmlns:a16="http://schemas.microsoft.com/office/drawing/2014/main" id="{4D0AC6ED-1E3A-4954-AD52-C6400AEB2561}"/>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071B3A"/>
                </a:solidFill>
                <a:latin typeface="Helvetica Neue"/>
                <a:ea typeface="Helvetica Neue"/>
                <a:cs typeface="Helvetica Neue"/>
              </a:defRPr>
            </a:pPr>
            <a:r>
              <a:rPr lang="en-US" sz="1950" b="0">
                <a:solidFill>
                  <a:srgbClr val="071B3A"/>
                </a:solidFill>
                <a:latin typeface="Helvetica Neue"/>
                <a:ea typeface="Helvetica Neue"/>
                <a:cs typeface="Helvetica Neue"/>
              </a:rPr>
              <a:t>El adulto vincula la relación observable con el lenguaje.</a:t>
            </a:r>
          </a:p>
        </p:txBody>
      </p:sp>
      <p:sp>
        <p:nvSpPr>
          <p:cNvPr id="10" name="LENGUAJE POSIBLE">
            <a:extLst>
              <a:ext uri="{FF2B5EF4-FFF2-40B4-BE49-F238E27FC236}">
                <a16:creationId xmlns:a16="http://schemas.microsoft.com/office/drawing/2014/main" id="{5AB6574A-3B40-4850-B6F2-8CBBDD29B88B}"/>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123B6D"/>
                </a:solidFill>
                <a:latin typeface="Helvetica Neue"/>
                <a:ea typeface="Helvetica Neue"/>
                <a:cs typeface="Helvetica Neue"/>
              </a:defRPr>
            </a:pPr>
            <a:r>
              <a:rPr lang="en-US" sz="1275" b="1">
                <a:solidFill>
                  <a:srgbClr val="123B6D"/>
                </a:solidFill>
                <a:latin typeface="Helvetica Neue"/>
                <a:ea typeface="Helvetica Neue"/>
                <a:cs typeface="Helvetica Neue"/>
              </a:rPr>
              <a:t>LENGUAJE POSIBLE</a:t>
            </a:r>
          </a:p>
        </p:txBody>
      </p:sp>
      <p:sp>
        <p:nvSpPr>
          <p:cNvPr id="11" name="long / short&#10;longer / shorter&#10;“This one is longe">
            <a:extLst>
              <a:ext uri="{FF2B5EF4-FFF2-40B4-BE49-F238E27FC236}">
                <a16:creationId xmlns:a16="http://schemas.microsoft.com/office/drawing/2014/main" id="{E7948C93-DBC9-4D67-812F-E58D7BFC5A85}"/>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long / short</a:t>
            </a:r>
          </a:p>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longer / shorter</a:t>
            </a:r>
          </a:p>
          <a:p>
            <a:pPr>
              <a:defRPr sz="2550" b="1">
                <a:solidFill>
                  <a:srgbClr val="071B3A"/>
                </a:solidFill>
                <a:latin typeface="Helvetica Neue"/>
                <a:ea typeface="Helvetica Neue"/>
                <a:cs typeface="Helvetica Neue"/>
              </a:defRPr>
            </a:pPr>
            <a:r>
              <a:rPr lang="en-US" sz="2550" b="1">
                <a:solidFill>
                  <a:srgbClr val="071B3A"/>
                </a:solidFill>
                <a:latin typeface="Helvetica Neue"/>
                <a:ea typeface="Helvetica Neue"/>
                <a:cs typeface="Helvetica Neue"/>
              </a:rPr>
              <a:t>“This one is longer.”</a:t>
            </a:r>
          </a:p>
        </p:txBody>
      </p:sp>
      <p:sp>
        <p:nvSpPr>
          <p:cNvPr id="12" name="Observar por separado la comparación correcta, l">
            <a:extLst>
              <a:ext uri="{FF2B5EF4-FFF2-40B4-BE49-F238E27FC236}">
                <a16:creationId xmlns:a16="http://schemas.microsoft.com/office/drawing/2014/main" id="{54750152-5F28-4652-A24C-73400BEBE5E0}"/>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D6878"/>
                </a:solidFill>
                <a:latin typeface="Helvetica Neue"/>
                <a:ea typeface="Helvetica Neue"/>
                <a:cs typeface="Helvetica Neue"/>
              </a:defRPr>
            </a:pPr>
            <a:r>
              <a:rPr lang="en-US" sz="1650" b="0">
                <a:solidFill>
                  <a:srgbClr val="5D6878"/>
                </a:solidFill>
                <a:latin typeface="Helvetica Neue"/>
                <a:ea typeface="Helvetica Neue"/>
                <a:cs typeface="Helvetica Neue"/>
              </a:rPr>
              <a:t>Observar por separado la comparación correcta, la comprensión de la palabra y la expresión oral.</a:t>
            </a:r>
          </a:p>
        </p:txBody>
      </p:sp>
      <p:sp>
        <p:nvSpPr>
          <p:cNvPr id="13" name="Orientación Montessori bilingüe">
            <a:extLst>
              <a:ext uri="{FF2B5EF4-FFF2-40B4-BE49-F238E27FC236}">
                <a16:creationId xmlns:a16="http://schemas.microsoft.com/office/drawing/2014/main" id="{2FBE1EAC-B27C-41E6-91C6-F11E55E11BD1}"/>
              </a:ext>
            </a:extLst>
          </p:cNvPr>
          <p:cNvSpPr>
            <a:spLocks noGrp="1"/>
          </p:cNvSpPr>
          <p:nvPr/>
        </p:nvSpPr>
        <p:spPr>
          <a:xfrm>
            <a:off x="647700" y="6120000"/>
            <a:ext cx="10382250" cy="238125"/>
          </a:xfrm>
          <a:prstGeom prst="rect">
            <a:avLst/>
          </a:prstGeom>
          <a:noFill/>
          <a:ln w="0">
            <a:noFill/>
          </a:ln>
        </p:spPr>
        <p:txBody>
          <a:bodyPr wrap="square" lIns="0" tIns="0" rIns="0" bIns="0">
            <a:noAutofit/>
          </a:bodyPr>
          <a:lstStyle/>
          <a:p>
            <a:pPr>
              <a:defRPr sz="1050" b="0">
                <a:solidFill>
                  <a:srgbClr val="5D6878"/>
                </a:solidFill>
                <a:latin typeface="Helvetica Neue"/>
                <a:ea typeface="Helvetica Neue"/>
                <a:cs typeface="Helvetica Neue"/>
              </a:defRPr>
            </a:pPr>
            <a:r>
              <a:rPr lang="en-US" sz="1050" b="0">
                <a:solidFill>
                  <a:srgbClr val="5D6878"/>
                </a:solidFill>
                <a:latin typeface="Helvetica Neue"/>
                <a:ea typeface="Helvetica Neue"/>
                <a:cs typeface="Helvetica Neue"/>
              </a:rPr>
              <a:t>Orientación Montessori bilingüe</a:t>
            </a:r>
          </a:p>
        </p:txBody>
      </p:sp>
    </p:spTree>
    <p:extLst>
      <p:ext uri="{BB962C8B-B14F-4D97-AF65-F5344CB8AC3E}">
        <p14:creationId xmlns:p14="http://schemas.microsoft.com/office/powerpoint/2010/main" val="1784926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aller I: palabras para explicar relaciones">
            <a:extLst>
              <a:ext uri="{FF2B5EF4-FFF2-40B4-BE49-F238E27FC236}">
                <a16:creationId xmlns:a16="http://schemas.microsoft.com/office/drawing/2014/main" id="{B9CAB5EF-B4A7-4897-8394-0230CEA0375B}"/>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 palabras para explicar relaciones</a:t>
            </a:r>
          </a:p>
        </p:txBody>
      </p:sp>
      <p:sp>
        <p:nvSpPr>
          <p:cNvPr id="2" name="El trabajo del estudiante">
            <a:extLst>
              <a:ext uri="{FF2B5EF4-FFF2-40B4-BE49-F238E27FC236}">
                <a16:creationId xmlns:a16="http://schemas.microsoft.com/office/drawing/2014/main" id="{6608A6B1-BDFD-4CC8-AFD0-139000DD103C}"/>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El trabajo del estudiante</a:t>
            </a:r>
          </a:p>
        </p:txBody>
      </p:sp>
      <p:sp>
        <p:nvSpPr>
          <p:cNvPr id="3" name="Explora materiales y registra hallazgos.">
            <a:extLst>
              <a:ext uri="{FF2B5EF4-FFF2-40B4-BE49-F238E27FC236}">
                <a16:creationId xmlns:a16="http://schemas.microsoft.com/office/drawing/2014/main" id="{E3E1FDD7-2E10-4E99-9193-4DF8306F47CF}"/>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Explora materiales y registra hallazgos.</a:t>
            </a:r>
          </a:p>
        </p:txBody>
      </p:sp>
      <p:sp>
        <p:nvSpPr>
          <p:cNvPr id="4" name="Compara objetos, cantidades o propiedades.">
            <a:extLst>
              <a:ext uri="{FF2B5EF4-FFF2-40B4-BE49-F238E27FC236}">
                <a16:creationId xmlns:a16="http://schemas.microsoft.com/office/drawing/2014/main" id="{2BA4464C-FD35-4F3C-8FA4-54D078D34993}"/>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Compara objetos, cantidades o propiedades.</a:t>
            </a:r>
          </a:p>
        </p:txBody>
      </p:sp>
      <p:sp>
        <p:nvSpPr>
          <p:cNvPr id="5" name="Explica decisiones a un compañero.">
            <a:extLst>
              <a:ext uri="{FF2B5EF4-FFF2-40B4-BE49-F238E27FC236}">
                <a16:creationId xmlns:a16="http://schemas.microsoft.com/office/drawing/2014/main" id="{30D97CF9-BA2F-4F12-9C40-B796F41B3405}"/>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Explica decisiones a un compañero.</a:t>
            </a:r>
          </a:p>
        </p:txBody>
      </p:sp>
      <p:sp>
        <p:nvSpPr>
          <p:cNvPr id="6" name="Apoyos disponibles">
            <a:extLst>
              <a:ext uri="{FF2B5EF4-FFF2-40B4-BE49-F238E27FC236}">
                <a16:creationId xmlns:a16="http://schemas.microsoft.com/office/drawing/2014/main" id="{80A2E3FD-B4C6-46FC-8146-7E5F0BE16A59}"/>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Apoyos disponibles</a:t>
            </a:r>
          </a:p>
        </p:txBody>
      </p:sp>
      <p:sp>
        <p:nvSpPr>
          <p:cNvPr id="7" name="Objetos, imágenes y vocabulario pertinente.">
            <a:extLst>
              <a:ext uri="{FF2B5EF4-FFF2-40B4-BE49-F238E27FC236}">
                <a16:creationId xmlns:a16="http://schemas.microsoft.com/office/drawing/2014/main" id="{807CDC25-12E9-4275-B018-E8C0FB43FF9F}"/>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Objetos, imágenes y vocabulario pertinente.</a:t>
            </a:r>
          </a:p>
        </p:txBody>
      </p:sp>
      <p:sp>
        <p:nvSpPr>
          <p:cNvPr id="8" name="Frases de inicio para una explicación.">
            <a:extLst>
              <a:ext uri="{FF2B5EF4-FFF2-40B4-BE49-F238E27FC236}">
                <a16:creationId xmlns:a16="http://schemas.microsoft.com/office/drawing/2014/main" id="{371E4CF7-1867-496D-9047-E141FFAB2260}"/>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Frases de inicio para una explicación.</a:t>
            </a:r>
          </a:p>
        </p:txBody>
      </p:sp>
      <p:sp>
        <p:nvSpPr>
          <p:cNvPr id="9" name="Conversación en pareja cuando favorece el trabaj">
            <a:extLst>
              <a:ext uri="{FF2B5EF4-FFF2-40B4-BE49-F238E27FC236}">
                <a16:creationId xmlns:a16="http://schemas.microsoft.com/office/drawing/2014/main" id="{2292E8BB-DC8D-47D9-9CD7-D613C837CAB1}"/>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Conversación en pareja cuando favorece el trabajo.</a:t>
            </a:r>
          </a:p>
        </p:txBody>
      </p:sp>
      <p:sp>
        <p:nvSpPr>
          <p:cNvPr id="10" name="El apoyo puede variar dentro del mismo ambiente ">
            <a:extLst>
              <a:ext uri="{FF2B5EF4-FFF2-40B4-BE49-F238E27FC236}">
                <a16:creationId xmlns:a16="http://schemas.microsoft.com/office/drawing/2014/main" id="{DF5BA2AF-3AF8-46E3-BA73-2A2FD93A220D}"/>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El apoyo puede variar dentro del mismo ambiente multiedad.</a:t>
            </a:r>
          </a:p>
        </p:txBody>
      </p:sp>
      <p:sp>
        <p:nvSpPr>
          <p:cNvPr id="11" name="SAEM, p. 30. Aplicaciones propuestas para el tal">
            <a:extLst>
              <a:ext uri="{FF2B5EF4-FFF2-40B4-BE49-F238E27FC236}">
                <a16:creationId xmlns:a16="http://schemas.microsoft.com/office/drawing/2014/main" id="{BE04ACCD-52F4-4D16-8F42-56A603314BB5}"/>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SAEM, p. 30. Aplicaciones propuestas para el taller</a:t>
            </a:r>
          </a:p>
        </p:txBody>
      </p:sp>
      <p:sp>
        <p:nvSpPr>
          <p:cNvPr id="12" name="16">
            <a:extLst>
              <a:ext uri="{FF2B5EF4-FFF2-40B4-BE49-F238E27FC236}">
                <a16:creationId xmlns:a16="http://schemas.microsoft.com/office/drawing/2014/main" id="{F8ECA569-E5F6-4696-B0C1-31472605A6F8}"/>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16</a:t>
            </a:r>
          </a:p>
        </p:txBody>
      </p:sp>
    </p:spTree>
    <p:extLst>
      <p:ext uri="{BB962C8B-B14F-4D97-AF65-F5344CB8AC3E}">
        <p14:creationId xmlns:p14="http://schemas.microsoft.com/office/powerpoint/2010/main" val="840257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aller I: construir y describir 24">
            <a:extLst>
              <a:ext uri="{FF2B5EF4-FFF2-40B4-BE49-F238E27FC236}">
                <a16:creationId xmlns:a16="http://schemas.microsoft.com/office/drawing/2014/main" id="{5AAC9870-84B4-40AD-8DE7-7D35B66D8301}"/>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 construir y describir 24</a:t>
            </a:r>
          </a:p>
        </p:txBody>
      </p:sp>
      <p:sp>
        <p:nvSpPr>
          <p:cNvPr id="2" name="MATEMÁTICAS">
            <a:extLst>
              <a:ext uri="{FF2B5EF4-FFF2-40B4-BE49-F238E27FC236}">
                <a16:creationId xmlns:a16="http://schemas.microsoft.com/office/drawing/2014/main" id="{D22AF21F-B3A7-4D57-9170-0DE922E91512}"/>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MATEMÁTICAS</a:t>
            </a:r>
          </a:p>
        </p:txBody>
      </p:sp>
      <p:sp>
        <p:nvSpPr>
          <p:cNvPr id="3" name="Relacionar el numeral con decenas y unidades.">
            <a:extLst>
              <a:ext uri="{FF2B5EF4-FFF2-40B4-BE49-F238E27FC236}">
                <a16:creationId xmlns:a16="http://schemas.microsoft.com/office/drawing/2014/main" id="{1BB254C3-3F7B-4BCE-A148-6760B6DB5EEB}"/>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24483D"/>
                </a:solidFill>
                <a:latin typeface="Helvetica Neue"/>
                <a:ea typeface="Helvetica Neue"/>
                <a:cs typeface="Helvetica Neue"/>
              </a:defRPr>
            </a:pPr>
            <a:r>
              <a:rPr sz="2250" b="1">
                <a:solidFill>
                  <a:srgbClr val="24483D"/>
                </a:solidFill>
                <a:latin typeface="Helvetica Neue"/>
                <a:ea typeface="Helvetica Neue"/>
                <a:cs typeface="Helvetica Neue"/>
              </a:rPr>
              <a:t>Relacionar el numeral con decenas y unidades.</a:t>
            </a:r>
          </a:p>
        </p:txBody>
      </p:sp>
      <p:sp>
        <p:nvSpPr>
          <p:cNvPr id="4" name="01">
            <a:extLst>
              <a:ext uri="{FF2B5EF4-FFF2-40B4-BE49-F238E27FC236}">
                <a16:creationId xmlns:a16="http://schemas.microsoft.com/office/drawing/2014/main" id="{E4F14576-491D-4392-AD5E-DD5A12D98DC2}"/>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01</a:t>
            </a:r>
          </a:p>
        </p:txBody>
      </p:sp>
      <p:sp>
        <p:nvSpPr>
          <p:cNvPr id="5" name="El guía comprueba la preparación del estudiante.">
            <a:extLst>
              <a:ext uri="{FF2B5EF4-FFF2-40B4-BE49-F238E27FC236}">
                <a16:creationId xmlns:a16="http://schemas.microsoft.com/office/drawing/2014/main" id="{C0362774-573B-4A06-9F33-B4B2DCD1ED58}"/>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El guía comprueba la preparación del estudiante.</a:t>
            </a:r>
          </a:p>
        </p:txBody>
      </p:sp>
      <p:sp>
        <p:nvSpPr>
          <p:cNvPr id="6" name="02">
            <a:extLst>
              <a:ext uri="{FF2B5EF4-FFF2-40B4-BE49-F238E27FC236}">
                <a16:creationId xmlns:a16="http://schemas.microsoft.com/office/drawing/2014/main" id="{A1931869-0CC8-4479-8095-C778686B8FC0}"/>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02</a:t>
            </a:r>
          </a:p>
        </p:txBody>
      </p:sp>
      <p:sp>
        <p:nvSpPr>
          <p:cNvPr id="7" name="El estudiante representa 24 con el material sele">
            <a:extLst>
              <a:ext uri="{FF2B5EF4-FFF2-40B4-BE49-F238E27FC236}">
                <a16:creationId xmlns:a16="http://schemas.microsoft.com/office/drawing/2014/main" id="{8AA0A31E-2FB3-4877-9F25-3D3F9443ABEC}"/>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El estudiante representa 24 con el material seleccionado.</a:t>
            </a:r>
          </a:p>
        </p:txBody>
      </p:sp>
      <p:sp>
        <p:nvSpPr>
          <p:cNvPr id="8" name="03">
            <a:extLst>
              <a:ext uri="{FF2B5EF4-FFF2-40B4-BE49-F238E27FC236}">
                <a16:creationId xmlns:a16="http://schemas.microsoft.com/office/drawing/2014/main" id="{B9D54962-F7C3-4BA1-8C0E-63FA52874F05}"/>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03</a:t>
            </a:r>
          </a:p>
        </p:txBody>
      </p:sp>
      <p:sp>
        <p:nvSpPr>
          <p:cNvPr id="9" name="Relaciona la representación con el numeral y la ">
            <a:extLst>
              <a:ext uri="{FF2B5EF4-FFF2-40B4-BE49-F238E27FC236}">
                <a16:creationId xmlns:a16="http://schemas.microsoft.com/office/drawing/2014/main" id="{30A57EEB-A69A-4F6A-A386-9111C9D26192}"/>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Relaciona la representación con el numeral y la describe.</a:t>
            </a:r>
          </a:p>
        </p:txBody>
      </p:sp>
      <p:sp>
        <p:nvSpPr>
          <p:cNvPr id="10" name="LENGUAJE POSIBLE">
            <a:extLst>
              <a:ext uri="{FF2B5EF4-FFF2-40B4-BE49-F238E27FC236}">
                <a16:creationId xmlns:a16="http://schemas.microsoft.com/office/drawing/2014/main" id="{00BD95C7-1C07-4204-AAE0-DA3020CDE830}"/>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LENGUAJE POSIBLE</a:t>
            </a:r>
          </a:p>
        </p:txBody>
      </p:sp>
      <p:sp>
        <p:nvSpPr>
          <p:cNvPr id="11" name="two tens&#10;four units&#10;“I have two tens&#10;and four un">
            <a:extLst>
              <a:ext uri="{FF2B5EF4-FFF2-40B4-BE49-F238E27FC236}">
                <a16:creationId xmlns:a16="http://schemas.microsoft.com/office/drawing/2014/main" id="{90CE271F-35DF-4773-B089-B55F038F1715}"/>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two tens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four units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“I have two tens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and four units.”</a:t>
            </a:r>
          </a:p>
        </p:txBody>
      </p:sp>
      <p:sp>
        <p:nvSpPr>
          <p:cNvPr id="12" name="Representación correcta y descripción oral son e">
            <a:extLst>
              <a:ext uri="{FF2B5EF4-FFF2-40B4-BE49-F238E27FC236}">
                <a16:creationId xmlns:a16="http://schemas.microsoft.com/office/drawing/2014/main" id="{436D863F-30F3-49CC-AED6-53BFC25A18AC}"/>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9665B"/>
                </a:solidFill>
                <a:latin typeface="Helvetica Neue"/>
                <a:ea typeface="Helvetica Neue"/>
                <a:cs typeface="Helvetica Neue"/>
              </a:defRPr>
            </a:pPr>
            <a:r>
              <a:rPr sz="1650" b="0">
                <a:solidFill>
                  <a:srgbClr val="59665B"/>
                </a:solidFill>
                <a:latin typeface="Helvetica Neue"/>
                <a:ea typeface="Helvetica Neue"/>
                <a:cs typeface="Helvetica Neue"/>
              </a:rPr>
              <a:t>Representación correcta y descripción oral son evidencias relacionadas que conviene registrar por separado.</a:t>
            </a:r>
          </a:p>
        </p:txBody>
      </p:sp>
      <p:sp>
        <p:nvSpPr>
          <p:cNvPr id="13" name="Orientación Montessori bilingüe">
            <a:extLst>
              <a:ext uri="{FF2B5EF4-FFF2-40B4-BE49-F238E27FC236}">
                <a16:creationId xmlns:a16="http://schemas.microsoft.com/office/drawing/2014/main" id="{BD0FCE21-004C-491D-9499-CFD28231A9B3}"/>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4" name="17">
            <a:extLst>
              <a:ext uri="{FF2B5EF4-FFF2-40B4-BE49-F238E27FC236}">
                <a16:creationId xmlns:a16="http://schemas.microsoft.com/office/drawing/2014/main" id="{71DE0501-92E9-4B2E-A6CD-63AA1D2ECA9C}"/>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17</a:t>
            </a:r>
          </a:p>
        </p:txBody>
      </p:sp>
    </p:spTree>
    <p:extLst>
      <p:ext uri="{BB962C8B-B14F-4D97-AF65-F5344CB8AC3E}">
        <p14:creationId xmlns:p14="http://schemas.microsoft.com/office/powerpoint/2010/main" val="123629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a misma actividad aporta dos evidencias">
            <a:extLst>
              <a:ext uri="{FF2B5EF4-FFF2-40B4-BE49-F238E27FC236}">
                <a16:creationId xmlns:a16="http://schemas.microsoft.com/office/drawing/2014/main" id="{B20297FA-FD41-4725-8BD8-B473B428945C}"/>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La misma actividad aporta dos evidencias</a:t>
            </a:r>
          </a:p>
        </p:txBody>
      </p:sp>
      <p:graphicFrame>
        <p:nvGraphicFramePr>
          <p:cNvPr id="7" name="Table 6"/>
          <p:cNvGraphicFramePr/>
          <p:nvPr/>
        </p:nvGraphicFramePr>
        <p:xfrm>
          <a:off x="647700" y="2019300"/>
          <a:ext cx="10896600" cy="3095624"/>
        </p:xfrm>
        <a:graphic>
          <a:graphicData uri="http://schemas.openxmlformats.org/drawingml/2006/table">
            <a:tbl>
              <a:tblPr/>
              <a:tblGrid>
                <a:gridCol w="30480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3848100">
                  <a:extLst>
                    <a:ext uri="{9D8B030D-6E8A-4147-A177-3AD203B41FA5}">
                      <a16:colId xmlns:a16="http://schemas.microsoft.com/office/drawing/2014/main" val="20002"/>
                    </a:ext>
                  </a:extLst>
                </a:gridCol>
              </a:tblGrid>
              <a:tr h="773906">
                <a:tc>
                  <a:txBody>
                    <a:bodyPr/>
                    <a:lstStyle/>
                    <a:p>
                      <a:r>
                        <a:rPr sz="1800" b="1">
                          <a:solidFill>
                            <a:srgbClr val="FFFFFF"/>
                          </a:solidFill>
                          <a:latin typeface="Helvetica Neue"/>
                          <a:ea typeface="Helvetica Neue"/>
                          <a:cs typeface="Helvetica Neue"/>
                        </a:rPr>
                        <a:t>Qué observamos</a:t>
                      </a:r>
                    </a:p>
                  </a:txBody>
                  <a:tcPr>
                    <a:solidFill>
                      <a:srgbClr val="24483D"/>
                    </a:solidFill>
                  </a:tcPr>
                </a:tc>
                <a:tc>
                  <a:txBody>
                    <a:bodyPr/>
                    <a:lstStyle/>
                    <a:p>
                      <a:r>
                        <a:rPr sz="1800" b="1">
                          <a:solidFill>
                            <a:srgbClr val="FFFFFF"/>
                          </a:solidFill>
                          <a:latin typeface="Helvetica Neue"/>
                          <a:ea typeface="Helvetica Neue"/>
                          <a:cs typeface="Helvetica Neue"/>
                        </a:rPr>
                        <a:t>Evidencia posible</a:t>
                      </a:r>
                    </a:p>
                  </a:txBody>
                  <a:tcPr>
                    <a:solidFill>
                      <a:srgbClr val="24483D"/>
                    </a:solidFill>
                  </a:tcPr>
                </a:tc>
                <a:tc>
                  <a:txBody>
                    <a:bodyPr/>
                    <a:lstStyle/>
                    <a:p>
                      <a:r>
                        <a:rPr sz="1800" b="1">
                          <a:solidFill>
                            <a:srgbClr val="FFFFFF"/>
                          </a:solidFill>
                          <a:latin typeface="Helvetica Neue"/>
                          <a:ea typeface="Helvetica Neue"/>
                          <a:cs typeface="Helvetica Neue"/>
                        </a:rPr>
                        <a:t>Próximo apoyo</a:t>
                      </a:r>
                    </a:p>
                  </a:txBody>
                  <a:tcPr>
                    <a:solidFill>
                      <a:srgbClr val="24483D"/>
                    </a:solidFill>
                  </a:tcPr>
                </a:tc>
                <a:extLst>
                  <a:ext uri="{0D108BD9-81ED-4DB2-BD59-A6C34878D82A}">
                    <a16:rowId xmlns:a16="http://schemas.microsoft.com/office/drawing/2014/main" val="10000"/>
                  </a:ext>
                </a:extLst>
              </a:tr>
              <a:tr h="773906">
                <a:tc>
                  <a:txBody>
                    <a:bodyPr/>
                    <a:lstStyle/>
                    <a:p>
                      <a:r>
                        <a:rPr sz="1800" b="0">
                          <a:solidFill>
                            <a:srgbClr val="24483D"/>
                          </a:solidFill>
                          <a:latin typeface="Helvetica Neue"/>
                          <a:ea typeface="Helvetica Neue"/>
                          <a:cs typeface="Helvetica Neue"/>
                        </a:rPr>
                        <a:t>Comprensión matemática</a:t>
                      </a:r>
                    </a:p>
                  </a:txBody>
                  <a:tcPr>
                    <a:solidFill>
                      <a:srgbClr val="FFFFFF"/>
                    </a:solidFill>
                  </a:tcPr>
                </a:tc>
                <a:tc>
                  <a:txBody>
                    <a:bodyPr/>
                    <a:lstStyle/>
                    <a:p>
                      <a:r>
                        <a:rPr sz="1800" b="0">
                          <a:solidFill>
                            <a:srgbClr val="24483D"/>
                          </a:solidFill>
                          <a:latin typeface="Helvetica Neue"/>
                          <a:ea typeface="Helvetica Neue"/>
                          <a:cs typeface="Helvetica Neue"/>
                        </a:rPr>
                        <a:t>Construye 24 con dos decenas y cuatro unidades.</a:t>
                      </a:r>
                    </a:p>
                  </a:txBody>
                  <a:tcPr>
                    <a:solidFill>
                      <a:srgbClr val="FFFFFF"/>
                    </a:solidFill>
                  </a:tcPr>
                </a:tc>
                <a:tc>
                  <a:txBody>
                    <a:bodyPr/>
                    <a:lstStyle/>
                    <a:p>
                      <a:r>
                        <a:rPr sz="1800" b="0">
                          <a:solidFill>
                            <a:srgbClr val="24483D"/>
                          </a:solidFill>
                          <a:latin typeface="Helvetica Neue"/>
                          <a:ea typeface="Helvetica Neue"/>
                          <a:cs typeface="Helvetica Neue"/>
                        </a:rPr>
                        <a:t>Continuar la secuencia según el dominio.</a:t>
                      </a:r>
                    </a:p>
                  </a:txBody>
                  <a:tcPr>
                    <a:solidFill>
                      <a:srgbClr val="FFFFFF"/>
                    </a:solidFill>
                  </a:tcPr>
                </a:tc>
                <a:extLst>
                  <a:ext uri="{0D108BD9-81ED-4DB2-BD59-A6C34878D82A}">
                    <a16:rowId xmlns:a16="http://schemas.microsoft.com/office/drawing/2014/main" val="10001"/>
                  </a:ext>
                </a:extLst>
              </a:tr>
              <a:tr h="773906">
                <a:tc>
                  <a:txBody>
                    <a:bodyPr/>
                    <a:lstStyle/>
                    <a:p>
                      <a:r>
                        <a:rPr sz="1800" b="0">
                          <a:solidFill>
                            <a:srgbClr val="24483D"/>
                          </a:solidFill>
                          <a:latin typeface="Helvetica Neue"/>
                          <a:ea typeface="Helvetica Neue"/>
                          <a:cs typeface="Helvetica Neue"/>
                        </a:rPr>
                        <a:t>Comprensión del inglés</a:t>
                      </a:r>
                    </a:p>
                  </a:txBody>
                  <a:tcPr>
                    <a:solidFill>
                      <a:srgbClr val="E8EDE2"/>
                    </a:solidFill>
                  </a:tcPr>
                </a:tc>
                <a:tc>
                  <a:txBody>
                    <a:bodyPr/>
                    <a:lstStyle/>
                    <a:p>
                      <a:r>
                        <a:rPr sz="1800" b="0">
                          <a:solidFill>
                            <a:srgbClr val="24483D"/>
                          </a:solidFill>
                          <a:latin typeface="Helvetica Neue"/>
                          <a:ea typeface="Helvetica Neue"/>
                          <a:cs typeface="Helvetica Neue"/>
                        </a:rPr>
                        <a:t>Identifica las decenas al escuchar “tens”.</a:t>
                      </a:r>
                    </a:p>
                  </a:txBody>
                  <a:tcPr>
                    <a:solidFill>
                      <a:srgbClr val="E8EDE2"/>
                    </a:solidFill>
                  </a:tcPr>
                </a:tc>
                <a:tc>
                  <a:txBody>
                    <a:bodyPr/>
                    <a:lstStyle/>
                    <a:p>
                      <a:r>
                        <a:rPr sz="1800" b="0">
                          <a:solidFill>
                            <a:srgbClr val="24483D"/>
                          </a:solidFill>
                          <a:latin typeface="Helvetica Neue"/>
                          <a:ea typeface="Helvetica Neue"/>
                          <a:cs typeface="Helvetica Neue"/>
                        </a:rPr>
                        <a:t>Reforzar las palabras que aún confunde.</a:t>
                      </a:r>
                    </a:p>
                  </a:txBody>
                  <a:tcPr>
                    <a:solidFill>
                      <a:srgbClr val="E8EDE2"/>
                    </a:solidFill>
                  </a:tcPr>
                </a:tc>
                <a:extLst>
                  <a:ext uri="{0D108BD9-81ED-4DB2-BD59-A6C34878D82A}">
                    <a16:rowId xmlns:a16="http://schemas.microsoft.com/office/drawing/2014/main" val="10002"/>
                  </a:ext>
                </a:extLst>
              </a:tr>
              <a:tr h="773906">
                <a:tc>
                  <a:txBody>
                    <a:bodyPr/>
                    <a:lstStyle/>
                    <a:p>
                      <a:r>
                        <a:rPr sz="1800" b="0">
                          <a:solidFill>
                            <a:srgbClr val="24483D"/>
                          </a:solidFill>
                          <a:latin typeface="Helvetica Neue"/>
                          <a:ea typeface="Helvetica Neue"/>
                          <a:cs typeface="Helvetica Neue"/>
                        </a:rPr>
                        <a:t>Expresión en inglés</a:t>
                      </a:r>
                    </a:p>
                  </a:txBody>
                  <a:tcPr>
                    <a:solidFill>
                      <a:srgbClr val="FFFFFF"/>
                    </a:solidFill>
                  </a:tcPr>
                </a:tc>
                <a:tc>
                  <a:txBody>
                    <a:bodyPr/>
                    <a:lstStyle/>
                    <a:p>
                      <a:r>
                        <a:rPr sz="1800" b="0">
                          <a:solidFill>
                            <a:srgbClr val="24483D"/>
                          </a:solidFill>
                          <a:latin typeface="Helvetica Neue"/>
                          <a:ea typeface="Helvetica Neue"/>
                          <a:cs typeface="Helvetica Neue"/>
                        </a:rPr>
                        <a:t>Describe la cantidad con una tarjeta de apoyo.</a:t>
                      </a:r>
                    </a:p>
                  </a:txBody>
                  <a:tcPr>
                    <a:solidFill>
                      <a:srgbClr val="FFFFFF"/>
                    </a:solidFill>
                  </a:tcPr>
                </a:tc>
                <a:tc>
                  <a:txBody>
                    <a:bodyPr/>
                    <a:lstStyle/>
                    <a:p>
                      <a:r>
                        <a:rPr sz="1800" b="0">
                          <a:solidFill>
                            <a:srgbClr val="24483D"/>
                          </a:solidFill>
                          <a:latin typeface="Helvetica Neue"/>
                          <a:ea typeface="Helvetica Neue"/>
                          <a:cs typeface="Helvetica Neue"/>
                        </a:rPr>
                        <a:t>Reducir gradualmente la ayuda.</a:t>
                      </a:r>
                    </a:p>
                  </a:txBody>
                  <a:tcPr>
                    <a:solidFill>
                      <a:srgbClr val="FFFFFF"/>
                    </a:solidFill>
                  </a:tcPr>
                </a:tc>
                <a:extLst>
                  <a:ext uri="{0D108BD9-81ED-4DB2-BD59-A6C34878D82A}">
                    <a16:rowId xmlns:a16="http://schemas.microsoft.com/office/drawing/2014/main" val="10003"/>
                  </a:ext>
                </a:extLst>
              </a:tr>
            </a:tbl>
          </a:graphicData>
        </a:graphic>
      </p:graphicFrame>
      <p:sp>
        <p:nvSpPr>
          <p:cNvPr id="3" name="Una dificultad para expresarse en inglés requier">
            <a:extLst>
              <a:ext uri="{FF2B5EF4-FFF2-40B4-BE49-F238E27FC236}">
                <a16:creationId xmlns:a16="http://schemas.microsoft.com/office/drawing/2014/main" id="{4C481042-B4EC-44DA-B361-F133ADFA0FE2}"/>
              </a:ext>
            </a:extLst>
          </p:cNvPr>
          <p:cNvSpPr>
            <a:spLocks noGrp="1"/>
          </p:cNvSpPr>
          <p:nvPr/>
        </p:nvSpPr>
        <p:spPr>
          <a:xfrm>
            <a:off x="647700" y="5724525"/>
            <a:ext cx="10896600" cy="542925"/>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Una dificultad para expresarse en inglés requiere análisis antes de atribuirla al aprendizaje matemático.</a:t>
            </a:r>
          </a:p>
        </p:txBody>
      </p:sp>
      <p:sp>
        <p:nvSpPr>
          <p:cNvPr id="4" name="Orientación Montessori bilingüe">
            <a:extLst>
              <a:ext uri="{FF2B5EF4-FFF2-40B4-BE49-F238E27FC236}">
                <a16:creationId xmlns:a16="http://schemas.microsoft.com/office/drawing/2014/main" id="{7D5BE319-1211-4816-B81A-4581B8A0A9FC}"/>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5" name="18">
            <a:extLst>
              <a:ext uri="{FF2B5EF4-FFF2-40B4-BE49-F238E27FC236}">
                <a16:creationId xmlns:a16="http://schemas.microsoft.com/office/drawing/2014/main" id="{CDF4E210-C0EC-4C79-9C08-8DF3471E1A31}"/>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18</a:t>
            </a:r>
          </a:p>
        </p:txBody>
      </p:sp>
    </p:spTree>
    <p:extLst>
      <p:ext uri="{BB962C8B-B14F-4D97-AF65-F5344CB8AC3E}">
        <p14:creationId xmlns:p14="http://schemas.microsoft.com/office/powerpoint/2010/main" val="171368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aller I: observar y clasificar hojas">
            <a:extLst>
              <a:ext uri="{FF2B5EF4-FFF2-40B4-BE49-F238E27FC236}">
                <a16:creationId xmlns:a16="http://schemas.microsoft.com/office/drawing/2014/main" id="{B9C0DCED-5B56-40AC-9466-62BF2380835A}"/>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 observar y clasificar hojas</a:t>
            </a:r>
          </a:p>
        </p:txBody>
      </p:sp>
      <p:sp>
        <p:nvSpPr>
          <p:cNvPr id="2" name="BOTÁNICA Y LENGUAJE">
            <a:extLst>
              <a:ext uri="{FF2B5EF4-FFF2-40B4-BE49-F238E27FC236}">
                <a16:creationId xmlns:a16="http://schemas.microsoft.com/office/drawing/2014/main" id="{E47E6D96-7527-4241-9960-D55566065344}"/>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BOTÁNICA Y LENGUAJE</a:t>
            </a:r>
          </a:p>
        </p:txBody>
      </p:sp>
      <p:sp>
        <p:nvSpPr>
          <p:cNvPr id="3" name="Describir características que sustentan una clas">
            <a:extLst>
              <a:ext uri="{FF2B5EF4-FFF2-40B4-BE49-F238E27FC236}">
                <a16:creationId xmlns:a16="http://schemas.microsoft.com/office/drawing/2014/main" id="{23F0DBC4-9B07-4145-A36F-56C94225F419}"/>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24483D"/>
                </a:solidFill>
                <a:latin typeface="Helvetica Neue"/>
                <a:ea typeface="Helvetica Neue"/>
                <a:cs typeface="Helvetica Neue"/>
              </a:defRPr>
            </a:pPr>
            <a:r>
              <a:rPr sz="2250" b="1">
                <a:solidFill>
                  <a:srgbClr val="24483D"/>
                </a:solidFill>
                <a:latin typeface="Helvetica Neue"/>
                <a:ea typeface="Helvetica Neue"/>
                <a:cs typeface="Helvetica Neue"/>
              </a:rPr>
              <a:t>Describir características que sustentan una clasificación.</a:t>
            </a:r>
          </a:p>
        </p:txBody>
      </p:sp>
      <p:sp>
        <p:nvSpPr>
          <p:cNvPr id="4" name="01">
            <a:extLst>
              <a:ext uri="{FF2B5EF4-FFF2-40B4-BE49-F238E27FC236}">
                <a16:creationId xmlns:a16="http://schemas.microsoft.com/office/drawing/2014/main" id="{FA9DAC8A-71B1-4C2D-BDBE-291974510A8C}"/>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01</a:t>
            </a:r>
          </a:p>
        </p:txBody>
      </p:sp>
      <p:sp>
        <p:nvSpPr>
          <p:cNvPr id="5" name="Los estudiantes observan hojas reales.">
            <a:extLst>
              <a:ext uri="{FF2B5EF4-FFF2-40B4-BE49-F238E27FC236}">
                <a16:creationId xmlns:a16="http://schemas.microsoft.com/office/drawing/2014/main" id="{CBC6B86B-761A-466B-817E-144E28703D1A}"/>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Los estudiantes observan hojas reales.</a:t>
            </a:r>
          </a:p>
        </p:txBody>
      </p:sp>
      <p:sp>
        <p:nvSpPr>
          <p:cNvPr id="6" name="02">
            <a:extLst>
              <a:ext uri="{FF2B5EF4-FFF2-40B4-BE49-F238E27FC236}">
                <a16:creationId xmlns:a16="http://schemas.microsoft.com/office/drawing/2014/main" id="{61C121E5-3C73-4DE7-B2D8-182FC91F4A9C}"/>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02</a:t>
            </a:r>
          </a:p>
        </p:txBody>
      </p:sp>
      <p:sp>
        <p:nvSpPr>
          <p:cNvPr id="7" name="El guía acompaña la clasificación pertinente a l">
            <a:extLst>
              <a:ext uri="{FF2B5EF4-FFF2-40B4-BE49-F238E27FC236}">
                <a16:creationId xmlns:a16="http://schemas.microsoft.com/office/drawing/2014/main" id="{98BF5BE5-7FC5-4860-A829-830AE1B3A796}"/>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El guía acompaña la clasificación pertinente a la secuencia.</a:t>
            </a:r>
          </a:p>
        </p:txBody>
      </p:sp>
      <p:sp>
        <p:nvSpPr>
          <p:cNvPr id="8" name="03">
            <a:extLst>
              <a:ext uri="{FF2B5EF4-FFF2-40B4-BE49-F238E27FC236}">
                <a16:creationId xmlns:a16="http://schemas.microsoft.com/office/drawing/2014/main" id="{79AF7F1F-5FF9-44B0-B058-ABACB636BE59}"/>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03</a:t>
            </a:r>
          </a:p>
        </p:txBody>
      </p:sp>
      <p:sp>
        <p:nvSpPr>
          <p:cNvPr id="9" name="Cada estudiante registra y explica una caracterí">
            <a:extLst>
              <a:ext uri="{FF2B5EF4-FFF2-40B4-BE49-F238E27FC236}">
                <a16:creationId xmlns:a16="http://schemas.microsoft.com/office/drawing/2014/main" id="{35CF09F5-ADDE-48A0-8BEA-0F369610856B}"/>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Cada estudiante registra y explica una característica.</a:t>
            </a:r>
          </a:p>
        </p:txBody>
      </p:sp>
      <p:sp>
        <p:nvSpPr>
          <p:cNvPr id="10" name="LENGUAJE POSIBLE">
            <a:extLst>
              <a:ext uri="{FF2B5EF4-FFF2-40B4-BE49-F238E27FC236}">
                <a16:creationId xmlns:a16="http://schemas.microsoft.com/office/drawing/2014/main" id="{445C4AA5-DF1C-48AD-8847-647915BE603A}"/>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LENGUAJE POSIBLE</a:t>
            </a:r>
          </a:p>
        </p:txBody>
      </p:sp>
      <p:sp>
        <p:nvSpPr>
          <p:cNvPr id="11" name="leaf / leaves&#10;“This leaf is…”&#10;“These leaves have">
            <a:extLst>
              <a:ext uri="{FF2B5EF4-FFF2-40B4-BE49-F238E27FC236}">
                <a16:creationId xmlns:a16="http://schemas.microsoft.com/office/drawing/2014/main" id="{33E384A3-3ACC-4412-B0D9-C3F9A1F43156}"/>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leaf / leaves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“This leaf is…”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“These leaves have…”</a:t>
            </a:r>
          </a:p>
        </p:txBody>
      </p:sp>
      <p:sp>
        <p:nvSpPr>
          <p:cNvPr id="12" name="La clasificación tiene sentido y el estudiante c">
            <a:extLst>
              <a:ext uri="{FF2B5EF4-FFF2-40B4-BE49-F238E27FC236}">
                <a16:creationId xmlns:a16="http://schemas.microsoft.com/office/drawing/2014/main" id="{095A4B38-EB5E-4526-B504-F53AD617278C}"/>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9665B"/>
                </a:solidFill>
                <a:latin typeface="Helvetica Neue"/>
                <a:ea typeface="Helvetica Neue"/>
                <a:cs typeface="Helvetica Neue"/>
              </a:defRPr>
            </a:pPr>
            <a:r>
              <a:rPr sz="1650" b="0">
                <a:solidFill>
                  <a:srgbClr val="59665B"/>
                </a:solidFill>
                <a:latin typeface="Helvetica Neue"/>
                <a:ea typeface="Helvetica Neue"/>
                <a:cs typeface="Helvetica Neue"/>
              </a:rPr>
              <a:t>La clasificación tiene sentido y el estudiante comunica el criterio con el apoyo que necesita.</a:t>
            </a:r>
          </a:p>
        </p:txBody>
      </p:sp>
      <p:sp>
        <p:nvSpPr>
          <p:cNvPr id="13" name="Orientación Montessori bilingüe">
            <a:extLst>
              <a:ext uri="{FF2B5EF4-FFF2-40B4-BE49-F238E27FC236}">
                <a16:creationId xmlns:a16="http://schemas.microsoft.com/office/drawing/2014/main" id="{91EF1AE6-A3FF-43F2-B71D-EC5B7F887522}"/>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4" name="19">
            <a:extLst>
              <a:ext uri="{FF2B5EF4-FFF2-40B4-BE49-F238E27FC236}">
                <a16:creationId xmlns:a16="http://schemas.microsoft.com/office/drawing/2014/main" id="{C29460D8-28DE-4923-A8DE-626B806F8AE1}"/>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19</a:t>
            </a:r>
          </a:p>
        </p:txBody>
      </p:sp>
    </p:spTree>
    <p:extLst>
      <p:ext uri="{BB962C8B-B14F-4D97-AF65-F5344CB8AC3E}">
        <p14:creationId xmlns:p14="http://schemas.microsoft.com/office/powerpoint/2010/main" val="414379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aller I: describir un lugar">
            <a:extLst>
              <a:ext uri="{FF2B5EF4-FFF2-40B4-BE49-F238E27FC236}">
                <a16:creationId xmlns:a16="http://schemas.microsoft.com/office/drawing/2014/main" id="{1190BDF3-7D59-4A3A-9D95-3FACF86708C4}"/>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 describir un lugar</a:t>
            </a:r>
          </a:p>
        </p:txBody>
      </p:sp>
      <p:sp>
        <p:nvSpPr>
          <p:cNvPr id="2" name="GEOGRAFÍA Y ESTUDIOS CULTURALES">
            <a:extLst>
              <a:ext uri="{FF2B5EF4-FFF2-40B4-BE49-F238E27FC236}">
                <a16:creationId xmlns:a16="http://schemas.microsoft.com/office/drawing/2014/main" id="{ADD037DA-40CC-44E7-9536-66071E35AAE4}"/>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GEOGRAFÍA Y ESTUDIOS CULTURALES</a:t>
            </a:r>
          </a:p>
        </p:txBody>
      </p:sp>
      <p:sp>
        <p:nvSpPr>
          <p:cNvPr id="3" name="Relacionar características de un lugar con una r">
            <a:extLst>
              <a:ext uri="{FF2B5EF4-FFF2-40B4-BE49-F238E27FC236}">
                <a16:creationId xmlns:a16="http://schemas.microsoft.com/office/drawing/2014/main" id="{B803A802-914C-4C93-BCEA-22925577366F}"/>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24483D"/>
                </a:solidFill>
                <a:latin typeface="Helvetica Neue"/>
                <a:ea typeface="Helvetica Neue"/>
                <a:cs typeface="Helvetica Neue"/>
              </a:defRPr>
            </a:pPr>
            <a:r>
              <a:rPr sz="2250" b="1">
                <a:solidFill>
                  <a:srgbClr val="24483D"/>
                </a:solidFill>
                <a:latin typeface="Helvetica Neue"/>
                <a:ea typeface="Helvetica Neue"/>
                <a:cs typeface="Helvetica Neue"/>
              </a:rPr>
              <a:t>Relacionar características de un lugar con una representación.</a:t>
            </a:r>
          </a:p>
        </p:txBody>
      </p:sp>
      <p:sp>
        <p:nvSpPr>
          <p:cNvPr id="4" name="01">
            <a:extLst>
              <a:ext uri="{FF2B5EF4-FFF2-40B4-BE49-F238E27FC236}">
                <a16:creationId xmlns:a16="http://schemas.microsoft.com/office/drawing/2014/main" id="{25C87133-C5D0-42FA-A0A2-2657B09E3063}"/>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01</a:t>
            </a:r>
          </a:p>
        </p:txBody>
      </p:sp>
      <p:sp>
        <p:nvSpPr>
          <p:cNvPr id="5" name="El estudiante trabaja con el mapa o recurso que ">
            <a:extLst>
              <a:ext uri="{FF2B5EF4-FFF2-40B4-BE49-F238E27FC236}">
                <a16:creationId xmlns:a16="http://schemas.microsoft.com/office/drawing/2014/main" id="{29356E1F-369C-41A4-AB74-51915CBCBB79}"/>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El estudiante trabaja con el mapa o recurso que selecciona el guía.</a:t>
            </a:r>
          </a:p>
        </p:txBody>
      </p:sp>
      <p:sp>
        <p:nvSpPr>
          <p:cNvPr id="6" name="02">
            <a:extLst>
              <a:ext uri="{FF2B5EF4-FFF2-40B4-BE49-F238E27FC236}">
                <a16:creationId xmlns:a16="http://schemas.microsoft.com/office/drawing/2014/main" id="{123E1C52-E1D0-4CED-B391-1D8999B13B15}"/>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02</a:t>
            </a:r>
          </a:p>
        </p:txBody>
      </p:sp>
      <p:sp>
        <p:nvSpPr>
          <p:cNvPr id="7" name="Identifica una característica geográfica pertine">
            <a:extLst>
              <a:ext uri="{FF2B5EF4-FFF2-40B4-BE49-F238E27FC236}">
                <a16:creationId xmlns:a16="http://schemas.microsoft.com/office/drawing/2014/main" id="{A4CF0BD4-1C70-4CF6-9268-7DCE822B1126}"/>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Identifica una característica geográfica pertinente.</a:t>
            </a:r>
          </a:p>
        </p:txBody>
      </p:sp>
      <p:sp>
        <p:nvSpPr>
          <p:cNvPr id="8" name="03">
            <a:extLst>
              <a:ext uri="{FF2B5EF4-FFF2-40B4-BE49-F238E27FC236}">
                <a16:creationId xmlns:a16="http://schemas.microsoft.com/office/drawing/2014/main" id="{742AE017-3B17-406F-AF11-2D4243051F99}"/>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03</a:t>
            </a:r>
          </a:p>
        </p:txBody>
      </p:sp>
      <p:sp>
        <p:nvSpPr>
          <p:cNvPr id="9" name="Relaciona la representación con una imagen o una">
            <a:extLst>
              <a:ext uri="{FF2B5EF4-FFF2-40B4-BE49-F238E27FC236}">
                <a16:creationId xmlns:a16="http://schemas.microsoft.com/office/drawing/2014/main" id="{7686C457-ACE1-447D-8619-E12CC93C971C}"/>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Relaciona la representación con una imagen o una descripción.</a:t>
            </a:r>
          </a:p>
        </p:txBody>
      </p:sp>
      <p:sp>
        <p:nvSpPr>
          <p:cNvPr id="10" name="LENGUAJE POSIBLE">
            <a:extLst>
              <a:ext uri="{FF2B5EF4-FFF2-40B4-BE49-F238E27FC236}">
                <a16:creationId xmlns:a16="http://schemas.microsoft.com/office/drawing/2014/main" id="{EB537E72-E1A7-4275-9784-A015B6341768}"/>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LENGUAJE POSIBLE</a:t>
            </a:r>
          </a:p>
        </p:txBody>
      </p:sp>
      <p:sp>
        <p:nvSpPr>
          <p:cNvPr id="11" name="island / ocean&#10;“Puerto Rico is an island.”&#10;“The ">
            <a:extLst>
              <a:ext uri="{FF2B5EF4-FFF2-40B4-BE49-F238E27FC236}">
                <a16:creationId xmlns:a16="http://schemas.microsoft.com/office/drawing/2014/main" id="{3A19EE47-CDEF-41AD-A235-06D29D0DF96D}"/>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island / ocean</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“Puerto Rico is an island.”</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“The ocean surrounds…”</a:t>
            </a:r>
          </a:p>
        </p:txBody>
      </p:sp>
      <p:sp>
        <p:nvSpPr>
          <p:cNvPr id="12" name="El estudiante explica una relación geográfica, a">
            <a:extLst>
              <a:ext uri="{FF2B5EF4-FFF2-40B4-BE49-F238E27FC236}">
                <a16:creationId xmlns:a16="http://schemas.microsoft.com/office/drawing/2014/main" id="{C5EEFEEB-7728-4E5C-97B0-8E4D486207D1}"/>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9665B"/>
                </a:solidFill>
                <a:latin typeface="Helvetica Neue"/>
                <a:ea typeface="Helvetica Neue"/>
                <a:cs typeface="Helvetica Neue"/>
              </a:defRPr>
            </a:pPr>
            <a:r>
              <a:rPr sz="1650" b="0">
                <a:solidFill>
                  <a:srgbClr val="59665B"/>
                </a:solidFill>
                <a:latin typeface="Helvetica Neue"/>
                <a:ea typeface="Helvetica Neue"/>
                <a:cs typeface="Helvetica Neue"/>
              </a:rPr>
              <a:t>El estudiante explica una relación geográfica, además de reconocer palabras.</a:t>
            </a:r>
          </a:p>
        </p:txBody>
      </p:sp>
      <p:sp>
        <p:nvSpPr>
          <p:cNvPr id="13" name="Orientación Montessori bilingüe">
            <a:extLst>
              <a:ext uri="{FF2B5EF4-FFF2-40B4-BE49-F238E27FC236}">
                <a16:creationId xmlns:a16="http://schemas.microsoft.com/office/drawing/2014/main" id="{CBC23D7D-0E77-45F8-92B5-56E250E40563}"/>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4" name="20">
            <a:extLst>
              <a:ext uri="{FF2B5EF4-FFF2-40B4-BE49-F238E27FC236}">
                <a16:creationId xmlns:a16="http://schemas.microsoft.com/office/drawing/2014/main" id="{E6CF45CB-E718-4536-A307-0E12C5DA71A8}"/>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20</a:t>
            </a:r>
          </a:p>
        </p:txBody>
      </p:sp>
    </p:spTree>
    <p:extLst>
      <p:ext uri="{BB962C8B-B14F-4D97-AF65-F5344CB8AC3E}">
        <p14:creationId xmlns:p14="http://schemas.microsoft.com/office/powerpoint/2010/main" val="193880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aller II: lenguaje para investigar">
            <a:extLst>
              <a:ext uri="{FF2B5EF4-FFF2-40B4-BE49-F238E27FC236}">
                <a16:creationId xmlns:a16="http://schemas.microsoft.com/office/drawing/2014/main" id="{5D2A876B-6C06-4ECF-A2C3-D4555F92870A}"/>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II: lenguaje para investigar</a:t>
            </a:r>
          </a:p>
        </p:txBody>
      </p:sp>
      <p:sp>
        <p:nvSpPr>
          <p:cNvPr id="2" name="Preguntas con contenido">
            <a:extLst>
              <a:ext uri="{FF2B5EF4-FFF2-40B4-BE49-F238E27FC236}">
                <a16:creationId xmlns:a16="http://schemas.microsoft.com/office/drawing/2014/main" id="{7FEA8F91-3E33-49B1-A4FA-CBDDE1ED6DC3}"/>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Preguntas con contenido</a:t>
            </a:r>
          </a:p>
        </p:txBody>
      </p:sp>
      <p:sp>
        <p:nvSpPr>
          <p:cNvPr id="3" name="¿Qué cambia entre dos lugares?">
            <a:extLst>
              <a:ext uri="{FF2B5EF4-FFF2-40B4-BE49-F238E27FC236}">
                <a16:creationId xmlns:a16="http://schemas.microsoft.com/office/drawing/2014/main" id="{1A28425F-567A-46DE-BB77-7D9081F9404A}"/>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¿Qué cambia entre dos lugares?</a:t>
            </a:r>
          </a:p>
        </p:txBody>
      </p:sp>
      <p:sp>
        <p:nvSpPr>
          <p:cNvPr id="4" name="¿Qué evidencia sostiene la explicación?">
            <a:extLst>
              <a:ext uri="{FF2B5EF4-FFF2-40B4-BE49-F238E27FC236}">
                <a16:creationId xmlns:a16="http://schemas.microsoft.com/office/drawing/2014/main" id="{4BD10CBC-1CEE-4A00-B153-3351F18D2305}"/>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¿Qué evidencia sostiene la explicación?</a:t>
            </a:r>
          </a:p>
        </p:txBody>
      </p:sp>
      <p:sp>
        <p:nvSpPr>
          <p:cNvPr id="5" name="¿Qué relación encontramos entre acontecimientos?">
            <a:extLst>
              <a:ext uri="{FF2B5EF4-FFF2-40B4-BE49-F238E27FC236}">
                <a16:creationId xmlns:a16="http://schemas.microsoft.com/office/drawing/2014/main" id="{5268B8FB-030B-4BF1-BC19-C92EBB080EF0}"/>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¿Qué relación encontramos entre acontecimientos?</a:t>
            </a:r>
          </a:p>
        </p:txBody>
      </p:sp>
      <p:sp>
        <p:nvSpPr>
          <p:cNvPr id="6" name="Producciones posibles">
            <a:extLst>
              <a:ext uri="{FF2B5EF4-FFF2-40B4-BE49-F238E27FC236}">
                <a16:creationId xmlns:a16="http://schemas.microsoft.com/office/drawing/2014/main" id="{6E870618-0A87-4C64-9D12-E4CDCF9B6D8C}"/>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Producciones posibles</a:t>
            </a:r>
          </a:p>
        </p:txBody>
      </p:sp>
      <p:sp>
        <p:nvSpPr>
          <p:cNvPr id="7" name="Un registro de datos comentado.">
            <a:extLst>
              <a:ext uri="{FF2B5EF4-FFF2-40B4-BE49-F238E27FC236}">
                <a16:creationId xmlns:a16="http://schemas.microsoft.com/office/drawing/2014/main" id="{710786B3-C3F4-4F2D-9718-9EA26C397B7A}"/>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Un registro de datos comentado.</a:t>
            </a:r>
          </a:p>
        </p:txBody>
      </p:sp>
      <p:sp>
        <p:nvSpPr>
          <p:cNvPr id="8" name="Una explicación con vocabulario específico.">
            <a:extLst>
              <a:ext uri="{FF2B5EF4-FFF2-40B4-BE49-F238E27FC236}">
                <a16:creationId xmlns:a16="http://schemas.microsoft.com/office/drawing/2014/main" id="{FD83B2BB-6CE4-4F99-9F8D-E1FDB7E5A6E4}"/>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Una explicación con vocabulario específico.</a:t>
            </a:r>
          </a:p>
        </p:txBody>
      </p:sp>
      <p:sp>
        <p:nvSpPr>
          <p:cNvPr id="9" name="Una conclusión que identifica sus fuentes.">
            <a:extLst>
              <a:ext uri="{FF2B5EF4-FFF2-40B4-BE49-F238E27FC236}">
                <a16:creationId xmlns:a16="http://schemas.microsoft.com/office/drawing/2014/main" id="{F60696DD-42A6-4C9E-9155-A11EC42AABE8}"/>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Una conclusión que identifica sus fuentes.</a:t>
            </a:r>
          </a:p>
        </p:txBody>
      </p:sp>
      <p:sp>
        <p:nvSpPr>
          <p:cNvPr id="10" name="La complejidad del contenido se mantiene. Los ap">
            <a:extLst>
              <a:ext uri="{FF2B5EF4-FFF2-40B4-BE49-F238E27FC236}">
                <a16:creationId xmlns:a16="http://schemas.microsoft.com/office/drawing/2014/main" id="{87F93D79-3992-4FF1-95D6-DE997B98360C}"/>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La complejidad del contenido se mantiene. Los apoyos facilitan el acceso al idioma.</a:t>
            </a:r>
          </a:p>
        </p:txBody>
      </p:sp>
      <p:sp>
        <p:nvSpPr>
          <p:cNvPr id="11" name="SAEM, p. 30. Propuestas de aplicación">
            <a:extLst>
              <a:ext uri="{FF2B5EF4-FFF2-40B4-BE49-F238E27FC236}">
                <a16:creationId xmlns:a16="http://schemas.microsoft.com/office/drawing/2014/main" id="{6D90E46D-B6C7-4D60-BEDA-C0E0F2E123D8}"/>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SAEM, p. 30. Propuestas de aplicación</a:t>
            </a:r>
          </a:p>
        </p:txBody>
      </p:sp>
      <p:sp>
        <p:nvSpPr>
          <p:cNvPr id="12" name="21">
            <a:extLst>
              <a:ext uri="{FF2B5EF4-FFF2-40B4-BE49-F238E27FC236}">
                <a16:creationId xmlns:a16="http://schemas.microsoft.com/office/drawing/2014/main" id="{CCA1EC2E-097D-4303-8655-34574477D4AD}"/>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21</a:t>
            </a:r>
          </a:p>
        </p:txBody>
      </p:sp>
    </p:spTree>
    <p:extLst>
      <p:ext uri="{BB962C8B-B14F-4D97-AF65-F5344CB8AC3E}">
        <p14:creationId xmlns:p14="http://schemas.microsoft.com/office/powerpoint/2010/main" val="160647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aller II: temperaturas de dos lugares">
            <a:extLst>
              <a:ext uri="{FF2B5EF4-FFF2-40B4-BE49-F238E27FC236}">
                <a16:creationId xmlns:a16="http://schemas.microsoft.com/office/drawing/2014/main" id="{62A030F1-456E-45A2-938E-234E514EBFFA}"/>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II: temperaturas de dos lugares</a:t>
            </a:r>
          </a:p>
        </p:txBody>
      </p:sp>
      <p:sp>
        <p:nvSpPr>
          <p:cNvPr id="2" name="GEOGRAFÍA Y MATEMÁTICAS">
            <a:extLst>
              <a:ext uri="{FF2B5EF4-FFF2-40B4-BE49-F238E27FC236}">
                <a16:creationId xmlns:a16="http://schemas.microsoft.com/office/drawing/2014/main" id="{7C4217F2-039E-4BCA-97D2-9528042B411C}"/>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GEOGRAFÍA Y MATEMÁTICAS</a:t>
            </a:r>
          </a:p>
        </p:txBody>
      </p:sp>
      <p:sp>
        <p:nvSpPr>
          <p:cNvPr id="3" name="Comparar datos y comunicar una diferencia.">
            <a:extLst>
              <a:ext uri="{FF2B5EF4-FFF2-40B4-BE49-F238E27FC236}">
                <a16:creationId xmlns:a16="http://schemas.microsoft.com/office/drawing/2014/main" id="{5545DC0F-8A86-495F-9098-4C50584AF3AF}"/>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24483D"/>
                </a:solidFill>
                <a:latin typeface="Helvetica Neue"/>
                <a:ea typeface="Helvetica Neue"/>
                <a:cs typeface="Helvetica Neue"/>
              </a:defRPr>
            </a:pPr>
            <a:r>
              <a:rPr sz="2250" b="1">
                <a:solidFill>
                  <a:srgbClr val="24483D"/>
                </a:solidFill>
                <a:latin typeface="Helvetica Neue"/>
                <a:ea typeface="Helvetica Neue"/>
                <a:cs typeface="Helvetica Neue"/>
              </a:rPr>
              <a:t>Comparar datos y comunicar una diferencia.</a:t>
            </a:r>
          </a:p>
        </p:txBody>
      </p:sp>
      <p:sp>
        <p:nvSpPr>
          <p:cNvPr id="4" name="01">
            <a:extLst>
              <a:ext uri="{FF2B5EF4-FFF2-40B4-BE49-F238E27FC236}">
                <a16:creationId xmlns:a16="http://schemas.microsoft.com/office/drawing/2014/main" id="{B9A79C97-40FB-4A04-AF40-0A8D885B4FAA}"/>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01</a:t>
            </a:r>
          </a:p>
        </p:txBody>
      </p:sp>
      <p:sp>
        <p:nvSpPr>
          <p:cNvPr id="5" name="El equipo selecciona dos lugares y una fuente ve">
            <a:extLst>
              <a:ext uri="{FF2B5EF4-FFF2-40B4-BE49-F238E27FC236}">
                <a16:creationId xmlns:a16="http://schemas.microsoft.com/office/drawing/2014/main" id="{EB195A41-E926-44B3-9308-E21BC2B9CED2}"/>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El equipo selecciona dos lugares y una fuente verificable.</a:t>
            </a:r>
          </a:p>
        </p:txBody>
      </p:sp>
      <p:sp>
        <p:nvSpPr>
          <p:cNvPr id="6" name="02">
            <a:extLst>
              <a:ext uri="{FF2B5EF4-FFF2-40B4-BE49-F238E27FC236}">
                <a16:creationId xmlns:a16="http://schemas.microsoft.com/office/drawing/2014/main" id="{B8C3AC1A-6243-40D7-A21E-E07BF7DB796D}"/>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02</a:t>
            </a:r>
          </a:p>
        </p:txBody>
      </p:sp>
      <p:sp>
        <p:nvSpPr>
          <p:cNvPr id="7" name="Registra temperaturas de la misma fecha, hora y ">
            <a:extLst>
              <a:ext uri="{FF2B5EF4-FFF2-40B4-BE49-F238E27FC236}">
                <a16:creationId xmlns:a16="http://schemas.microsoft.com/office/drawing/2014/main" id="{FD15DD9D-8698-45FC-B4B7-05687A75DF64}"/>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Registra temperaturas de la misma fecha, hora y unidad.</a:t>
            </a:r>
          </a:p>
        </p:txBody>
      </p:sp>
      <p:sp>
        <p:nvSpPr>
          <p:cNvPr id="8" name="03">
            <a:extLst>
              <a:ext uri="{FF2B5EF4-FFF2-40B4-BE49-F238E27FC236}">
                <a16:creationId xmlns:a16="http://schemas.microsoft.com/office/drawing/2014/main" id="{D0643CE1-725F-4116-84B2-99722CF5A336}"/>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03</a:t>
            </a:r>
          </a:p>
        </p:txBody>
      </p:sp>
      <p:sp>
        <p:nvSpPr>
          <p:cNvPr id="9" name="Organiza los datos y explica una comparación.">
            <a:extLst>
              <a:ext uri="{FF2B5EF4-FFF2-40B4-BE49-F238E27FC236}">
                <a16:creationId xmlns:a16="http://schemas.microsoft.com/office/drawing/2014/main" id="{187ECFB9-BEBB-46B3-86F5-68AEBF72E6B3}"/>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Organiza los datos y explica una comparación.</a:t>
            </a:r>
          </a:p>
        </p:txBody>
      </p:sp>
      <p:sp>
        <p:nvSpPr>
          <p:cNvPr id="10" name="LENGUAJE POSIBLE">
            <a:extLst>
              <a:ext uri="{FF2B5EF4-FFF2-40B4-BE49-F238E27FC236}">
                <a16:creationId xmlns:a16="http://schemas.microsoft.com/office/drawing/2014/main" id="{88BD66D9-58D0-442C-979F-068EDF50F9F9}"/>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LENGUAJE POSIBLE</a:t>
            </a:r>
          </a:p>
        </p:txBody>
      </p:sp>
      <p:sp>
        <p:nvSpPr>
          <p:cNvPr id="11" name="higher / lower&#10;difference&#10;“The difference is…”">
            <a:extLst>
              <a:ext uri="{FF2B5EF4-FFF2-40B4-BE49-F238E27FC236}">
                <a16:creationId xmlns:a16="http://schemas.microsoft.com/office/drawing/2014/main" id="{B3FD5168-D920-4CBD-A596-1B2CB93C08F9}"/>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higher / lower</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difference</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“The difference is…”</a:t>
            </a:r>
          </a:p>
        </p:txBody>
      </p:sp>
      <p:sp>
        <p:nvSpPr>
          <p:cNvPr id="12" name="Los datos permiten la comparación y la conclusió">
            <a:extLst>
              <a:ext uri="{FF2B5EF4-FFF2-40B4-BE49-F238E27FC236}">
                <a16:creationId xmlns:a16="http://schemas.microsoft.com/office/drawing/2014/main" id="{30FC5FD8-4371-4EE8-8C84-A27709149A5F}"/>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9665B"/>
                </a:solidFill>
                <a:latin typeface="Helvetica Neue"/>
                <a:ea typeface="Helvetica Neue"/>
                <a:cs typeface="Helvetica Neue"/>
              </a:defRPr>
            </a:pPr>
            <a:r>
              <a:rPr sz="1650" b="0">
                <a:solidFill>
                  <a:srgbClr val="59665B"/>
                </a:solidFill>
                <a:latin typeface="Helvetica Neue"/>
                <a:ea typeface="Helvetica Neue"/>
                <a:cs typeface="Helvetica Neue"/>
              </a:rPr>
              <a:t>Los datos permiten la comparación y la conclusión concuerda con los valores registrados.</a:t>
            </a:r>
          </a:p>
        </p:txBody>
      </p:sp>
      <p:sp>
        <p:nvSpPr>
          <p:cNvPr id="13" name="Orientación Montessori bilingüe">
            <a:extLst>
              <a:ext uri="{FF2B5EF4-FFF2-40B4-BE49-F238E27FC236}">
                <a16:creationId xmlns:a16="http://schemas.microsoft.com/office/drawing/2014/main" id="{545F89F1-A475-4EAB-A798-0F9CE79244B7}"/>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4" name="22">
            <a:extLst>
              <a:ext uri="{FF2B5EF4-FFF2-40B4-BE49-F238E27FC236}">
                <a16:creationId xmlns:a16="http://schemas.microsoft.com/office/drawing/2014/main" id="{97887D4B-56F8-4A51-9725-66737AF2491C}"/>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22</a:t>
            </a:r>
          </a:p>
        </p:txBody>
      </p:sp>
    </p:spTree>
    <p:extLst>
      <p:ext uri="{BB962C8B-B14F-4D97-AF65-F5344CB8AC3E}">
        <p14:creationId xmlns:p14="http://schemas.microsoft.com/office/powerpoint/2010/main" val="442340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aller II: una investigación histórica">
            <a:extLst>
              <a:ext uri="{FF2B5EF4-FFF2-40B4-BE49-F238E27FC236}">
                <a16:creationId xmlns:a16="http://schemas.microsoft.com/office/drawing/2014/main" id="{41C205D9-849E-45F6-8C37-CB6DD9B073F9}"/>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Taller II: una investigación histórica</a:t>
            </a:r>
          </a:p>
        </p:txBody>
      </p:sp>
      <p:sp>
        <p:nvSpPr>
          <p:cNvPr id="2" name="HISTORIA Y LENGUAJE">
            <a:extLst>
              <a:ext uri="{FF2B5EF4-FFF2-40B4-BE49-F238E27FC236}">
                <a16:creationId xmlns:a16="http://schemas.microsoft.com/office/drawing/2014/main" id="{D1B29221-9DA1-4F59-80B7-F23C6418207F}"/>
              </a:ext>
            </a:extLst>
          </p:cNvPr>
          <p:cNvSpPr>
            <a:spLocks noGrp="1"/>
          </p:cNvSpPr>
          <p:nvPr/>
        </p:nvSpPr>
        <p:spPr>
          <a:xfrm>
            <a:off x="647700" y="1838325"/>
            <a:ext cx="10668000" cy="28575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HISTORIA Y LENGUAJE</a:t>
            </a:r>
          </a:p>
        </p:txBody>
      </p:sp>
      <p:sp>
        <p:nvSpPr>
          <p:cNvPr id="3" name="Distinguir secuencia temporal y explicación hist">
            <a:extLst>
              <a:ext uri="{FF2B5EF4-FFF2-40B4-BE49-F238E27FC236}">
                <a16:creationId xmlns:a16="http://schemas.microsoft.com/office/drawing/2014/main" id="{9196D219-1474-4445-A165-927EEC607854}"/>
              </a:ext>
            </a:extLst>
          </p:cNvPr>
          <p:cNvSpPr>
            <a:spLocks noGrp="1"/>
          </p:cNvSpPr>
          <p:nvPr/>
        </p:nvSpPr>
        <p:spPr>
          <a:xfrm>
            <a:off x="647700" y="2305050"/>
            <a:ext cx="6524625" cy="771525"/>
          </a:xfrm>
          <a:prstGeom prst="rect">
            <a:avLst/>
          </a:prstGeom>
          <a:noFill/>
          <a:ln w="0">
            <a:noFill/>
          </a:ln>
        </p:spPr>
        <p:txBody>
          <a:bodyPr wrap="square" lIns="0" tIns="0" rIns="0" bIns="0">
            <a:noAutofit/>
          </a:bodyPr>
          <a:lstStyle/>
          <a:p>
            <a:pPr>
              <a:defRPr sz="2250" b="1">
                <a:solidFill>
                  <a:srgbClr val="24483D"/>
                </a:solidFill>
                <a:latin typeface="Helvetica Neue"/>
                <a:ea typeface="Helvetica Neue"/>
                <a:cs typeface="Helvetica Neue"/>
              </a:defRPr>
            </a:pPr>
            <a:r>
              <a:rPr sz="2250" b="1">
                <a:solidFill>
                  <a:srgbClr val="24483D"/>
                </a:solidFill>
                <a:latin typeface="Helvetica Neue"/>
                <a:ea typeface="Helvetica Neue"/>
                <a:cs typeface="Helvetica Neue"/>
              </a:rPr>
              <a:t>Distinguir secuencia temporal y explicación histórica.</a:t>
            </a:r>
          </a:p>
        </p:txBody>
      </p:sp>
      <p:sp>
        <p:nvSpPr>
          <p:cNvPr id="4" name="01">
            <a:extLst>
              <a:ext uri="{FF2B5EF4-FFF2-40B4-BE49-F238E27FC236}">
                <a16:creationId xmlns:a16="http://schemas.microsoft.com/office/drawing/2014/main" id="{D9166861-0633-492B-811B-BB80FFEFAE30}"/>
              </a:ext>
            </a:extLst>
          </p:cNvPr>
          <p:cNvSpPr>
            <a:spLocks noGrp="1"/>
          </p:cNvSpPr>
          <p:nvPr/>
        </p:nvSpPr>
        <p:spPr>
          <a:xfrm>
            <a:off x="647700" y="33051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01</a:t>
            </a:r>
          </a:p>
        </p:txBody>
      </p:sp>
      <p:sp>
        <p:nvSpPr>
          <p:cNvPr id="5" name="Los estudiantes consultan fuentes seleccionadas.">
            <a:extLst>
              <a:ext uri="{FF2B5EF4-FFF2-40B4-BE49-F238E27FC236}">
                <a16:creationId xmlns:a16="http://schemas.microsoft.com/office/drawing/2014/main" id="{55472C56-0357-4B6D-BD90-81898852CA21}"/>
              </a:ext>
            </a:extLst>
          </p:cNvPr>
          <p:cNvSpPr>
            <a:spLocks noGrp="1"/>
          </p:cNvSpPr>
          <p:nvPr/>
        </p:nvSpPr>
        <p:spPr>
          <a:xfrm>
            <a:off x="1219200" y="32480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Los estudiantes consultan fuentes seleccionadas.</a:t>
            </a:r>
          </a:p>
        </p:txBody>
      </p:sp>
      <p:sp>
        <p:nvSpPr>
          <p:cNvPr id="6" name="02">
            <a:extLst>
              <a:ext uri="{FF2B5EF4-FFF2-40B4-BE49-F238E27FC236}">
                <a16:creationId xmlns:a16="http://schemas.microsoft.com/office/drawing/2014/main" id="{68977EC1-9B91-43E5-88CC-5BA19715F6FD}"/>
              </a:ext>
            </a:extLst>
          </p:cNvPr>
          <p:cNvSpPr>
            <a:spLocks noGrp="1"/>
          </p:cNvSpPr>
          <p:nvPr/>
        </p:nvSpPr>
        <p:spPr>
          <a:xfrm>
            <a:off x="647700" y="40290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02</a:t>
            </a:r>
          </a:p>
        </p:txBody>
      </p:sp>
      <p:sp>
        <p:nvSpPr>
          <p:cNvPr id="7" name="Organizan los acontecimientos pertinentes.">
            <a:extLst>
              <a:ext uri="{FF2B5EF4-FFF2-40B4-BE49-F238E27FC236}">
                <a16:creationId xmlns:a16="http://schemas.microsoft.com/office/drawing/2014/main" id="{CFFB3066-FEC7-41B2-8032-7534B60E330F}"/>
              </a:ext>
            </a:extLst>
          </p:cNvPr>
          <p:cNvSpPr>
            <a:spLocks noGrp="1"/>
          </p:cNvSpPr>
          <p:nvPr/>
        </p:nvSpPr>
        <p:spPr>
          <a:xfrm>
            <a:off x="1219200" y="39719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Organizan los acontecimientos pertinentes.</a:t>
            </a:r>
          </a:p>
        </p:txBody>
      </p:sp>
      <p:sp>
        <p:nvSpPr>
          <p:cNvPr id="8" name="03">
            <a:extLst>
              <a:ext uri="{FF2B5EF4-FFF2-40B4-BE49-F238E27FC236}">
                <a16:creationId xmlns:a16="http://schemas.microsoft.com/office/drawing/2014/main" id="{E69412F5-BEDF-478E-BF8A-D8A5946F0AF0}"/>
              </a:ext>
            </a:extLst>
          </p:cNvPr>
          <p:cNvSpPr>
            <a:spLocks noGrp="1"/>
          </p:cNvSpPr>
          <p:nvPr/>
        </p:nvSpPr>
        <p:spPr>
          <a:xfrm>
            <a:off x="647700" y="4752975"/>
            <a:ext cx="428625" cy="371475"/>
          </a:xfrm>
          <a:prstGeom prst="rect">
            <a:avLst/>
          </a:prstGeom>
          <a:noFill/>
          <a:ln w="0">
            <a:noFill/>
          </a:ln>
        </p:spPr>
        <p:txBody>
          <a:bodyPr wrap="square" lIns="0" tIns="0" rIns="0" bIns="0">
            <a:noAutofit/>
          </a:bodyPr>
          <a:lstStyle/>
          <a:p>
            <a:pPr>
              <a:defRPr sz="1875" b="1">
                <a:solidFill>
                  <a:srgbClr val="9C6B2E"/>
                </a:solidFill>
                <a:latin typeface="Helvetica Neue"/>
                <a:ea typeface="Helvetica Neue"/>
                <a:cs typeface="Helvetica Neue"/>
              </a:defRPr>
            </a:pPr>
            <a:r>
              <a:rPr sz="1875" b="1">
                <a:solidFill>
                  <a:srgbClr val="9C6B2E"/>
                </a:solidFill>
                <a:latin typeface="Helvetica Neue"/>
                <a:ea typeface="Helvetica Neue"/>
                <a:cs typeface="Helvetica Neue"/>
              </a:rPr>
              <a:t>03</a:t>
            </a:r>
          </a:p>
        </p:txBody>
      </p:sp>
      <p:sp>
        <p:nvSpPr>
          <p:cNvPr id="9" name="Explican una relación e identifican de dónde sur">
            <a:extLst>
              <a:ext uri="{FF2B5EF4-FFF2-40B4-BE49-F238E27FC236}">
                <a16:creationId xmlns:a16="http://schemas.microsoft.com/office/drawing/2014/main" id="{7CE06A54-A251-4DC5-9EA0-451196CAE553}"/>
              </a:ext>
            </a:extLst>
          </p:cNvPr>
          <p:cNvSpPr>
            <a:spLocks noGrp="1"/>
          </p:cNvSpPr>
          <p:nvPr/>
        </p:nvSpPr>
        <p:spPr>
          <a:xfrm>
            <a:off x="1219200" y="4695825"/>
            <a:ext cx="6000750" cy="666750"/>
          </a:xfrm>
          <a:prstGeom prst="rect">
            <a:avLst/>
          </a:prstGeom>
          <a:noFill/>
          <a:ln w="0">
            <a:noFill/>
          </a:ln>
        </p:spPr>
        <p:txBody>
          <a:bodyPr wrap="square" lIns="0" tIns="0" rIns="0" bIns="0">
            <a:noAutofit/>
          </a:bodyPr>
          <a:lstStyle/>
          <a:p>
            <a:pPr>
              <a:defRPr sz="1950" b="0">
                <a:solidFill>
                  <a:srgbClr val="24483D"/>
                </a:solidFill>
                <a:latin typeface="Helvetica Neue"/>
                <a:ea typeface="Helvetica Neue"/>
                <a:cs typeface="Helvetica Neue"/>
              </a:defRPr>
            </a:pPr>
            <a:r>
              <a:rPr sz="1950" b="0">
                <a:solidFill>
                  <a:srgbClr val="24483D"/>
                </a:solidFill>
                <a:latin typeface="Helvetica Neue"/>
                <a:ea typeface="Helvetica Neue"/>
                <a:cs typeface="Helvetica Neue"/>
              </a:rPr>
              <a:t>Explican una relación e identifican de dónde surge.</a:t>
            </a:r>
          </a:p>
        </p:txBody>
      </p:sp>
      <p:sp>
        <p:nvSpPr>
          <p:cNvPr id="10" name="LENGUAJE POSIBLE">
            <a:extLst>
              <a:ext uri="{FF2B5EF4-FFF2-40B4-BE49-F238E27FC236}">
                <a16:creationId xmlns:a16="http://schemas.microsoft.com/office/drawing/2014/main" id="{DF421BA8-4F54-4E7D-AA83-EAA0D69B90FB}"/>
              </a:ext>
            </a:extLst>
          </p:cNvPr>
          <p:cNvSpPr>
            <a:spLocks noGrp="1"/>
          </p:cNvSpPr>
          <p:nvPr/>
        </p:nvSpPr>
        <p:spPr>
          <a:xfrm>
            <a:off x="7886700" y="2314575"/>
            <a:ext cx="3667125" cy="342900"/>
          </a:xfrm>
          <a:prstGeom prst="rect">
            <a:avLst/>
          </a:prstGeom>
          <a:noFill/>
          <a:ln w="0">
            <a:noFill/>
          </a:ln>
        </p:spPr>
        <p:txBody>
          <a:bodyPr wrap="square" lIns="0" tIns="0" rIns="0" bIns="0">
            <a:noAutofit/>
          </a:bodyPr>
          <a:lstStyle/>
          <a:p>
            <a:pPr>
              <a:defRPr sz="1275" b="1">
                <a:solidFill>
                  <a:srgbClr val="9C6B2E"/>
                </a:solidFill>
                <a:latin typeface="Helvetica Neue"/>
                <a:ea typeface="Helvetica Neue"/>
                <a:cs typeface="Helvetica Neue"/>
              </a:defRPr>
            </a:pPr>
            <a:r>
              <a:rPr sz="1275" b="1">
                <a:solidFill>
                  <a:srgbClr val="9C6B2E"/>
                </a:solidFill>
                <a:latin typeface="Helvetica Neue"/>
                <a:ea typeface="Helvetica Neue"/>
                <a:cs typeface="Helvetica Neue"/>
              </a:rPr>
              <a:t>LENGUAJE POSIBLE</a:t>
            </a:r>
          </a:p>
        </p:txBody>
      </p:sp>
      <p:sp>
        <p:nvSpPr>
          <p:cNvPr id="11" name="before / after / during&#10;“One consequence was…”&#10;“">
            <a:extLst>
              <a:ext uri="{FF2B5EF4-FFF2-40B4-BE49-F238E27FC236}">
                <a16:creationId xmlns:a16="http://schemas.microsoft.com/office/drawing/2014/main" id="{46A4851A-43FE-4B98-BA5A-48969D085EB7}"/>
              </a:ext>
            </a:extLst>
          </p:cNvPr>
          <p:cNvSpPr>
            <a:spLocks noGrp="1"/>
          </p:cNvSpPr>
          <p:nvPr/>
        </p:nvSpPr>
        <p:spPr>
          <a:xfrm>
            <a:off x="7886700" y="2962275"/>
            <a:ext cx="3648075" cy="2286000"/>
          </a:xfrm>
          <a:prstGeom prst="rect">
            <a:avLst/>
          </a:prstGeom>
          <a:noFill/>
          <a:ln w="0">
            <a:noFill/>
          </a:ln>
        </p:spPr>
        <p:txBody>
          <a:bodyPr wrap="square" lIns="0" tIns="0" rIns="0" bIns="0">
            <a:noAutofit/>
          </a:bodyPr>
          <a:lstStyle/>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before / after / during</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“One consequence was…”</a:t>
            </a:r>
          </a:p>
          <a:p>
            <a:pPr>
              <a:defRPr sz="2550" b="1">
                <a:solidFill>
                  <a:srgbClr val="24483D"/>
                </a:solidFill>
                <a:latin typeface="Helvetica Neue"/>
                <a:ea typeface="Helvetica Neue"/>
                <a:cs typeface="Helvetica Neue"/>
              </a:defRPr>
            </a:pPr>
            <a:r>
              <a:rPr sz="2550" b="1">
                <a:solidFill>
                  <a:srgbClr val="24483D"/>
                </a:solidFill>
                <a:latin typeface="Helvetica Neue"/>
                <a:ea typeface="Helvetica Neue"/>
                <a:cs typeface="Helvetica Neue"/>
              </a:rPr>
              <a:t>“According to…”</a:t>
            </a:r>
          </a:p>
        </p:txBody>
      </p:sp>
      <p:sp>
        <p:nvSpPr>
          <p:cNvPr id="12" name="La explicación diferencia lo que ocurrió, cuándo">
            <a:extLst>
              <a:ext uri="{FF2B5EF4-FFF2-40B4-BE49-F238E27FC236}">
                <a16:creationId xmlns:a16="http://schemas.microsoft.com/office/drawing/2014/main" id="{C0866E7C-1A11-4CF8-81EF-3486D7185825}"/>
              </a:ext>
            </a:extLst>
          </p:cNvPr>
          <p:cNvSpPr>
            <a:spLocks noGrp="1"/>
          </p:cNvSpPr>
          <p:nvPr/>
        </p:nvSpPr>
        <p:spPr>
          <a:xfrm>
            <a:off x="647700" y="5753100"/>
            <a:ext cx="10810875" cy="542925"/>
          </a:xfrm>
          <a:prstGeom prst="rect">
            <a:avLst/>
          </a:prstGeom>
          <a:noFill/>
          <a:ln w="0">
            <a:noFill/>
          </a:ln>
        </p:spPr>
        <p:txBody>
          <a:bodyPr wrap="square" lIns="0" tIns="0" rIns="0" bIns="0">
            <a:noAutofit/>
          </a:bodyPr>
          <a:lstStyle/>
          <a:p>
            <a:pPr>
              <a:defRPr sz="1650" b="0">
                <a:solidFill>
                  <a:srgbClr val="59665B"/>
                </a:solidFill>
                <a:latin typeface="Helvetica Neue"/>
                <a:ea typeface="Helvetica Neue"/>
                <a:cs typeface="Helvetica Neue"/>
              </a:defRPr>
            </a:pPr>
            <a:r>
              <a:rPr sz="1650" b="0">
                <a:solidFill>
                  <a:srgbClr val="59665B"/>
                </a:solidFill>
                <a:latin typeface="Helvetica Neue"/>
                <a:ea typeface="Helvetica Neue"/>
                <a:cs typeface="Helvetica Neue"/>
              </a:rPr>
              <a:t>La explicación diferencia lo que ocurrió, cuándo ocurrió y qué evidencia sostiene la relación.</a:t>
            </a:r>
          </a:p>
        </p:txBody>
      </p:sp>
      <p:sp>
        <p:nvSpPr>
          <p:cNvPr id="13" name="Orientación Montessori bilingüe">
            <a:extLst>
              <a:ext uri="{FF2B5EF4-FFF2-40B4-BE49-F238E27FC236}">
                <a16:creationId xmlns:a16="http://schemas.microsoft.com/office/drawing/2014/main" id="{85FB4948-3AE3-471A-8CDB-011B84A9DB10}"/>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4" name="23">
            <a:extLst>
              <a:ext uri="{FF2B5EF4-FFF2-40B4-BE49-F238E27FC236}">
                <a16:creationId xmlns:a16="http://schemas.microsoft.com/office/drawing/2014/main" id="{7760A27A-EEB4-4279-AEE0-E430CA707994}"/>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23</a:t>
            </a:r>
          </a:p>
        </p:txBody>
      </p:sp>
    </p:spTree>
    <p:extLst>
      <p:ext uri="{BB962C8B-B14F-4D97-AF65-F5344CB8AC3E}">
        <p14:creationId xmlns:p14="http://schemas.microsoft.com/office/powerpoint/2010/main" val="522817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Una planta conecta varias disciplinas">
            <a:extLst>
              <a:ext uri="{FF2B5EF4-FFF2-40B4-BE49-F238E27FC236}">
                <a16:creationId xmlns:a16="http://schemas.microsoft.com/office/drawing/2014/main" id="{B8F722BF-A188-494A-B820-84C61FC2ED52}"/>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Una planta conecta varias disciplinas</a:t>
            </a:r>
          </a:p>
        </p:txBody>
      </p:sp>
      <p:sp>
        <p:nvSpPr>
          <p:cNvPr id="2" name="Preguntas de contenido">
            <a:extLst>
              <a:ext uri="{FF2B5EF4-FFF2-40B4-BE49-F238E27FC236}">
                <a16:creationId xmlns:a16="http://schemas.microsoft.com/office/drawing/2014/main" id="{1E6627FA-DCF7-4A9E-B997-5393F990C2F4}"/>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Preguntas de contenido</a:t>
            </a:r>
          </a:p>
        </p:txBody>
      </p:sp>
      <p:sp>
        <p:nvSpPr>
          <p:cNvPr id="3" name="Botánica: ¿qué observamos en su crecimiento?">
            <a:extLst>
              <a:ext uri="{FF2B5EF4-FFF2-40B4-BE49-F238E27FC236}">
                <a16:creationId xmlns:a16="http://schemas.microsoft.com/office/drawing/2014/main" id="{4EB4C736-7988-424F-A878-921FAF0840F6}"/>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Botánica: ¿qué observamos en su crecimiento?</a:t>
            </a:r>
          </a:p>
        </p:txBody>
      </p:sp>
      <p:sp>
        <p:nvSpPr>
          <p:cNvPr id="4" name="Matemáticas: ¿cómo medimos y registramos?">
            <a:extLst>
              <a:ext uri="{FF2B5EF4-FFF2-40B4-BE49-F238E27FC236}">
                <a16:creationId xmlns:a16="http://schemas.microsoft.com/office/drawing/2014/main" id="{2AB37B35-E1BE-4531-B7BF-A4251595F090}"/>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Matemáticas: ¿cómo medimos y registramos?</a:t>
            </a:r>
          </a:p>
        </p:txBody>
      </p:sp>
      <p:sp>
        <p:nvSpPr>
          <p:cNvPr id="5" name="Lenguaje: ¿cómo describimos un cambio?">
            <a:extLst>
              <a:ext uri="{FF2B5EF4-FFF2-40B4-BE49-F238E27FC236}">
                <a16:creationId xmlns:a16="http://schemas.microsoft.com/office/drawing/2014/main" id="{5089A381-4A3B-4BA0-A93C-492EAFDC220A}"/>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Lenguaje: ¿cómo describimos un cambio?</a:t>
            </a:r>
          </a:p>
        </p:txBody>
      </p:sp>
      <p:sp>
        <p:nvSpPr>
          <p:cNvPr id="6" name="Oportunidades de comunicación">
            <a:extLst>
              <a:ext uri="{FF2B5EF4-FFF2-40B4-BE49-F238E27FC236}">
                <a16:creationId xmlns:a16="http://schemas.microsoft.com/office/drawing/2014/main" id="{1802759B-B362-45CF-9AD0-A812CDDC8AC5}"/>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Oportunidades de comunicación</a:t>
            </a:r>
          </a:p>
        </p:txBody>
      </p:sp>
      <p:sp>
        <p:nvSpPr>
          <p:cNvPr id="7" name="“The stem measures…”">
            <a:extLst>
              <a:ext uri="{FF2B5EF4-FFF2-40B4-BE49-F238E27FC236}">
                <a16:creationId xmlns:a16="http://schemas.microsoft.com/office/drawing/2014/main" id="{3A9CFE2C-B885-4A8D-BB5C-52C604A7FF30}"/>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“The stem measures…”</a:t>
            </a:r>
          </a:p>
        </p:txBody>
      </p:sp>
      <p:sp>
        <p:nvSpPr>
          <p:cNvPr id="8" name="“This week we observed…”">
            <a:extLst>
              <a:ext uri="{FF2B5EF4-FFF2-40B4-BE49-F238E27FC236}">
                <a16:creationId xmlns:a16="http://schemas.microsoft.com/office/drawing/2014/main" id="{346DD7E0-7B75-4B6A-A62A-4E366B3D5A61}"/>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“This week we observed…”</a:t>
            </a:r>
          </a:p>
        </p:txBody>
      </p:sp>
      <p:sp>
        <p:nvSpPr>
          <p:cNvPr id="9" name="“Our record shows…”">
            <a:extLst>
              <a:ext uri="{FF2B5EF4-FFF2-40B4-BE49-F238E27FC236}">
                <a16:creationId xmlns:a16="http://schemas.microsoft.com/office/drawing/2014/main" id="{22F5A321-1D5B-431B-BFCB-EE0744095309}"/>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“Our record shows…”</a:t>
            </a:r>
          </a:p>
        </p:txBody>
      </p:sp>
      <p:sp>
        <p:nvSpPr>
          <p:cNvPr id="10" name="Propuesta para Taller I o II, según preparación.">
            <a:extLst>
              <a:ext uri="{FF2B5EF4-FFF2-40B4-BE49-F238E27FC236}">
                <a16:creationId xmlns:a16="http://schemas.microsoft.com/office/drawing/2014/main" id="{ED5BA8AF-1B0F-4948-ADCC-5D29177249BC}"/>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Propuesta para Taller I o II, según preparación. Cada área conserva un propósito claro.</a:t>
            </a:r>
          </a:p>
        </p:txBody>
      </p:sp>
      <p:sp>
        <p:nvSpPr>
          <p:cNvPr id="11" name="Orientación Montessori bilingüe">
            <a:extLst>
              <a:ext uri="{FF2B5EF4-FFF2-40B4-BE49-F238E27FC236}">
                <a16:creationId xmlns:a16="http://schemas.microsoft.com/office/drawing/2014/main" id="{2D9B961C-2BA1-4AC4-92E8-ECD12E2647C2}"/>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2" name="24">
            <a:extLst>
              <a:ext uri="{FF2B5EF4-FFF2-40B4-BE49-F238E27FC236}">
                <a16:creationId xmlns:a16="http://schemas.microsoft.com/office/drawing/2014/main" id="{435A8341-ECDC-4DFA-AB2C-E1344B9A1A37}"/>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24</a:t>
            </a:r>
          </a:p>
        </p:txBody>
      </p:sp>
    </p:spTree>
    <p:extLst>
      <p:ext uri="{BB962C8B-B14F-4D97-AF65-F5344CB8AC3E}">
        <p14:creationId xmlns:p14="http://schemas.microsoft.com/office/powerpoint/2010/main" val="821635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poyos que acompañan la independencia">
            <a:extLst>
              <a:ext uri="{FF2B5EF4-FFF2-40B4-BE49-F238E27FC236}">
                <a16:creationId xmlns:a16="http://schemas.microsoft.com/office/drawing/2014/main" id="{C8363534-AE7F-4DF0-B978-74D46C0AC7B0}"/>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Apoyos que acompañan la independencia</a:t>
            </a:r>
          </a:p>
        </p:txBody>
      </p:sp>
      <p:sp>
        <p:nvSpPr>
          <p:cNvPr id="2" name="01">
            <a:extLst>
              <a:ext uri="{FF2B5EF4-FFF2-40B4-BE49-F238E27FC236}">
                <a16:creationId xmlns:a16="http://schemas.microsoft.com/office/drawing/2014/main" id="{7C67B45B-27CB-4100-87CE-87103560C5E2}"/>
              </a:ext>
            </a:extLst>
          </p:cNvPr>
          <p:cNvSpPr>
            <a:spLocks noGrp="1"/>
          </p:cNvSpPr>
          <p:nvPr/>
        </p:nvSpPr>
        <p:spPr>
          <a:xfrm>
            <a:off x="647700" y="2095500"/>
            <a:ext cx="714375" cy="571500"/>
          </a:xfrm>
          <a:prstGeom prst="rect">
            <a:avLst/>
          </a:prstGeom>
          <a:noFill/>
          <a:ln w="0">
            <a:noFill/>
          </a:ln>
        </p:spPr>
        <p:txBody>
          <a:bodyPr wrap="square" lIns="0" tIns="0" rIns="0" bIns="0">
            <a:noAutofit/>
          </a:bodyPr>
          <a:lstStyle/>
          <a:p>
            <a:pPr>
              <a:defRPr sz="3150" b="0">
                <a:solidFill>
                  <a:srgbClr val="9C6B2E"/>
                </a:solidFill>
                <a:latin typeface="Helvetica Neue"/>
                <a:ea typeface="Helvetica Neue"/>
                <a:cs typeface="Helvetica Neue"/>
              </a:defRPr>
            </a:pPr>
            <a:r>
              <a:rPr sz="3150" b="0">
                <a:solidFill>
                  <a:srgbClr val="9C6B2E"/>
                </a:solidFill>
                <a:latin typeface="Helvetica Neue"/>
                <a:ea typeface="Helvetica Neue"/>
                <a:cs typeface="Helvetica Neue"/>
              </a:rPr>
              <a:t>01</a:t>
            </a:r>
          </a:p>
        </p:txBody>
      </p:sp>
      <p:sp>
        <p:nvSpPr>
          <p:cNvPr id="3" name="Objeto o acción">
            <a:extLst>
              <a:ext uri="{FF2B5EF4-FFF2-40B4-BE49-F238E27FC236}">
                <a16:creationId xmlns:a16="http://schemas.microsoft.com/office/drawing/2014/main" id="{78856B98-C759-477C-BA91-7FD7FD44598C}"/>
              </a:ext>
            </a:extLst>
          </p:cNvPr>
          <p:cNvSpPr>
            <a:spLocks noGrp="1"/>
          </p:cNvSpPr>
          <p:nvPr/>
        </p:nvSpPr>
        <p:spPr>
          <a:xfrm>
            <a:off x="1609725" y="2085975"/>
            <a:ext cx="3143250" cy="714375"/>
          </a:xfrm>
          <a:prstGeom prst="rect">
            <a:avLst/>
          </a:prstGeom>
          <a:noFill/>
          <a:ln w="0">
            <a:noFill/>
          </a:ln>
        </p:spPr>
        <p:txBody>
          <a:bodyPr wrap="square" lIns="0" tIns="0" rIns="0" bIns="0">
            <a:noAutofit/>
          </a:bodyPr>
          <a:lstStyle/>
          <a:p>
            <a:pPr>
              <a:defRPr sz="2025" b="1">
                <a:solidFill>
                  <a:srgbClr val="24483D"/>
                </a:solidFill>
                <a:latin typeface="Helvetica Neue"/>
                <a:ea typeface="Helvetica Neue"/>
                <a:cs typeface="Helvetica Neue"/>
              </a:defRPr>
            </a:pPr>
            <a:r>
              <a:rPr sz="2025" b="1">
                <a:solidFill>
                  <a:srgbClr val="24483D"/>
                </a:solidFill>
                <a:latin typeface="Helvetica Neue"/>
                <a:ea typeface="Helvetica Neue"/>
                <a:cs typeface="Helvetica Neue"/>
              </a:rPr>
              <a:t>Objeto o acción</a:t>
            </a:r>
          </a:p>
        </p:txBody>
      </p:sp>
      <p:sp>
        <p:nvSpPr>
          <p:cNvPr id="4" name="La palabra tiene un referente visible.">
            <a:extLst>
              <a:ext uri="{FF2B5EF4-FFF2-40B4-BE49-F238E27FC236}">
                <a16:creationId xmlns:a16="http://schemas.microsoft.com/office/drawing/2014/main" id="{AFD8034F-6331-43FB-9AB5-D95C76722192}"/>
              </a:ext>
            </a:extLst>
          </p:cNvPr>
          <p:cNvSpPr>
            <a:spLocks noGrp="1"/>
          </p:cNvSpPr>
          <p:nvPr/>
        </p:nvSpPr>
        <p:spPr>
          <a:xfrm>
            <a:off x="5105400" y="2085975"/>
            <a:ext cx="6429375" cy="723900"/>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La palabra tiene un referente visible.</a:t>
            </a:r>
          </a:p>
        </p:txBody>
      </p:sp>
      <p:sp>
        <p:nvSpPr>
          <p:cNvPr id="5" name="02">
            <a:extLst>
              <a:ext uri="{FF2B5EF4-FFF2-40B4-BE49-F238E27FC236}">
                <a16:creationId xmlns:a16="http://schemas.microsoft.com/office/drawing/2014/main" id="{0507178A-716F-491D-BDDF-D4ACD45BD67F}"/>
              </a:ext>
            </a:extLst>
          </p:cNvPr>
          <p:cNvSpPr>
            <a:spLocks noGrp="1"/>
          </p:cNvSpPr>
          <p:nvPr/>
        </p:nvSpPr>
        <p:spPr>
          <a:xfrm>
            <a:off x="647700" y="2962275"/>
            <a:ext cx="714375" cy="571500"/>
          </a:xfrm>
          <a:prstGeom prst="rect">
            <a:avLst/>
          </a:prstGeom>
          <a:noFill/>
          <a:ln w="0">
            <a:noFill/>
          </a:ln>
        </p:spPr>
        <p:txBody>
          <a:bodyPr wrap="square" lIns="0" tIns="0" rIns="0" bIns="0">
            <a:noAutofit/>
          </a:bodyPr>
          <a:lstStyle/>
          <a:p>
            <a:pPr>
              <a:defRPr sz="3150" b="0">
                <a:solidFill>
                  <a:srgbClr val="9C6B2E"/>
                </a:solidFill>
                <a:latin typeface="Helvetica Neue"/>
                <a:ea typeface="Helvetica Neue"/>
                <a:cs typeface="Helvetica Neue"/>
              </a:defRPr>
            </a:pPr>
            <a:r>
              <a:rPr sz="3150" b="0">
                <a:solidFill>
                  <a:srgbClr val="9C6B2E"/>
                </a:solidFill>
                <a:latin typeface="Helvetica Neue"/>
                <a:ea typeface="Helvetica Neue"/>
                <a:cs typeface="Helvetica Neue"/>
              </a:rPr>
              <a:t>02</a:t>
            </a:r>
          </a:p>
        </p:txBody>
      </p:sp>
      <p:sp>
        <p:nvSpPr>
          <p:cNvPr id="6" name="Imagen y palabra">
            <a:extLst>
              <a:ext uri="{FF2B5EF4-FFF2-40B4-BE49-F238E27FC236}">
                <a16:creationId xmlns:a16="http://schemas.microsoft.com/office/drawing/2014/main" id="{56864F63-69CC-4A4A-867F-20941C5CF160}"/>
              </a:ext>
            </a:extLst>
          </p:cNvPr>
          <p:cNvSpPr>
            <a:spLocks noGrp="1"/>
          </p:cNvSpPr>
          <p:nvPr/>
        </p:nvSpPr>
        <p:spPr>
          <a:xfrm>
            <a:off x="1609725" y="2952750"/>
            <a:ext cx="3143250" cy="714375"/>
          </a:xfrm>
          <a:prstGeom prst="rect">
            <a:avLst/>
          </a:prstGeom>
          <a:noFill/>
          <a:ln w="0">
            <a:noFill/>
          </a:ln>
        </p:spPr>
        <p:txBody>
          <a:bodyPr wrap="square" lIns="0" tIns="0" rIns="0" bIns="0">
            <a:noAutofit/>
          </a:bodyPr>
          <a:lstStyle/>
          <a:p>
            <a:pPr>
              <a:defRPr sz="2025" b="1">
                <a:solidFill>
                  <a:srgbClr val="24483D"/>
                </a:solidFill>
                <a:latin typeface="Helvetica Neue"/>
                <a:ea typeface="Helvetica Neue"/>
                <a:cs typeface="Helvetica Neue"/>
              </a:defRPr>
            </a:pPr>
            <a:r>
              <a:rPr sz="2025" b="1">
                <a:solidFill>
                  <a:srgbClr val="24483D"/>
                </a:solidFill>
                <a:latin typeface="Helvetica Neue"/>
                <a:ea typeface="Helvetica Neue"/>
                <a:cs typeface="Helvetica Neue"/>
              </a:rPr>
              <a:t>Imagen y palabra</a:t>
            </a:r>
          </a:p>
        </p:txBody>
      </p:sp>
      <p:sp>
        <p:nvSpPr>
          <p:cNvPr id="7" name="El estudiante recupera el vocabulario.">
            <a:extLst>
              <a:ext uri="{FF2B5EF4-FFF2-40B4-BE49-F238E27FC236}">
                <a16:creationId xmlns:a16="http://schemas.microsoft.com/office/drawing/2014/main" id="{2120A847-32AB-4F18-ACA9-EDABF39B025B}"/>
              </a:ext>
            </a:extLst>
          </p:cNvPr>
          <p:cNvSpPr>
            <a:spLocks noGrp="1"/>
          </p:cNvSpPr>
          <p:nvPr/>
        </p:nvSpPr>
        <p:spPr>
          <a:xfrm>
            <a:off x="5105400" y="2952750"/>
            <a:ext cx="6429375" cy="723900"/>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El estudiante recupera el vocabulario.</a:t>
            </a:r>
          </a:p>
        </p:txBody>
      </p:sp>
      <p:sp>
        <p:nvSpPr>
          <p:cNvPr id="8" name="03">
            <a:extLst>
              <a:ext uri="{FF2B5EF4-FFF2-40B4-BE49-F238E27FC236}">
                <a16:creationId xmlns:a16="http://schemas.microsoft.com/office/drawing/2014/main" id="{C00534EA-6155-4FE7-B5AB-DC8D9F25313F}"/>
              </a:ext>
            </a:extLst>
          </p:cNvPr>
          <p:cNvSpPr>
            <a:spLocks noGrp="1"/>
          </p:cNvSpPr>
          <p:nvPr/>
        </p:nvSpPr>
        <p:spPr>
          <a:xfrm>
            <a:off x="647700" y="3829050"/>
            <a:ext cx="714375" cy="571500"/>
          </a:xfrm>
          <a:prstGeom prst="rect">
            <a:avLst/>
          </a:prstGeom>
          <a:noFill/>
          <a:ln w="0">
            <a:noFill/>
          </a:ln>
        </p:spPr>
        <p:txBody>
          <a:bodyPr wrap="square" lIns="0" tIns="0" rIns="0" bIns="0">
            <a:noAutofit/>
          </a:bodyPr>
          <a:lstStyle/>
          <a:p>
            <a:pPr>
              <a:defRPr sz="3150" b="0">
                <a:solidFill>
                  <a:srgbClr val="9C6B2E"/>
                </a:solidFill>
                <a:latin typeface="Helvetica Neue"/>
                <a:ea typeface="Helvetica Neue"/>
                <a:cs typeface="Helvetica Neue"/>
              </a:defRPr>
            </a:pPr>
            <a:r>
              <a:rPr sz="3150" b="0">
                <a:solidFill>
                  <a:srgbClr val="9C6B2E"/>
                </a:solidFill>
                <a:latin typeface="Helvetica Neue"/>
                <a:ea typeface="Helvetica Neue"/>
                <a:cs typeface="Helvetica Neue"/>
              </a:rPr>
              <a:t>03</a:t>
            </a:r>
          </a:p>
        </p:txBody>
      </p:sp>
      <p:sp>
        <p:nvSpPr>
          <p:cNvPr id="9" name="Frase disponible">
            <a:extLst>
              <a:ext uri="{FF2B5EF4-FFF2-40B4-BE49-F238E27FC236}">
                <a16:creationId xmlns:a16="http://schemas.microsoft.com/office/drawing/2014/main" id="{92E23733-7517-4F3A-9E48-DD61E1A1DA63}"/>
              </a:ext>
            </a:extLst>
          </p:cNvPr>
          <p:cNvSpPr>
            <a:spLocks noGrp="1"/>
          </p:cNvSpPr>
          <p:nvPr/>
        </p:nvSpPr>
        <p:spPr>
          <a:xfrm>
            <a:off x="1609725" y="3819525"/>
            <a:ext cx="3143250" cy="714375"/>
          </a:xfrm>
          <a:prstGeom prst="rect">
            <a:avLst/>
          </a:prstGeom>
          <a:noFill/>
          <a:ln w="0">
            <a:noFill/>
          </a:ln>
        </p:spPr>
        <p:txBody>
          <a:bodyPr wrap="square" lIns="0" tIns="0" rIns="0" bIns="0">
            <a:noAutofit/>
          </a:bodyPr>
          <a:lstStyle/>
          <a:p>
            <a:pPr>
              <a:defRPr sz="2025" b="1">
                <a:solidFill>
                  <a:srgbClr val="24483D"/>
                </a:solidFill>
                <a:latin typeface="Helvetica Neue"/>
                <a:ea typeface="Helvetica Neue"/>
                <a:cs typeface="Helvetica Neue"/>
              </a:defRPr>
            </a:pPr>
            <a:r>
              <a:rPr sz="2025" b="1">
                <a:solidFill>
                  <a:srgbClr val="24483D"/>
                </a:solidFill>
                <a:latin typeface="Helvetica Neue"/>
                <a:ea typeface="Helvetica Neue"/>
                <a:cs typeface="Helvetica Neue"/>
              </a:rPr>
              <a:t>Frase disponible</a:t>
            </a:r>
          </a:p>
        </p:txBody>
      </p:sp>
      <p:sp>
        <p:nvSpPr>
          <p:cNvPr id="10" name="Puede organizar una explicación.">
            <a:extLst>
              <a:ext uri="{FF2B5EF4-FFF2-40B4-BE49-F238E27FC236}">
                <a16:creationId xmlns:a16="http://schemas.microsoft.com/office/drawing/2014/main" id="{420AF969-2173-4B77-AEA9-D1D29923E086}"/>
              </a:ext>
            </a:extLst>
          </p:cNvPr>
          <p:cNvSpPr>
            <a:spLocks noGrp="1"/>
          </p:cNvSpPr>
          <p:nvPr/>
        </p:nvSpPr>
        <p:spPr>
          <a:xfrm>
            <a:off x="5105400" y="3819525"/>
            <a:ext cx="6429375" cy="723900"/>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Puede organizar una explicación.</a:t>
            </a:r>
          </a:p>
        </p:txBody>
      </p:sp>
      <p:sp>
        <p:nvSpPr>
          <p:cNvPr id="11" name="04">
            <a:extLst>
              <a:ext uri="{FF2B5EF4-FFF2-40B4-BE49-F238E27FC236}">
                <a16:creationId xmlns:a16="http://schemas.microsoft.com/office/drawing/2014/main" id="{17DB0D27-A7EC-4AE2-A547-4E5492544F3C}"/>
              </a:ext>
            </a:extLst>
          </p:cNvPr>
          <p:cNvSpPr>
            <a:spLocks noGrp="1"/>
          </p:cNvSpPr>
          <p:nvPr/>
        </p:nvSpPr>
        <p:spPr>
          <a:xfrm>
            <a:off x="647700" y="4695825"/>
            <a:ext cx="714375" cy="571500"/>
          </a:xfrm>
          <a:prstGeom prst="rect">
            <a:avLst/>
          </a:prstGeom>
          <a:noFill/>
          <a:ln w="0">
            <a:noFill/>
          </a:ln>
        </p:spPr>
        <p:txBody>
          <a:bodyPr wrap="square" lIns="0" tIns="0" rIns="0" bIns="0">
            <a:noAutofit/>
          </a:bodyPr>
          <a:lstStyle/>
          <a:p>
            <a:pPr>
              <a:defRPr sz="3150" b="0">
                <a:solidFill>
                  <a:srgbClr val="9C6B2E"/>
                </a:solidFill>
                <a:latin typeface="Helvetica Neue"/>
                <a:ea typeface="Helvetica Neue"/>
                <a:cs typeface="Helvetica Neue"/>
              </a:defRPr>
            </a:pPr>
            <a:r>
              <a:rPr sz="3150" b="0">
                <a:solidFill>
                  <a:srgbClr val="9C6B2E"/>
                </a:solidFill>
                <a:latin typeface="Helvetica Neue"/>
                <a:ea typeface="Helvetica Neue"/>
                <a:cs typeface="Helvetica Neue"/>
              </a:rPr>
              <a:t>04</a:t>
            </a:r>
          </a:p>
        </p:txBody>
      </p:sp>
      <p:sp>
        <p:nvSpPr>
          <p:cNvPr id="12" name="Expresión propia">
            <a:extLst>
              <a:ext uri="{FF2B5EF4-FFF2-40B4-BE49-F238E27FC236}">
                <a16:creationId xmlns:a16="http://schemas.microsoft.com/office/drawing/2014/main" id="{ADF7E127-EB6A-4E78-B563-66B2536076C2}"/>
              </a:ext>
            </a:extLst>
          </p:cNvPr>
          <p:cNvSpPr>
            <a:spLocks noGrp="1"/>
          </p:cNvSpPr>
          <p:nvPr/>
        </p:nvSpPr>
        <p:spPr>
          <a:xfrm>
            <a:off x="1609725" y="4686300"/>
            <a:ext cx="3143250" cy="714375"/>
          </a:xfrm>
          <a:prstGeom prst="rect">
            <a:avLst/>
          </a:prstGeom>
          <a:noFill/>
          <a:ln w="0">
            <a:noFill/>
          </a:ln>
        </p:spPr>
        <p:txBody>
          <a:bodyPr wrap="square" lIns="0" tIns="0" rIns="0" bIns="0">
            <a:noAutofit/>
          </a:bodyPr>
          <a:lstStyle/>
          <a:p>
            <a:pPr>
              <a:defRPr sz="2025" b="1">
                <a:solidFill>
                  <a:srgbClr val="24483D"/>
                </a:solidFill>
                <a:latin typeface="Helvetica Neue"/>
                <a:ea typeface="Helvetica Neue"/>
                <a:cs typeface="Helvetica Neue"/>
              </a:defRPr>
            </a:pPr>
            <a:r>
              <a:rPr sz="2025" b="1">
                <a:solidFill>
                  <a:srgbClr val="24483D"/>
                </a:solidFill>
                <a:latin typeface="Helvetica Neue"/>
                <a:ea typeface="Helvetica Neue"/>
                <a:cs typeface="Helvetica Neue"/>
              </a:rPr>
              <a:t>Expresión propia</a:t>
            </a:r>
          </a:p>
        </p:txBody>
      </p:sp>
      <p:sp>
        <p:nvSpPr>
          <p:cNvPr id="13" name="Utiliza el lenguaje con menos ayuda.">
            <a:extLst>
              <a:ext uri="{FF2B5EF4-FFF2-40B4-BE49-F238E27FC236}">
                <a16:creationId xmlns:a16="http://schemas.microsoft.com/office/drawing/2014/main" id="{58079A7B-EB3F-4DE2-A492-668A34CD33FC}"/>
              </a:ext>
            </a:extLst>
          </p:cNvPr>
          <p:cNvSpPr>
            <a:spLocks noGrp="1"/>
          </p:cNvSpPr>
          <p:nvPr/>
        </p:nvSpPr>
        <p:spPr>
          <a:xfrm>
            <a:off x="5105400" y="4686300"/>
            <a:ext cx="6429375" cy="723900"/>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Utiliza el lenguaje con menos ayuda.</a:t>
            </a:r>
          </a:p>
        </p:txBody>
      </p:sp>
      <p:sp>
        <p:nvSpPr>
          <p:cNvPr id="14" name="Esta secuencia es orientativa. El estudiante pue">
            <a:extLst>
              <a:ext uri="{FF2B5EF4-FFF2-40B4-BE49-F238E27FC236}">
                <a16:creationId xmlns:a16="http://schemas.microsoft.com/office/drawing/2014/main" id="{2CDDF7A2-7C10-4BA9-B0CF-B05D63D91157}"/>
              </a:ext>
            </a:extLst>
          </p:cNvPr>
          <p:cNvSpPr>
            <a:spLocks noGrp="1"/>
          </p:cNvSpPr>
          <p:nvPr/>
        </p:nvSpPr>
        <p:spPr>
          <a:xfrm>
            <a:off x="647700" y="5810250"/>
            <a:ext cx="10896600" cy="457200"/>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Esta secuencia es orientativa. El estudiante puede necesitar apoyos distintos según la experiencia.</a:t>
            </a:r>
          </a:p>
        </p:txBody>
      </p:sp>
      <p:sp>
        <p:nvSpPr>
          <p:cNvPr id="15" name="Adaptación de apoyos visuales y vocabulario, Guí">
            <a:extLst>
              <a:ext uri="{FF2B5EF4-FFF2-40B4-BE49-F238E27FC236}">
                <a16:creationId xmlns:a16="http://schemas.microsoft.com/office/drawing/2014/main" id="{B25BDA87-3253-4324-9525-F5F6DF22D0A6}"/>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Adaptación de apoyos visuales y vocabulario, Guía del PEB, pp. 27–29</a:t>
            </a:r>
          </a:p>
        </p:txBody>
      </p:sp>
      <p:sp>
        <p:nvSpPr>
          <p:cNvPr id="16" name="25">
            <a:extLst>
              <a:ext uri="{FF2B5EF4-FFF2-40B4-BE49-F238E27FC236}">
                <a16:creationId xmlns:a16="http://schemas.microsoft.com/office/drawing/2014/main" id="{62455DF2-DE90-48EC-8700-9EE0484A0787}"/>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25</a:t>
            </a:r>
          </a:p>
        </p:txBody>
      </p:sp>
    </p:spTree>
    <p:extLst>
      <p:ext uri="{BB962C8B-B14F-4D97-AF65-F5344CB8AC3E}">
        <p14:creationId xmlns:p14="http://schemas.microsoft.com/office/powerpoint/2010/main" val="359528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Un ambiente bilingüe ordenado y accesible">
            <a:extLst>
              <a:ext uri="{FF2B5EF4-FFF2-40B4-BE49-F238E27FC236}">
                <a16:creationId xmlns:a16="http://schemas.microsoft.com/office/drawing/2014/main" id="{F7EFBCE9-0FAA-416F-9874-9E40B8E434D0}"/>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Un ambiente bilingüe ordenado y accesible</a:t>
            </a:r>
          </a:p>
        </p:txBody>
      </p:sp>
      <p:sp>
        <p:nvSpPr>
          <p:cNvPr id="2" name="Recursos que ayudan a trabajar">
            <a:extLst>
              <a:ext uri="{FF2B5EF4-FFF2-40B4-BE49-F238E27FC236}">
                <a16:creationId xmlns:a16="http://schemas.microsoft.com/office/drawing/2014/main" id="{4938E472-F885-4AA8-BE84-54289D12E45C}"/>
              </a:ext>
            </a:extLst>
          </p:cNvPr>
          <p:cNvSpPr>
            <a:spLocks noGrp="1"/>
          </p:cNvSpPr>
          <p:nvPr/>
        </p:nvSpPr>
        <p:spPr>
          <a:xfrm>
            <a:off x="64770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Recursos que ayudan a trabajar</a:t>
            </a:r>
          </a:p>
        </p:txBody>
      </p:sp>
      <p:sp>
        <p:nvSpPr>
          <p:cNvPr id="3" name="Libros y vocabulario vinculados al currículo.">
            <a:extLst>
              <a:ext uri="{FF2B5EF4-FFF2-40B4-BE49-F238E27FC236}">
                <a16:creationId xmlns:a16="http://schemas.microsoft.com/office/drawing/2014/main" id="{35FB566B-72C1-431A-9E22-B8A91E72E8ED}"/>
              </a:ext>
            </a:extLst>
          </p:cNvPr>
          <p:cNvSpPr>
            <a:spLocks noGrp="1"/>
          </p:cNvSpPr>
          <p:nvPr/>
        </p:nvSpPr>
        <p:spPr>
          <a:xfrm>
            <a:off x="64770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Libros y vocabulario vinculados al currículo.</a:t>
            </a:r>
          </a:p>
        </p:txBody>
      </p:sp>
      <p:sp>
        <p:nvSpPr>
          <p:cNvPr id="4" name="Tarjetas disponibles cerca de la experiencia.">
            <a:extLst>
              <a:ext uri="{FF2B5EF4-FFF2-40B4-BE49-F238E27FC236}">
                <a16:creationId xmlns:a16="http://schemas.microsoft.com/office/drawing/2014/main" id="{62055B4D-3AF0-419F-A6E1-AB2EE9FF623B}"/>
              </a:ext>
            </a:extLst>
          </p:cNvPr>
          <p:cNvSpPr>
            <a:spLocks noGrp="1"/>
          </p:cNvSpPr>
          <p:nvPr/>
        </p:nvSpPr>
        <p:spPr>
          <a:xfrm>
            <a:off x="64770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Tarjetas disponibles cerca de la experiencia.</a:t>
            </a:r>
          </a:p>
        </p:txBody>
      </p:sp>
      <p:sp>
        <p:nvSpPr>
          <p:cNvPr id="5" name="Rotulación pertinente al alcance del estudiante.">
            <a:extLst>
              <a:ext uri="{FF2B5EF4-FFF2-40B4-BE49-F238E27FC236}">
                <a16:creationId xmlns:a16="http://schemas.microsoft.com/office/drawing/2014/main" id="{D5099CF4-C078-4D14-A29A-94A682CB643F}"/>
              </a:ext>
            </a:extLst>
          </p:cNvPr>
          <p:cNvSpPr>
            <a:spLocks noGrp="1"/>
          </p:cNvSpPr>
          <p:nvPr/>
        </p:nvSpPr>
        <p:spPr>
          <a:xfrm>
            <a:off x="64770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Rotulación pertinente al alcance del estudiante.</a:t>
            </a:r>
          </a:p>
        </p:txBody>
      </p:sp>
      <p:sp>
        <p:nvSpPr>
          <p:cNvPr id="6" name="Criterios de selección">
            <a:extLst>
              <a:ext uri="{FF2B5EF4-FFF2-40B4-BE49-F238E27FC236}">
                <a16:creationId xmlns:a16="http://schemas.microsoft.com/office/drawing/2014/main" id="{A14D4E08-CAC3-4526-9463-B4C87FA18F49}"/>
              </a:ext>
            </a:extLst>
          </p:cNvPr>
          <p:cNvSpPr>
            <a:spLocks noGrp="1"/>
          </p:cNvSpPr>
          <p:nvPr/>
        </p:nvSpPr>
        <p:spPr>
          <a:xfrm>
            <a:off x="6419850" y="2105025"/>
            <a:ext cx="5124450" cy="590550"/>
          </a:xfrm>
          <a:prstGeom prst="rect">
            <a:avLst/>
          </a:prstGeom>
          <a:noFill/>
          <a:ln w="0">
            <a:noFill/>
          </a:ln>
        </p:spPr>
        <p:txBody>
          <a:bodyPr wrap="square" lIns="0" tIns="0" rIns="0" bIns="0">
            <a:noAutofit/>
          </a:bodyPr>
          <a:lstStyle/>
          <a:p>
            <a:pPr>
              <a:defRPr sz="2175" b="1">
                <a:solidFill>
                  <a:srgbClr val="9C6B2E"/>
                </a:solidFill>
                <a:latin typeface="Helvetica Neue"/>
                <a:ea typeface="Helvetica Neue"/>
                <a:cs typeface="Helvetica Neue"/>
              </a:defRPr>
            </a:pPr>
            <a:r>
              <a:rPr sz="2175" b="1">
                <a:solidFill>
                  <a:srgbClr val="9C6B2E"/>
                </a:solidFill>
                <a:latin typeface="Helvetica Neue"/>
                <a:ea typeface="Helvetica Neue"/>
                <a:cs typeface="Helvetica Neue"/>
              </a:rPr>
              <a:t>Criterios de selección</a:t>
            </a:r>
          </a:p>
        </p:txBody>
      </p:sp>
      <p:sp>
        <p:nvSpPr>
          <p:cNvPr id="7" name="Precisión del contenido y del idioma.">
            <a:extLst>
              <a:ext uri="{FF2B5EF4-FFF2-40B4-BE49-F238E27FC236}">
                <a16:creationId xmlns:a16="http://schemas.microsoft.com/office/drawing/2014/main" id="{4279C264-3905-40E9-AFC2-3463CF7858EF}"/>
              </a:ext>
            </a:extLst>
          </p:cNvPr>
          <p:cNvSpPr>
            <a:spLocks noGrp="1"/>
          </p:cNvSpPr>
          <p:nvPr/>
        </p:nvSpPr>
        <p:spPr>
          <a:xfrm>
            <a:off x="6419850" y="291465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Precisión del contenido y del idioma.</a:t>
            </a:r>
          </a:p>
        </p:txBody>
      </p:sp>
      <p:sp>
        <p:nvSpPr>
          <p:cNvPr id="8" name="Cantidad manejable y orden visible.">
            <a:extLst>
              <a:ext uri="{FF2B5EF4-FFF2-40B4-BE49-F238E27FC236}">
                <a16:creationId xmlns:a16="http://schemas.microsoft.com/office/drawing/2014/main" id="{83565ABE-19CC-4587-9D84-20305E899593}"/>
              </a:ext>
            </a:extLst>
          </p:cNvPr>
          <p:cNvSpPr>
            <a:spLocks noGrp="1"/>
          </p:cNvSpPr>
          <p:nvPr/>
        </p:nvSpPr>
        <p:spPr>
          <a:xfrm>
            <a:off x="6419850" y="3781425"/>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Cantidad manejable y orden visible.</a:t>
            </a:r>
          </a:p>
        </p:txBody>
      </p:sp>
      <p:sp>
        <p:nvSpPr>
          <p:cNvPr id="9" name="Uso real por parte de los estudiantes.">
            <a:extLst>
              <a:ext uri="{FF2B5EF4-FFF2-40B4-BE49-F238E27FC236}">
                <a16:creationId xmlns:a16="http://schemas.microsoft.com/office/drawing/2014/main" id="{F2EA4F72-7288-4148-9269-771940A0C2C8}"/>
              </a:ext>
            </a:extLst>
          </p:cNvPr>
          <p:cNvSpPr>
            <a:spLocks noGrp="1"/>
          </p:cNvSpPr>
          <p:nvPr/>
        </p:nvSpPr>
        <p:spPr>
          <a:xfrm>
            <a:off x="6419850" y="4648200"/>
            <a:ext cx="5048250" cy="790575"/>
          </a:xfrm>
          <a:prstGeom prst="rect">
            <a:avLst/>
          </a:prstGeom>
          <a:noFill/>
          <a:ln w="0">
            <a:noFill/>
          </a:ln>
        </p:spPr>
        <p:txBody>
          <a:bodyPr wrap="square" lIns="0" tIns="0" rIns="0" bIns="0">
            <a:noAutofit/>
          </a:bodyPr>
          <a:lstStyle/>
          <a:p>
            <a:pPr>
              <a:defRPr sz="2025" b="0">
                <a:solidFill>
                  <a:srgbClr val="24483D"/>
                </a:solidFill>
                <a:latin typeface="Helvetica Neue"/>
                <a:ea typeface="Helvetica Neue"/>
                <a:cs typeface="Helvetica Neue"/>
              </a:defRPr>
            </a:pPr>
            <a:r>
              <a:rPr sz="2025" b="0">
                <a:solidFill>
                  <a:srgbClr val="24483D"/>
                </a:solidFill>
                <a:latin typeface="Helvetica Neue"/>
                <a:ea typeface="Helvetica Neue"/>
                <a:cs typeface="Helvetica Neue"/>
              </a:rPr>
              <a:t>Uso real por parte de los estudiantes.</a:t>
            </a:r>
          </a:p>
        </p:txBody>
      </p:sp>
      <p:sp>
        <p:nvSpPr>
          <p:cNvPr id="10" name="La presencia de ambos idiomas se observa también">
            <a:extLst>
              <a:ext uri="{FF2B5EF4-FFF2-40B4-BE49-F238E27FC236}">
                <a16:creationId xmlns:a16="http://schemas.microsoft.com/office/drawing/2014/main" id="{BA2AE827-A0B1-4C4C-B191-7146603CBE95}"/>
              </a:ext>
            </a:extLst>
          </p:cNvPr>
          <p:cNvSpPr>
            <a:spLocks noGrp="1"/>
          </p:cNvSpPr>
          <p:nvPr/>
        </p:nvSpPr>
        <p:spPr>
          <a:xfrm>
            <a:off x="647700" y="5657850"/>
            <a:ext cx="10896600" cy="571500"/>
          </a:xfrm>
          <a:prstGeom prst="rect">
            <a:avLst/>
          </a:prstGeom>
          <a:noFill/>
          <a:ln w="0">
            <a:noFill/>
          </a:ln>
        </p:spPr>
        <p:txBody>
          <a:bodyPr wrap="square" lIns="0" tIns="0" rIns="0" bIns="0">
            <a:noAutofit/>
          </a:bodyPr>
          <a:lstStyle/>
          <a:p>
            <a:pPr>
              <a:defRPr sz="1575" b="0">
                <a:solidFill>
                  <a:srgbClr val="59665B"/>
                </a:solidFill>
                <a:latin typeface="Helvetica Neue"/>
                <a:ea typeface="Helvetica Neue"/>
                <a:cs typeface="Helvetica Neue"/>
              </a:defRPr>
            </a:pPr>
            <a:r>
              <a:rPr sz="1575" b="0">
                <a:solidFill>
                  <a:srgbClr val="59665B"/>
                </a:solidFill>
                <a:latin typeface="Helvetica Neue"/>
                <a:ea typeface="Helvetica Neue"/>
                <a:cs typeface="Helvetica Neue"/>
              </a:rPr>
              <a:t>La presencia de ambos idiomas se observa también en la interacción y en los trabajos.</a:t>
            </a:r>
          </a:p>
        </p:txBody>
      </p:sp>
      <p:sp>
        <p:nvSpPr>
          <p:cNvPr id="11" name="Guía del PEB, pp. 44–46. SAEM, p. 32">
            <a:extLst>
              <a:ext uri="{FF2B5EF4-FFF2-40B4-BE49-F238E27FC236}">
                <a16:creationId xmlns:a16="http://schemas.microsoft.com/office/drawing/2014/main" id="{0EFB0743-8F20-4BA1-9627-BE4659BC5427}"/>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Guía del PEB, pp. 44–46. SAEM, p. 32</a:t>
            </a:r>
          </a:p>
        </p:txBody>
      </p:sp>
      <p:sp>
        <p:nvSpPr>
          <p:cNvPr id="12" name="28">
            <a:extLst>
              <a:ext uri="{FF2B5EF4-FFF2-40B4-BE49-F238E27FC236}">
                <a16:creationId xmlns:a16="http://schemas.microsoft.com/office/drawing/2014/main" id="{4999A6F6-EE5D-497B-B6A0-20CE3C824229}"/>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28</a:t>
            </a:r>
          </a:p>
        </p:txBody>
      </p:sp>
    </p:spTree>
    <p:extLst>
      <p:ext uri="{BB962C8B-B14F-4D97-AF65-F5344CB8AC3E}">
        <p14:creationId xmlns:p14="http://schemas.microsoft.com/office/powerpoint/2010/main" val="1858342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uentes del Programa de Educación Bilingüe">
            <a:extLst>
              <a:ext uri="{FF2B5EF4-FFF2-40B4-BE49-F238E27FC236}">
                <a16:creationId xmlns:a16="http://schemas.microsoft.com/office/drawing/2014/main" id="{79167E7D-2195-4332-9812-FF66FA3EA3E6}"/>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Fuentes del Programa de Educación Bilingüe</a:t>
            </a:r>
          </a:p>
        </p:txBody>
      </p:sp>
      <p:sp>
        <p:nvSpPr>
          <p:cNvPr id="2" name="CC 001-2026-2027">
            <a:extLst>
              <a:ext uri="{FF2B5EF4-FFF2-40B4-BE49-F238E27FC236}">
                <a16:creationId xmlns:a16="http://schemas.microsoft.com/office/drawing/2014/main" id="{6AAFE9B5-AD02-4A77-8694-17B81BF3A229}"/>
              </a:ext>
            </a:extLst>
          </p:cNvPr>
          <p:cNvSpPr>
            <a:spLocks noGrp="1"/>
          </p:cNvSpPr>
          <p:nvPr/>
        </p:nvSpPr>
        <p:spPr>
          <a:xfrm>
            <a:off x="647700" y="2028825"/>
            <a:ext cx="10896600" cy="438150"/>
          </a:xfrm>
          <a:prstGeom prst="rect">
            <a:avLst/>
          </a:prstGeom>
          <a:noFill/>
          <a:ln w="0">
            <a:noFill/>
          </a:ln>
        </p:spPr>
        <p:txBody>
          <a:bodyPr wrap="square" lIns="0" tIns="0" rIns="0" bIns="0">
            <a:noAutofit/>
          </a:bodyPr>
          <a:lstStyle/>
          <a:p>
            <a:pPr>
              <a:defRPr sz="2175" b="1">
                <a:solidFill>
                  <a:srgbClr val="24483D"/>
                </a:solidFill>
                <a:latin typeface="Helvetica Neue"/>
                <a:ea typeface="Helvetica Neue"/>
                <a:cs typeface="Helvetica Neue"/>
              </a:defRPr>
            </a:pPr>
            <a:r>
              <a:rPr b="1">
                <a:solidFill>
                  <a:srgbClr val="24483D"/>
                </a:solidFill>
                <a:latin typeface="Helvetica Neue"/>
                <a:ea typeface="Helvetica Neue"/>
                <a:cs typeface="Helvetica Neue"/>
                <a:hlinkClick r:id="rId3"/>
              </a:rPr>
              <a:t>CC 001-2026-2027</a:t>
            </a:r>
          </a:p>
        </p:txBody>
      </p:sp>
      <p:sp>
        <p:nvSpPr>
          <p:cNvPr id="3" name="Marco del programa y modalidades. Páginas 6–10.">
            <a:extLst>
              <a:ext uri="{FF2B5EF4-FFF2-40B4-BE49-F238E27FC236}">
                <a16:creationId xmlns:a16="http://schemas.microsoft.com/office/drawing/2014/main" id="{182E1409-5478-4229-A072-B9287097052C}"/>
              </a:ext>
            </a:extLst>
          </p:cNvPr>
          <p:cNvSpPr>
            <a:spLocks noGrp="1"/>
          </p:cNvSpPr>
          <p:nvPr/>
        </p:nvSpPr>
        <p:spPr>
          <a:xfrm>
            <a:off x="647700" y="2495550"/>
            <a:ext cx="10896600" cy="657225"/>
          </a:xfrm>
          <a:prstGeom prst="rect">
            <a:avLst/>
          </a:prstGeom>
          <a:noFill/>
          <a:ln w="0">
            <a:noFill/>
          </a:ln>
        </p:spPr>
        <p:txBody>
          <a:bodyPr wrap="square" lIns="0" tIns="0" rIns="0" bIns="0">
            <a:noAutofit/>
          </a:bodyPr>
          <a:lstStyle/>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Marco del programa y modalidades. Páginas 6–10.</a:t>
            </a:r>
          </a:p>
        </p:txBody>
      </p:sp>
      <p:sp>
        <p:nvSpPr>
          <p:cNvPr id="4" name="Guía del PEB, julio de 2026">
            <a:extLst>
              <a:ext uri="{FF2B5EF4-FFF2-40B4-BE49-F238E27FC236}">
                <a16:creationId xmlns:a16="http://schemas.microsoft.com/office/drawing/2014/main" id="{82BB2514-5255-4D01-99AD-D9C7DEF15BA0}"/>
              </a:ext>
            </a:extLst>
          </p:cNvPr>
          <p:cNvSpPr>
            <a:spLocks noGrp="1"/>
          </p:cNvSpPr>
          <p:nvPr/>
        </p:nvSpPr>
        <p:spPr>
          <a:xfrm>
            <a:off x="647700" y="3228975"/>
            <a:ext cx="10896600" cy="438150"/>
          </a:xfrm>
          <a:prstGeom prst="rect">
            <a:avLst/>
          </a:prstGeom>
          <a:noFill/>
          <a:ln w="0">
            <a:noFill/>
          </a:ln>
        </p:spPr>
        <p:txBody>
          <a:bodyPr wrap="square" lIns="0" tIns="0" rIns="0" bIns="0">
            <a:noAutofit/>
          </a:bodyPr>
          <a:lstStyle/>
          <a:p>
            <a:pPr>
              <a:defRPr sz="2175" b="1">
                <a:solidFill>
                  <a:srgbClr val="24483D"/>
                </a:solidFill>
                <a:latin typeface="Helvetica Neue"/>
                <a:ea typeface="Helvetica Neue"/>
                <a:cs typeface="Helvetica Neue"/>
              </a:defRPr>
            </a:pPr>
            <a:r>
              <a:rPr b="1">
                <a:solidFill>
                  <a:srgbClr val="24483D"/>
                </a:solidFill>
                <a:latin typeface="Helvetica Neue"/>
                <a:ea typeface="Helvetica Neue"/>
                <a:cs typeface="Helvetica Neue"/>
                <a:hlinkClick r:id="rId4"/>
              </a:rPr>
              <a:t>Guía del PEB, julio de 2026</a:t>
            </a:r>
          </a:p>
        </p:txBody>
      </p:sp>
      <p:sp>
        <p:nvSpPr>
          <p:cNvPr id="5" name="Modelo: pp. 18–23. Estrategias: pp. 27–29 y 44–5">
            <a:extLst>
              <a:ext uri="{FF2B5EF4-FFF2-40B4-BE49-F238E27FC236}">
                <a16:creationId xmlns:a16="http://schemas.microsoft.com/office/drawing/2014/main" id="{1FED6530-21BB-4E5D-84EE-8F638E27B8DE}"/>
              </a:ext>
            </a:extLst>
          </p:cNvPr>
          <p:cNvSpPr>
            <a:spLocks noGrp="1"/>
          </p:cNvSpPr>
          <p:nvPr/>
        </p:nvSpPr>
        <p:spPr>
          <a:xfrm>
            <a:off x="647700" y="3695700"/>
            <a:ext cx="10896600" cy="657225"/>
          </a:xfrm>
          <a:prstGeom prst="rect">
            <a:avLst/>
          </a:prstGeom>
          <a:noFill/>
          <a:ln w="0">
            <a:noFill/>
          </a:ln>
        </p:spPr>
        <p:txBody>
          <a:bodyPr wrap="square" lIns="0" tIns="0" rIns="0" bIns="0">
            <a:noAutofit/>
          </a:bodyPr>
          <a:lstStyle/>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Modelo: pp. 18–23. Estrategias: pp. 27–29 y 44–51.</a:t>
            </a:r>
          </a:p>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Responsabilidades: pp. 52–62. Familias: pp. 65–66.</a:t>
            </a:r>
          </a:p>
        </p:txBody>
      </p:sp>
      <p:sp>
        <p:nvSpPr>
          <p:cNvPr id="6" name="Las páginas de la guía corresponden a la numerac">
            <a:extLst>
              <a:ext uri="{FF2B5EF4-FFF2-40B4-BE49-F238E27FC236}">
                <a16:creationId xmlns:a16="http://schemas.microsoft.com/office/drawing/2014/main" id="{49BFC200-E612-4A98-9B40-EB23F3F0FDA2}"/>
              </a:ext>
            </a:extLst>
          </p:cNvPr>
          <p:cNvSpPr>
            <a:spLocks noGrp="1"/>
          </p:cNvSpPr>
          <p:nvPr/>
        </p:nvSpPr>
        <p:spPr>
          <a:xfrm>
            <a:off x="647700" y="5791200"/>
            <a:ext cx="10896600" cy="485775"/>
          </a:xfrm>
          <a:prstGeom prst="rect">
            <a:avLst/>
          </a:prstGeom>
          <a:noFill/>
          <a:ln w="0">
            <a:noFill/>
          </a:ln>
        </p:spPr>
        <p:txBody>
          <a:bodyPr wrap="square" lIns="0" tIns="0" rIns="0" bIns="0">
            <a:noAutofit/>
          </a:bodyPr>
          <a:lstStyle/>
          <a:p>
            <a:pPr>
              <a:defRPr sz="1500" b="0">
                <a:solidFill>
                  <a:srgbClr val="59665B"/>
                </a:solidFill>
                <a:latin typeface="Helvetica Neue"/>
                <a:ea typeface="Helvetica Neue"/>
                <a:cs typeface="Helvetica Neue"/>
              </a:defRPr>
            </a:pPr>
            <a:r>
              <a:rPr sz="1500" b="0">
                <a:solidFill>
                  <a:srgbClr val="59665B"/>
                </a:solidFill>
                <a:latin typeface="Helvetica Neue"/>
                <a:ea typeface="Helvetica Neue"/>
                <a:cs typeface="Helvetica Neue"/>
              </a:rPr>
              <a:t>Las páginas de la guía corresponden a la numeración impresa. El PDF añade diez páginas preliminares.</a:t>
            </a:r>
          </a:p>
        </p:txBody>
      </p:sp>
      <p:sp>
        <p:nvSpPr>
          <p:cNvPr id="7" name="Orientación Montessori bilingüe">
            <a:extLst>
              <a:ext uri="{FF2B5EF4-FFF2-40B4-BE49-F238E27FC236}">
                <a16:creationId xmlns:a16="http://schemas.microsoft.com/office/drawing/2014/main" id="{95D7127D-7A94-4169-B86C-9EBFDDC8CDA4}"/>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8" name="43">
            <a:extLst>
              <a:ext uri="{FF2B5EF4-FFF2-40B4-BE49-F238E27FC236}">
                <a16:creationId xmlns:a16="http://schemas.microsoft.com/office/drawing/2014/main" id="{96034B99-42B2-43E6-B6BE-6F56EB531F03}"/>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43</a:t>
            </a:r>
          </a:p>
        </p:txBody>
      </p:sp>
    </p:spTree>
    <p:extLst>
      <p:ext uri="{BB962C8B-B14F-4D97-AF65-F5344CB8AC3E}">
        <p14:creationId xmlns:p14="http://schemas.microsoft.com/office/powerpoint/2010/main" val="1268614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uentes Montessori y curriculares">
            <a:extLst>
              <a:ext uri="{FF2B5EF4-FFF2-40B4-BE49-F238E27FC236}">
                <a16:creationId xmlns:a16="http://schemas.microsoft.com/office/drawing/2014/main" id="{69AC27B7-7939-49D7-B0E2-86D90CC24B60}"/>
              </a:ext>
            </a:extLst>
          </p:cNvPr>
          <p:cNvSpPr>
            <a:spLocks noGrp="1"/>
          </p:cNvSpPr>
          <p:nvPr/>
        </p:nvSpPr>
        <p:spPr>
          <a:xfrm>
            <a:off x="647700" y="609600"/>
            <a:ext cx="10896600" cy="1143000"/>
          </a:xfrm>
          <a:prstGeom prst="rect">
            <a:avLst/>
          </a:prstGeom>
          <a:noFill/>
          <a:ln w="0">
            <a:noFill/>
          </a:ln>
        </p:spPr>
        <p:txBody>
          <a:bodyPr wrap="square" lIns="0" tIns="0" rIns="0" bIns="0">
            <a:noAutofit/>
          </a:bodyPr>
          <a:lstStyle/>
          <a:p>
            <a:pPr>
              <a:defRPr sz="3450" b="1">
                <a:solidFill>
                  <a:srgbClr val="24483D"/>
                </a:solidFill>
                <a:latin typeface="Helvetica Neue"/>
                <a:ea typeface="Helvetica Neue"/>
                <a:cs typeface="Helvetica Neue"/>
              </a:defRPr>
            </a:pPr>
            <a:r>
              <a:rPr sz="3450" b="1">
                <a:solidFill>
                  <a:srgbClr val="24483D"/>
                </a:solidFill>
                <a:latin typeface="Helvetica Neue"/>
                <a:ea typeface="Helvetica Neue"/>
                <a:cs typeface="Helvetica Neue"/>
              </a:rPr>
              <a:t>Fuentes Montessori y curriculares</a:t>
            </a:r>
          </a:p>
        </p:txBody>
      </p:sp>
      <p:sp>
        <p:nvSpPr>
          <p:cNvPr id="2" name="CC 020-2022-2023 de Montessori">
            <a:extLst>
              <a:ext uri="{FF2B5EF4-FFF2-40B4-BE49-F238E27FC236}">
                <a16:creationId xmlns:a16="http://schemas.microsoft.com/office/drawing/2014/main" id="{A772A5BE-4748-4F8F-B3CC-8D3FABACE99E}"/>
              </a:ext>
            </a:extLst>
          </p:cNvPr>
          <p:cNvSpPr>
            <a:spLocks noGrp="1"/>
          </p:cNvSpPr>
          <p:nvPr/>
        </p:nvSpPr>
        <p:spPr>
          <a:xfrm>
            <a:off x="647700" y="2028825"/>
            <a:ext cx="10896600" cy="438150"/>
          </a:xfrm>
          <a:prstGeom prst="rect">
            <a:avLst/>
          </a:prstGeom>
          <a:noFill/>
          <a:ln w="0">
            <a:noFill/>
          </a:ln>
        </p:spPr>
        <p:txBody>
          <a:bodyPr wrap="square" lIns="0" tIns="0" rIns="0" bIns="0">
            <a:noAutofit/>
          </a:bodyPr>
          <a:lstStyle/>
          <a:p>
            <a:pPr>
              <a:defRPr sz="2175" b="1">
                <a:solidFill>
                  <a:srgbClr val="24483D"/>
                </a:solidFill>
                <a:latin typeface="Helvetica Neue"/>
                <a:ea typeface="Helvetica Neue"/>
                <a:cs typeface="Helvetica Neue"/>
              </a:defRPr>
            </a:pPr>
            <a:r>
              <a:rPr b="1">
                <a:solidFill>
                  <a:srgbClr val="24483D"/>
                </a:solidFill>
                <a:latin typeface="Helvetica Neue"/>
                <a:ea typeface="Helvetica Neue"/>
                <a:cs typeface="Helvetica Neue"/>
                <a:hlinkClick r:id="rId3"/>
              </a:rPr>
              <a:t>CC 020-2022-2023 de Montessori</a:t>
            </a:r>
          </a:p>
        </p:txBody>
      </p:sp>
      <p:sp>
        <p:nvSpPr>
          <p:cNvPr id="3" name="Organización y currículo: pp. 25–34. Evaluación:">
            <a:extLst>
              <a:ext uri="{FF2B5EF4-FFF2-40B4-BE49-F238E27FC236}">
                <a16:creationId xmlns:a16="http://schemas.microsoft.com/office/drawing/2014/main" id="{C9EE4064-1D64-4D55-AC2B-2CAFE9B6B01D}"/>
              </a:ext>
            </a:extLst>
          </p:cNvPr>
          <p:cNvSpPr>
            <a:spLocks noGrp="1"/>
          </p:cNvSpPr>
          <p:nvPr/>
        </p:nvSpPr>
        <p:spPr>
          <a:xfrm>
            <a:off x="647700" y="2495550"/>
            <a:ext cx="10896600" cy="657225"/>
          </a:xfrm>
          <a:prstGeom prst="rect">
            <a:avLst/>
          </a:prstGeom>
          <a:noFill/>
          <a:ln w="0">
            <a:noFill/>
          </a:ln>
        </p:spPr>
        <p:txBody>
          <a:bodyPr wrap="square" lIns="0" tIns="0" rIns="0" bIns="0">
            <a:noAutofit/>
          </a:bodyPr>
          <a:lstStyle/>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Organización y currículo: pp. 25–34. Evaluación: pp. 35–36.</a:t>
            </a:r>
          </a:p>
        </p:txBody>
      </p:sp>
      <p:sp>
        <p:nvSpPr>
          <p:cNvPr id="4" name="CC 021-2025-2026 para 2026–2027">
            <a:extLst>
              <a:ext uri="{FF2B5EF4-FFF2-40B4-BE49-F238E27FC236}">
                <a16:creationId xmlns:a16="http://schemas.microsoft.com/office/drawing/2014/main" id="{48FA5308-AEFC-45FD-B71D-DEA635D6AEBA}"/>
              </a:ext>
            </a:extLst>
          </p:cNvPr>
          <p:cNvSpPr>
            <a:spLocks noGrp="1"/>
          </p:cNvSpPr>
          <p:nvPr/>
        </p:nvSpPr>
        <p:spPr>
          <a:xfrm>
            <a:off x="647700" y="3228975"/>
            <a:ext cx="10896600" cy="438150"/>
          </a:xfrm>
          <a:prstGeom prst="rect">
            <a:avLst/>
          </a:prstGeom>
          <a:noFill/>
          <a:ln w="0">
            <a:noFill/>
          </a:ln>
        </p:spPr>
        <p:txBody>
          <a:bodyPr wrap="square" lIns="0" tIns="0" rIns="0" bIns="0">
            <a:noAutofit/>
          </a:bodyPr>
          <a:lstStyle/>
          <a:p>
            <a:pPr>
              <a:defRPr sz="2175" b="1">
                <a:solidFill>
                  <a:srgbClr val="24483D"/>
                </a:solidFill>
                <a:latin typeface="Helvetica Neue"/>
                <a:ea typeface="Helvetica Neue"/>
                <a:cs typeface="Helvetica Neue"/>
              </a:defRPr>
            </a:pPr>
            <a:r>
              <a:rPr b="1">
                <a:solidFill>
                  <a:srgbClr val="24483D"/>
                </a:solidFill>
                <a:latin typeface="Helvetica Neue"/>
                <a:ea typeface="Helvetica Neue"/>
                <a:cs typeface="Helvetica Neue"/>
                <a:hlinkClick r:id="rId4"/>
              </a:rPr>
              <a:t>CC 021-2025-2026 para 2026–2027</a:t>
            </a:r>
          </a:p>
        </p:txBody>
      </p:sp>
      <p:sp>
        <p:nvSpPr>
          <p:cNvPr id="5" name="Organización Montessori: pp. 28–30. Promoción: p">
            <a:extLst>
              <a:ext uri="{FF2B5EF4-FFF2-40B4-BE49-F238E27FC236}">
                <a16:creationId xmlns:a16="http://schemas.microsoft.com/office/drawing/2014/main" id="{3DC0D27E-A1FA-49D5-8BAE-55A9F406B559}"/>
              </a:ext>
            </a:extLst>
          </p:cNvPr>
          <p:cNvSpPr>
            <a:spLocks noGrp="1"/>
          </p:cNvSpPr>
          <p:nvPr/>
        </p:nvSpPr>
        <p:spPr>
          <a:xfrm>
            <a:off x="647700" y="3695700"/>
            <a:ext cx="10896600" cy="657225"/>
          </a:xfrm>
          <a:prstGeom prst="rect">
            <a:avLst/>
          </a:prstGeom>
          <a:noFill/>
          <a:ln w="0">
            <a:noFill/>
          </a:ln>
        </p:spPr>
        <p:txBody>
          <a:bodyPr wrap="square" lIns="0" tIns="0" rIns="0" bIns="0">
            <a:noAutofit/>
          </a:bodyPr>
          <a:lstStyle/>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Organización Montessori: pp. 28–30. Promoción: pp. 37–38.</a:t>
            </a:r>
          </a:p>
        </p:txBody>
      </p:sp>
      <p:sp>
        <p:nvSpPr>
          <p:cNvPr id="6" name="Matemáticas y alineación Montessori">
            <a:extLst>
              <a:ext uri="{FF2B5EF4-FFF2-40B4-BE49-F238E27FC236}">
                <a16:creationId xmlns:a16="http://schemas.microsoft.com/office/drawing/2014/main" id="{0F7F2BA9-DF5F-4884-9099-EF0C9E294161}"/>
              </a:ext>
            </a:extLst>
          </p:cNvPr>
          <p:cNvSpPr>
            <a:spLocks noGrp="1"/>
          </p:cNvSpPr>
          <p:nvPr/>
        </p:nvSpPr>
        <p:spPr>
          <a:xfrm>
            <a:off x="647700" y="4429125"/>
            <a:ext cx="10896600" cy="438150"/>
          </a:xfrm>
          <a:prstGeom prst="rect">
            <a:avLst/>
          </a:prstGeom>
          <a:noFill/>
          <a:ln w="0">
            <a:noFill/>
          </a:ln>
        </p:spPr>
        <p:txBody>
          <a:bodyPr wrap="square" lIns="0" tIns="0" rIns="0" bIns="0">
            <a:noAutofit/>
          </a:bodyPr>
          <a:lstStyle/>
          <a:p>
            <a:pPr>
              <a:defRPr sz="2175" b="1">
                <a:solidFill>
                  <a:srgbClr val="24483D"/>
                </a:solidFill>
                <a:latin typeface="Helvetica Neue"/>
                <a:ea typeface="Helvetica Neue"/>
                <a:cs typeface="Helvetica Neue"/>
              </a:defRPr>
            </a:pPr>
            <a:r>
              <a:rPr b="1">
                <a:solidFill>
                  <a:srgbClr val="24483D"/>
                </a:solidFill>
                <a:latin typeface="Helvetica Neue"/>
                <a:ea typeface="Helvetica Neue"/>
                <a:cs typeface="Helvetica Neue"/>
                <a:hlinkClick r:id="rId5"/>
              </a:rPr>
              <a:t>Matemáticas y alineación Montessori</a:t>
            </a:r>
          </a:p>
        </p:txBody>
      </p:sp>
      <p:sp>
        <p:nvSpPr>
          <p:cNvPr id="7" name="Estándares 2022. Alineación 2016 como referencia">
            <a:extLst>
              <a:ext uri="{FF2B5EF4-FFF2-40B4-BE49-F238E27FC236}">
                <a16:creationId xmlns:a16="http://schemas.microsoft.com/office/drawing/2014/main" id="{C10A0E6A-1C53-4055-AEAE-36A984747FA1}"/>
              </a:ext>
            </a:extLst>
          </p:cNvPr>
          <p:cNvSpPr>
            <a:spLocks noGrp="1"/>
          </p:cNvSpPr>
          <p:nvPr/>
        </p:nvSpPr>
        <p:spPr>
          <a:xfrm>
            <a:off x="647700" y="4895850"/>
            <a:ext cx="10896600" cy="657225"/>
          </a:xfrm>
          <a:prstGeom prst="rect">
            <a:avLst/>
          </a:prstGeom>
          <a:noFill/>
          <a:ln w="0">
            <a:noFill/>
          </a:ln>
        </p:spPr>
        <p:txBody>
          <a:bodyPr wrap="square" lIns="0" tIns="0" rIns="0" bIns="0">
            <a:noAutofit/>
          </a:bodyPr>
          <a:lstStyle/>
          <a:p>
            <a:pPr>
              <a:defRPr sz="1800" b="0">
                <a:solidFill>
                  <a:srgbClr val="59665B"/>
                </a:solidFill>
                <a:latin typeface="Helvetica Neue"/>
                <a:ea typeface="Helvetica Neue"/>
                <a:cs typeface="Helvetica Neue"/>
              </a:defRPr>
            </a:pPr>
            <a:r>
              <a:rPr sz="1800" b="0">
                <a:solidFill>
                  <a:srgbClr val="59665B"/>
                </a:solidFill>
                <a:latin typeface="Helvetica Neue"/>
                <a:ea typeface="Helvetica Neue"/>
                <a:cs typeface="Helvetica Neue"/>
              </a:rPr>
              <a:t>Estándares 2022. Alineación 2016 como referencia para cotejar.</a:t>
            </a:r>
          </a:p>
        </p:txBody>
      </p:sp>
      <p:sp>
        <p:nvSpPr>
          <p:cNvPr id="8" name="Los ejemplos son propuestas del taller. La selec">
            <a:extLst>
              <a:ext uri="{FF2B5EF4-FFF2-40B4-BE49-F238E27FC236}">
                <a16:creationId xmlns:a16="http://schemas.microsoft.com/office/drawing/2014/main" id="{BF22AEA4-B435-4AE9-B141-4374056A7D1F}"/>
              </a:ext>
            </a:extLst>
          </p:cNvPr>
          <p:cNvSpPr>
            <a:spLocks noGrp="1"/>
          </p:cNvSpPr>
          <p:nvPr/>
        </p:nvSpPr>
        <p:spPr>
          <a:xfrm>
            <a:off x="647700" y="5791200"/>
            <a:ext cx="10896600" cy="485775"/>
          </a:xfrm>
          <a:prstGeom prst="rect">
            <a:avLst/>
          </a:prstGeom>
          <a:noFill/>
          <a:ln w="0">
            <a:noFill/>
          </a:ln>
        </p:spPr>
        <p:txBody>
          <a:bodyPr wrap="square" lIns="0" tIns="0" rIns="0" bIns="0">
            <a:noAutofit/>
          </a:bodyPr>
          <a:lstStyle/>
          <a:p>
            <a:pPr>
              <a:defRPr sz="1500" b="0">
                <a:solidFill>
                  <a:srgbClr val="59665B"/>
                </a:solidFill>
                <a:latin typeface="Helvetica Neue"/>
                <a:ea typeface="Helvetica Neue"/>
                <a:cs typeface="Helvetica Neue"/>
              </a:defRPr>
            </a:pPr>
            <a:r>
              <a:rPr sz="1500" b="0">
                <a:solidFill>
                  <a:srgbClr val="59665B"/>
                </a:solidFill>
                <a:latin typeface="Helvetica Neue"/>
                <a:ea typeface="Helvetica Neue"/>
                <a:cs typeface="Helvetica Neue"/>
              </a:rPr>
              <a:t>Los ejemplos son propuestas del taller. La selección final corresponde al currículo, los álbumes y la preparación del estudiante.</a:t>
            </a:r>
          </a:p>
        </p:txBody>
      </p:sp>
      <p:sp>
        <p:nvSpPr>
          <p:cNvPr id="9" name="Orientación Montessori bilingüe">
            <a:extLst>
              <a:ext uri="{FF2B5EF4-FFF2-40B4-BE49-F238E27FC236}">
                <a16:creationId xmlns:a16="http://schemas.microsoft.com/office/drawing/2014/main" id="{2444DDB0-B049-4A42-9646-B2C42E880168}"/>
              </a:ext>
            </a:extLst>
          </p:cNvPr>
          <p:cNvSpPr>
            <a:spLocks noGrp="1"/>
          </p:cNvSpPr>
          <p:nvPr/>
        </p:nvSpPr>
        <p:spPr>
          <a:xfrm>
            <a:off x="647700" y="6343650"/>
            <a:ext cx="10382250" cy="238125"/>
          </a:xfrm>
          <a:prstGeom prst="rect">
            <a:avLst/>
          </a:prstGeom>
          <a:noFill/>
          <a:ln w="0">
            <a:noFill/>
          </a:ln>
        </p:spPr>
        <p:txBody>
          <a:bodyPr wrap="square" lIns="0" tIns="0" rIns="0" bIns="0">
            <a:noAutofit/>
          </a:bodyPr>
          <a:lstStyle/>
          <a:p>
            <a:pPr>
              <a:defRPr sz="1050" b="0">
                <a:solidFill>
                  <a:srgbClr val="59665B"/>
                </a:solidFill>
                <a:latin typeface="Helvetica Neue"/>
                <a:ea typeface="Helvetica Neue"/>
                <a:cs typeface="Helvetica Neue"/>
              </a:defRPr>
            </a:pPr>
            <a:r>
              <a:rPr sz="1050" b="0">
                <a:solidFill>
                  <a:srgbClr val="59665B"/>
                </a:solidFill>
                <a:latin typeface="Helvetica Neue"/>
                <a:ea typeface="Helvetica Neue"/>
                <a:cs typeface="Helvetica Neue"/>
              </a:rPr>
              <a:t>Orientación Montessori bilingüe</a:t>
            </a:r>
          </a:p>
        </p:txBody>
      </p:sp>
      <p:sp>
        <p:nvSpPr>
          <p:cNvPr id="10" name="44">
            <a:extLst>
              <a:ext uri="{FF2B5EF4-FFF2-40B4-BE49-F238E27FC236}">
                <a16:creationId xmlns:a16="http://schemas.microsoft.com/office/drawing/2014/main" id="{D5F702CE-C7E4-4F97-B381-994F4639D94F}"/>
              </a:ext>
            </a:extLst>
          </p:cNvPr>
          <p:cNvSpPr>
            <a:spLocks noGrp="1"/>
          </p:cNvSpPr>
          <p:nvPr/>
        </p:nvSpPr>
        <p:spPr>
          <a:xfrm>
            <a:off x="11049000" y="6334125"/>
            <a:ext cx="495300" cy="238125"/>
          </a:xfrm>
          <a:prstGeom prst="rect">
            <a:avLst/>
          </a:prstGeom>
          <a:noFill/>
          <a:ln w="0">
            <a:noFill/>
          </a:ln>
        </p:spPr>
        <p:txBody>
          <a:bodyPr wrap="square" lIns="0" tIns="0" rIns="0" bIns="0">
            <a:noAutofit/>
          </a:bodyPr>
          <a:lstStyle/>
          <a:p>
            <a:pPr algn="r">
              <a:defRPr sz="1125" b="0">
                <a:solidFill>
                  <a:srgbClr val="59665B"/>
                </a:solidFill>
                <a:latin typeface="Helvetica Neue"/>
                <a:ea typeface="Helvetica Neue"/>
                <a:cs typeface="Helvetica Neue"/>
              </a:defRPr>
            </a:pPr>
            <a:r>
              <a:rPr sz="1125" b="0">
                <a:solidFill>
                  <a:srgbClr val="59665B"/>
                </a:solidFill>
                <a:latin typeface="Helvetica Neue"/>
                <a:ea typeface="Helvetica Neue"/>
                <a:cs typeface="Helvetica Neue"/>
              </a:rPr>
              <a:t>44</a:t>
            </a:r>
          </a:p>
        </p:txBody>
      </p:sp>
    </p:spTree>
    <p:extLst>
      <p:ext uri="{BB962C8B-B14F-4D97-AF65-F5344CB8AC3E}">
        <p14:creationId xmlns:p14="http://schemas.microsoft.com/office/powerpoint/2010/main" val="5758447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15">
    <p:bg>
      <p:bgPr>
        <a:solidFill>
          <a:srgbClr val="071B3A"/>
        </a:solidFill>
        <a:effectLst/>
      </p:bgPr>
    </p:bg>
    <p:spTree>
      <p:nvGrpSpPr>
        <p:cNvPr id="1" name=""/>
        <p:cNvGrpSpPr/>
        <p:nvPr/>
      </p:nvGrpSpPr>
      <p:grpSpPr>
        <a:xfrm>
          <a:off x="0" y="0"/>
          <a:ext cx="1" cy="1"/>
          <a:chOff x="0" y="0"/>
          <a:chExt cx="1" cy="1"/>
        </a:xfrm>
      </p:grpSpPr>
      <p:sp>
        <p:nvSpPr>
          <p:cNvPr id="2" name="Shape 0"/>
          <p:cNvSpPr/>
          <p:nvPr/>
        </p:nvSpPr>
        <p:spPr>
          <a:xfrm>
            <a:off x="-914400" y="914400"/>
            <a:ext cx="5943600" cy="5943600"/>
          </a:xfrm>
          <a:prstGeom prst="arc">
            <a:avLst/>
          </a:prstGeom>
          <a:solidFill>
            <a:srgbClr val="071B3A">
              <a:alpha val="0"/>
            </a:srgbClr>
          </a:solidFill>
          <a:ln w="50800">
            <a:solidFill>
              <a:srgbClr val="C9A227">
                <a:alpha val="92000"/>
              </a:srgbClr>
            </a:solidFill>
            <a:prstDash val="solid"/>
          </a:ln>
        </p:spPr>
        <p:txBody>
          <a:bodyPr/>
          <a:lstStyle/>
          <a:p>
            <a:endParaRPr lang="en-US"/>
          </a:p>
        </p:txBody>
      </p:sp>
      <p:sp>
        <p:nvSpPr>
          <p:cNvPr id="3" name="Text 1"/>
          <p:cNvSpPr/>
          <p:nvPr/>
        </p:nvSpPr>
        <p:spPr>
          <a:xfrm>
            <a:off x="731520" y="960120"/>
            <a:ext cx="2194560" cy="1188720"/>
          </a:xfrm>
          <a:prstGeom prst="rect">
            <a:avLst/>
          </a:prstGeom>
          <a:noFill/>
          <a:ln/>
        </p:spPr>
        <p:txBody>
          <a:bodyPr wrap="square" lIns="0" tIns="0" rIns="0" bIns="0" rtlCol="0" anchor="ctr"/>
          <a:lstStyle/>
          <a:p>
            <a:pPr marL="0" indent="0">
              <a:buNone/>
            </a:pPr>
            <a:r>
              <a:rPr lang="en-US" sz="7800" b="1" dirty="0">
                <a:solidFill>
                  <a:srgbClr val="C9A227"/>
                </a:solidFill>
              </a:rPr>
              <a:t>03</a:t>
            </a:r>
            <a:endParaRPr lang="en-US" sz="7800" dirty="0"/>
          </a:p>
        </p:txBody>
      </p:sp>
      <p:sp>
        <p:nvSpPr>
          <p:cNvPr id="4" name="Text 2"/>
          <p:cNvSpPr/>
          <p:nvPr/>
        </p:nvSpPr>
        <p:spPr>
          <a:xfrm>
            <a:off x="2788920" y="1920240"/>
            <a:ext cx="8412480" cy="777240"/>
          </a:xfrm>
          <a:prstGeom prst="rect">
            <a:avLst/>
          </a:prstGeom>
          <a:noFill/>
          <a:ln/>
        </p:spPr>
        <p:txBody>
          <a:bodyPr wrap="square" lIns="0" tIns="0" rIns="0" bIns="0" rtlCol="0" anchor="ctr"/>
          <a:lstStyle/>
          <a:p>
            <a:pPr marL="0" indent="0">
              <a:buNone/>
            </a:pPr>
            <a:r>
              <a:rPr lang="en-US" sz="3100" b="1" dirty="0">
                <a:solidFill>
                  <a:srgbClr val="FFFFFF"/>
                </a:solidFill>
              </a:rPr>
              <a:t>Team Teaching for Success</a:t>
            </a:r>
            <a:endParaRPr lang="en-US" sz="3100" dirty="0"/>
          </a:p>
        </p:txBody>
      </p:sp>
      <p:sp>
        <p:nvSpPr>
          <p:cNvPr id="5" name="Text 3"/>
          <p:cNvSpPr/>
          <p:nvPr/>
        </p:nvSpPr>
        <p:spPr>
          <a:xfrm>
            <a:off x="2816352" y="2907792"/>
            <a:ext cx="7863840" cy="685800"/>
          </a:xfrm>
          <a:prstGeom prst="rect">
            <a:avLst/>
          </a:prstGeom>
          <a:noFill/>
          <a:ln/>
        </p:spPr>
        <p:txBody>
          <a:bodyPr wrap="square" lIns="0" tIns="0" rIns="0" bIns="0" rtlCol="0" anchor="ctr"/>
          <a:lstStyle/>
          <a:p>
            <a:pPr marL="0" indent="0">
              <a:buNone/>
            </a:pPr>
            <a:r>
              <a:rPr lang="en-US" sz="1800" dirty="0">
                <a:solidFill>
                  <a:srgbClr val="DCE5F3"/>
                </a:solidFill>
              </a:rPr>
              <a:t>One classroom • two areas of expertise • shared responsibility</a:t>
            </a:r>
            <a:endParaRPr lang="en-US" sz="1800" dirty="0"/>
          </a:p>
        </p:txBody>
      </p:sp>
      <p:sp>
        <p:nvSpPr>
          <p:cNvPr id="25"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150" dirty="0">
                <a:solidFill>
                  <a:srgbClr val="C9A227"/>
                </a:solidFill>
              </a:rPr>
              <a:t>NOT TRANSLATION. NOT ASSISTANCE. PARTNERSHIP.</a:t>
            </a:r>
            <a:endParaRPr lang="en-US" sz="1000" dirty="0"/>
          </a:p>
        </p:txBody>
      </p:sp>
      <p:sp>
        <p:nvSpPr>
          <p:cNvPr id="3" name="Text 1"/>
          <p:cNvSpPr/>
          <p:nvPr/>
        </p:nvSpPr>
        <p:spPr>
          <a:xfrm>
            <a:off x="502920" y="658368"/>
            <a:ext cx="11155680" cy="502920"/>
          </a:xfrm>
          <a:prstGeom prst="rect">
            <a:avLst/>
          </a:prstGeom>
          <a:noFill/>
          <a:ln/>
        </p:spPr>
        <p:txBody>
          <a:bodyPr wrap="square" lIns="0" tIns="0" rIns="0" bIns="0" rtlCol="0" anchor="ctr"/>
          <a:lstStyle/>
          <a:p>
            <a:pPr marL="0" indent="0">
              <a:buNone/>
            </a:pPr>
            <a:r>
              <a:rPr lang="en-US" sz="2800" b="1" dirty="0">
                <a:solidFill>
                  <a:srgbClr val="071B3A"/>
                </a:solidFill>
              </a:rPr>
              <a:t>Team Teaching: A Shared Instructional System</a:t>
            </a:r>
            <a:endParaRPr lang="en-US" sz="2800" dirty="0"/>
          </a:p>
        </p:txBody>
      </p:sp>
      <p:sp>
        <p:nvSpPr>
          <p:cNvPr id="4" name="Shape 2"/>
          <p:cNvSpPr/>
          <p:nvPr/>
        </p:nvSpPr>
        <p:spPr>
          <a:xfrm>
            <a:off x="502920" y="1261872"/>
            <a:ext cx="11155680" cy="1"/>
          </a:xfrm>
          <a:prstGeom prst="line">
            <a:avLst/>
          </a:prstGeom>
          <a:noFill/>
          <a:ln w="12700">
            <a:solidFill>
              <a:srgbClr val="D8DEE8"/>
            </a:solidFill>
            <a:prstDash val="solid"/>
          </a:ln>
        </p:spPr>
        <p:txBody>
          <a:bodyPr/>
          <a:lstStyle/>
          <a:p>
            <a:endParaRPr lang="en-US"/>
          </a:p>
        </p:txBody>
      </p:sp>
      <p:pic>
        <p:nvPicPr>
          <p:cNvPr id="5" name="Image 0" descr="/mnt/data/972e7c61b7.png"/>
          <p:cNvPicPr>
            <a:picLocks noChangeAspect="1"/>
          </p:cNvPicPr>
          <p:nvPr/>
        </p:nvPicPr>
        <p:blipFill>
          <a:blip r:embed="rId3"/>
          <a:srcRect l="11616" r="11616"/>
          <a:stretch/>
        </p:blipFill>
        <p:spPr>
          <a:xfrm>
            <a:off x="640080" y="1417320"/>
            <a:ext cx="5212080" cy="4526280"/>
          </a:xfrm>
          <a:prstGeom prst="rect">
            <a:avLst/>
          </a:prstGeom>
        </p:spPr>
      </p:pic>
      <p:sp>
        <p:nvSpPr>
          <p:cNvPr id="6" name="Shape 3"/>
          <p:cNvSpPr/>
          <p:nvPr/>
        </p:nvSpPr>
        <p:spPr>
          <a:xfrm>
            <a:off x="6172200" y="1463040"/>
            <a:ext cx="5303520" cy="1234440"/>
          </a:xfrm>
          <a:prstGeom prst="roundRect">
            <a:avLst>
              <a:gd name="adj" fmla="val 5926"/>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7" name="Shape 4"/>
          <p:cNvSpPr/>
          <p:nvPr/>
        </p:nvSpPr>
        <p:spPr>
          <a:xfrm>
            <a:off x="6172200" y="1463040"/>
            <a:ext cx="73152" cy="1234440"/>
          </a:xfrm>
          <a:prstGeom prst="rect">
            <a:avLst/>
          </a:prstGeom>
          <a:solidFill>
            <a:srgbClr val="C9A227"/>
          </a:solidFill>
          <a:ln w="12700">
            <a:solidFill>
              <a:srgbClr val="C9A227"/>
            </a:solidFill>
            <a:prstDash val="solid"/>
          </a:ln>
        </p:spPr>
        <p:txBody>
          <a:bodyPr/>
          <a:lstStyle/>
          <a:p>
            <a:endParaRPr lang="en-US"/>
          </a:p>
        </p:txBody>
      </p:sp>
      <p:sp>
        <p:nvSpPr>
          <p:cNvPr id="8" name="Text 5"/>
          <p:cNvSpPr/>
          <p:nvPr/>
        </p:nvSpPr>
        <p:spPr>
          <a:xfrm>
            <a:off x="6409944" y="1691640"/>
            <a:ext cx="4864608" cy="256032"/>
          </a:xfrm>
          <a:prstGeom prst="rect">
            <a:avLst/>
          </a:prstGeom>
          <a:noFill/>
          <a:ln/>
        </p:spPr>
        <p:txBody>
          <a:bodyPr wrap="square" lIns="0" tIns="0" rIns="0" bIns="0" rtlCol="0" anchor="ctr"/>
          <a:lstStyle/>
          <a:p>
            <a:pPr marL="0" indent="0">
              <a:buNone/>
            </a:pPr>
            <a:r>
              <a:rPr lang="en-US" sz="1600" b="1" dirty="0">
                <a:solidFill>
                  <a:srgbClr val="071B3A"/>
                </a:solidFill>
              </a:rPr>
              <a:t>English Teacher</a:t>
            </a:r>
            <a:endParaRPr lang="en-US" sz="1600" dirty="0"/>
          </a:p>
        </p:txBody>
      </p:sp>
      <p:sp>
        <p:nvSpPr>
          <p:cNvPr id="9" name="Text 6"/>
          <p:cNvSpPr/>
          <p:nvPr/>
        </p:nvSpPr>
        <p:spPr>
          <a:xfrm>
            <a:off x="6409944" y="2121408"/>
            <a:ext cx="4864608" cy="411480"/>
          </a:xfrm>
          <a:prstGeom prst="rect">
            <a:avLst/>
          </a:prstGeom>
          <a:noFill/>
          <a:ln/>
        </p:spPr>
        <p:txBody>
          <a:bodyPr wrap="square" lIns="254" tIns="254" rIns="254" bIns="254" rtlCol="0" anchor="ctr">
            <a:normAutofit lnSpcReduction="10000"/>
          </a:bodyPr>
          <a:lstStyle/>
          <a:p>
            <a:pPr marL="0" indent="0">
              <a:buNone/>
            </a:pPr>
            <a:r>
              <a:rPr lang="en-US" sz="1400" dirty="0">
                <a:solidFill>
                  <a:srgbClr val="1F2937"/>
                </a:solidFill>
              </a:rPr>
              <a:t>Designs language objectives, scaffolds academic discourse, and monitors language production.</a:t>
            </a:r>
            <a:endParaRPr lang="en-US" sz="1400" dirty="0"/>
          </a:p>
        </p:txBody>
      </p:sp>
      <p:sp>
        <p:nvSpPr>
          <p:cNvPr id="10" name="Shape 7"/>
          <p:cNvSpPr/>
          <p:nvPr/>
        </p:nvSpPr>
        <p:spPr>
          <a:xfrm>
            <a:off x="6172200" y="2907792"/>
            <a:ext cx="5303520" cy="1234440"/>
          </a:xfrm>
          <a:prstGeom prst="roundRect">
            <a:avLst>
              <a:gd name="adj" fmla="val 5926"/>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1" name="Shape 8"/>
          <p:cNvSpPr/>
          <p:nvPr/>
        </p:nvSpPr>
        <p:spPr>
          <a:xfrm>
            <a:off x="6172200" y="2907792"/>
            <a:ext cx="73152" cy="1234440"/>
          </a:xfrm>
          <a:prstGeom prst="rect">
            <a:avLst/>
          </a:prstGeom>
          <a:solidFill>
            <a:srgbClr val="123B6D"/>
          </a:solidFill>
          <a:ln w="12700">
            <a:solidFill>
              <a:srgbClr val="123B6D"/>
            </a:solidFill>
            <a:prstDash val="solid"/>
          </a:ln>
        </p:spPr>
        <p:txBody>
          <a:bodyPr/>
          <a:lstStyle/>
          <a:p>
            <a:endParaRPr lang="en-US"/>
          </a:p>
        </p:txBody>
      </p:sp>
      <p:sp>
        <p:nvSpPr>
          <p:cNvPr id="12" name="Text 9"/>
          <p:cNvSpPr/>
          <p:nvPr/>
        </p:nvSpPr>
        <p:spPr>
          <a:xfrm>
            <a:off x="6409944" y="3136392"/>
            <a:ext cx="4864608" cy="256032"/>
          </a:xfrm>
          <a:prstGeom prst="rect">
            <a:avLst/>
          </a:prstGeom>
          <a:noFill/>
          <a:ln/>
        </p:spPr>
        <p:txBody>
          <a:bodyPr wrap="square" lIns="0" tIns="0" rIns="0" bIns="0" rtlCol="0" anchor="ctr"/>
          <a:lstStyle/>
          <a:p>
            <a:pPr marL="0" indent="0">
              <a:buNone/>
            </a:pPr>
            <a:r>
              <a:rPr lang="en-US" sz="1600" b="1" dirty="0">
                <a:solidFill>
                  <a:srgbClr val="071B3A"/>
                </a:solidFill>
              </a:rPr>
              <a:t>Science / Math Teacher</a:t>
            </a:r>
            <a:endParaRPr lang="en-US" sz="1600" dirty="0"/>
          </a:p>
        </p:txBody>
      </p:sp>
      <p:sp>
        <p:nvSpPr>
          <p:cNvPr id="13" name="Text 10"/>
          <p:cNvSpPr/>
          <p:nvPr/>
        </p:nvSpPr>
        <p:spPr>
          <a:xfrm>
            <a:off x="6409944" y="3566160"/>
            <a:ext cx="4864608" cy="411480"/>
          </a:xfrm>
          <a:prstGeom prst="rect">
            <a:avLst/>
          </a:prstGeom>
          <a:noFill/>
          <a:ln/>
        </p:spPr>
        <p:txBody>
          <a:bodyPr wrap="square" lIns="254" tIns="254" rIns="254" bIns="254" rtlCol="0" anchor="ctr">
            <a:normAutofit lnSpcReduction="10000"/>
          </a:bodyPr>
          <a:lstStyle/>
          <a:p>
            <a:pPr marL="0" indent="0">
              <a:buNone/>
            </a:pPr>
            <a:r>
              <a:rPr lang="en-US" sz="1400" dirty="0">
                <a:solidFill>
                  <a:srgbClr val="1F2937"/>
                </a:solidFill>
              </a:rPr>
              <a:t>Leads disciplinary concepts, practices, misconceptions and content accuracy.</a:t>
            </a:r>
            <a:endParaRPr lang="en-US" sz="1400" dirty="0"/>
          </a:p>
        </p:txBody>
      </p:sp>
      <p:sp>
        <p:nvSpPr>
          <p:cNvPr id="14" name="Shape 11"/>
          <p:cNvSpPr/>
          <p:nvPr/>
        </p:nvSpPr>
        <p:spPr>
          <a:xfrm>
            <a:off x="6172200" y="4343400"/>
            <a:ext cx="5303520" cy="1234440"/>
          </a:xfrm>
          <a:prstGeom prst="roundRect">
            <a:avLst>
              <a:gd name="adj" fmla="val 5926"/>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5" name="Shape 12"/>
          <p:cNvSpPr/>
          <p:nvPr/>
        </p:nvSpPr>
        <p:spPr>
          <a:xfrm>
            <a:off x="6172200" y="4343400"/>
            <a:ext cx="73152" cy="1234440"/>
          </a:xfrm>
          <a:prstGeom prst="rect">
            <a:avLst/>
          </a:prstGeom>
          <a:solidFill>
            <a:srgbClr val="123B6D"/>
          </a:solidFill>
          <a:ln w="12700">
            <a:solidFill>
              <a:srgbClr val="123B6D"/>
            </a:solidFill>
            <a:prstDash val="solid"/>
          </a:ln>
        </p:spPr>
        <p:txBody>
          <a:bodyPr/>
          <a:lstStyle/>
          <a:p>
            <a:endParaRPr lang="en-US"/>
          </a:p>
        </p:txBody>
      </p:sp>
      <p:sp>
        <p:nvSpPr>
          <p:cNvPr id="16" name="Text 13"/>
          <p:cNvSpPr/>
          <p:nvPr/>
        </p:nvSpPr>
        <p:spPr>
          <a:xfrm>
            <a:off x="6409944" y="4572000"/>
            <a:ext cx="4864608" cy="256032"/>
          </a:xfrm>
          <a:prstGeom prst="rect">
            <a:avLst/>
          </a:prstGeom>
          <a:noFill/>
          <a:ln/>
        </p:spPr>
        <p:txBody>
          <a:bodyPr wrap="square" lIns="0" tIns="0" rIns="0" bIns="0" rtlCol="0" anchor="ctr"/>
          <a:lstStyle/>
          <a:p>
            <a:pPr marL="0" indent="0">
              <a:buNone/>
            </a:pPr>
            <a:r>
              <a:rPr lang="en-US" sz="1600" b="1" dirty="0">
                <a:solidFill>
                  <a:srgbClr val="071B3A"/>
                </a:solidFill>
              </a:rPr>
              <a:t>Both Teachers</a:t>
            </a:r>
            <a:endParaRPr lang="en-US" sz="1600" dirty="0"/>
          </a:p>
        </p:txBody>
      </p:sp>
      <p:sp>
        <p:nvSpPr>
          <p:cNvPr id="17" name="Text 14"/>
          <p:cNvSpPr/>
          <p:nvPr/>
        </p:nvSpPr>
        <p:spPr>
          <a:xfrm>
            <a:off x="6409944" y="5001768"/>
            <a:ext cx="4864608" cy="411480"/>
          </a:xfrm>
          <a:prstGeom prst="rect">
            <a:avLst/>
          </a:prstGeom>
          <a:noFill/>
          <a:ln/>
        </p:spPr>
        <p:txBody>
          <a:bodyPr wrap="square" lIns="254" tIns="254" rIns="254" bIns="254" rtlCol="0" anchor="ctr">
            <a:normAutofit lnSpcReduction="10000"/>
          </a:bodyPr>
          <a:lstStyle/>
          <a:p>
            <a:pPr marL="0" indent="0">
              <a:buNone/>
            </a:pPr>
            <a:r>
              <a:rPr lang="en-US" sz="1400" dirty="0">
                <a:solidFill>
                  <a:srgbClr val="1F2937"/>
                </a:solidFill>
              </a:rPr>
              <a:t>Co-plan, co-instruct, assess, reflect and adjust based on evidence.</a:t>
            </a:r>
            <a:endParaRPr lang="en-US" sz="1400" dirty="0"/>
          </a:p>
        </p:txBody>
      </p:sp>
      <p:sp>
        <p:nvSpPr>
          <p:cNvPr id="25"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02920" y="347472"/>
            <a:ext cx="6583680" cy="201168"/>
          </a:xfrm>
          <a:prstGeom prst="rect">
            <a:avLst/>
          </a:prstGeom>
          <a:noFill/>
          <a:ln/>
        </p:spPr>
        <p:txBody>
          <a:bodyPr wrap="square" lIns="0" tIns="0" rIns="0" bIns="0" rtlCol="0" anchor="ctr"/>
          <a:lstStyle/>
          <a:p>
            <a:pPr marL="0" indent="0">
              <a:buNone/>
            </a:pPr>
            <a:r>
              <a:rPr lang="en-US" sz="1000" b="1" kern="0" spc="150" dirty="0">
                <a:solidFill>
                  <a:srgbClr val="C9A227"/>
                </a:solidFill>
              </a:rPr>
              <a:t>CHOOSE INTENTIONALLY</a:t>
            </a:r>
            <a:endParaRPr lang="en-US" sz="1000" dirty="0"/>
          </a:p>
        </p:txBody>
      </p:sp>
      <p:sp>
        <p:nvSpPr>
          <p:cNvPr id="3" name="Text 1"/>
          <p:cNvSpPr/>
          <p:nvPr/>
        </p:nvSpPr>
        <p:spPr>
          <a:xfrm>
            <a:off x="502920" y="658368"/>
            <a:ext cx="11155680" cy="502920"/>
          </a:xfrm>
          <a:prstGeom prst="rect">
            <a:avLst/>
          </a:prstGeom>
          <a:noFill/>
          <a:ln/>
        </p:spPr>
        <p:txBody>
          <a:bodyPr wrap="square" lIns="0" tIns="0" rIns="0" bIns="0" rtlCol="0" anchor="ctr"/>
          <a:lstStyle/>
          <a:p>
            <a:r>
              <a:rPr lang="en-US" sz="2800" b="1">
                <a:solidFill>
                  <a:srgbClr val="071B3A"/>
                </a:solidFill>
              </a:rPr>
              <a:t>Co-Teaching Models</a:t>
            </a:r>
            <a:endParaRPr lang="en-US" sz="2800"/>
          </a:p>
        </p:txBody>
      </p:sp>
      <p:sp>
        <p:nvSpPr>
          <p:cNvPr id="4" name="Shape 2"/>
          <p:cNvSpPr/>
          <p:nvPr/>
        </p:nvSpPr>
        <p:spPr>
          <a:xfrm>
            <a:off x="502920" y="1261872"/>
            <a:ext cx="11155680" cy="1"/>
          </a:xfrm>
          <a:prstGeom prst="line">
            <a:avLst/>
          </a:prstGeom>
          <a:noFill/>
          <a:ln w="12700">
            <a:solidFill>
              <a:srgbClr val="D8DEE8"/>
            </a:solidFill>
            <a:prstDash val="solid"/>
          </a:ln>
        </p:spPr>
        <p:txBody>
          <a:bodyPr/>
          <a:lstStyle/>
          <a:p>
            <a:endParaRPr lang="en-US"/>
          </a:p>
        </p:txBody>
      </p:sp>
      <p:sp>
        <p:nvSpPr>
          <p:cNvPr id="9" name="Shape 7"/>
          <p:cNvSpPr/>
          <p:nvPr/>
        </p:nvSpPr>
        <p:spPr>
          <a:xfrm>
            <a:off x="4480560" y="1417320"/>
            <a:ext cx="3429000" cy="1691640"/>
          </a:xfrm>
          <a:prstGeom prst="roundRect">
            <a:avLst>
              <a:gd name="adj" fmla="val 4324"/>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0" name="Shape 8"/>
          <p:cNvSpPr/>
          <p:nvPr/>
        </p:nvSpPr>
        <p:spPr>
          <a:xfrm>
            <a:off x="4480560" y="1417320"/>
            <a:ext cx="73152" cy="1691640"/>
          </a:xfrm>
          <a:prstGeom prst="rect">
            <a:avLst/>
          </a:prstGeom>
          <a:solidFill>
            <a:srgbClr val="123B6D"/>
          </a:solidFill>
          <a:ln w="12700">
            <a:solidFill>
              <a:srgbClr val="123B6D"/>
            </a:solidFill>
            <a:prstDash val="solid"/>
          </a:ln>
        </p:spPr>
        <p:txBody>
          <a:bodyPr/>
          <a:lstStyle/>
          <a:p>
            <a:endParaRPr lang="en-US"/>
          </a:p>
        </p:txBody>
      </p:sp>
      <p:sp>
        <p:nvSpPr>
          <p:cNvPr id="11" name="Text 9"/>
          <p:cNvSpPr/>
          <p:nvPr/>
        </p:nvSpPr>
        <p:spPr>
          <a:xfrm>
            <a:off x="4718304" y="1645920"/>
            <a:ext cx="2990088" cy="256032"/>
          </a:xfrm>
          <a:prstGeom prst="rect">
            <a:avLst/>
          </a:prstGeom>
          <a:noFill/>
          <a:ln/>
        </p:spPr>
        <p:txBody>
          <a:bodyPr wrap="square" lIns="0" tIns="0" rIns="0" bIns="0" rtlCol="0" anchor="ctr"/>
          <a:lstStyle/>
          <a:p>
            <a:pPr marL="0" indent="0">
              <a:buNone/>
            </a:pPr>
            <a:r>
              <a:rPr lang="en-US" sz="2000" b="1" dirty="0">
                <a:solidFill>
                  <a:srgbClr val="071B3A"/>
                </a:solidFill>
              </a:rPr>
              <a:t>One Teach / Assist</a:t>
            </a:r>
            <a:endParaRPr lang="en-US" sz="2000" dirty="0"/>
          </a:p>
        </p:txBody>
      </p:sp>
      <p:sp>
        <p:nvSpPr>
          <p:cNvPr id="12" name="Text 10"/>
          <p:cNvSpPr/>
          <p:nvPr/>
        </p:nvSpPr>
        <p:spPr>
          <a:xfrm>
            <a:off x="4718304" y="2075688"/>
            <a:ext cx="2990088" cy="868680"/>
          </a:xfrm>
          <a:prstGeom prst="rect">
            <a:avLst/>
          </a:prstGeom>
          <a:noFill/>
          <a:ln/>
        </p:spPr>
        <p:txBody>
          <a:bodyPr wrap="square" lIns="254" tIns="254" rIns="254" bIns="254" rtlCol="0" anchor="ctr">
            <a:normAutofit/>
          </a:bodyPr>
          <a:lstStyle/>
          <a:p>
            <a:pPr marL="0" indent="0">
              <a:buNone/>
            </a:pPr>
            <a:r>
              <a:rPr lang="en-US" sz="1400" dirty="0">
                <a:solidFill>
                  <a:srgbClr val="1F2937"/>
                </a:solidFill>
              </a:rPr>
              <a:t>Provide immediate support.</a:t>
            </a:r>
          </a:p>
          <a:p>
            <a:endParaRPr lang="en-US" sz="1400" dirty="0">
              <a:solidFill>
                <a:srgbClr val="1F2937"/>
              </a:solidFill>
            </a:endParaRPr>
          </a:p>
          <a:p>
            <a:r>
              <a:rPr lang="en-US" sz="1400">
                <a:solidFill>
                  <a:srgbClr val="1F2937"/>
                </a:solidFill>
              </a:rPr>
              <a:t>Provide in-the-moment language support</a:t>
            </a:r>
            <a:endParaRPr lang="en-US" sz="1400">
              <a:solidFill>
                <a:srgbClr val="000000"/>
              </a:solidFill>
            </a:endParaRPr>
          </a:p>
          <a:p>
            <a:endParaRPr lang="en-US" sz="1400" dirty="0">
              <a:solidFill>
                <a:srgbClr val="1F2937"/>
              </a:solidFill>
            </a:endParaRPr>
          </a:p>
        </p:txBody>
      </p:sp>
      <p:sp>
        <p:nvSpPr>
          <p:cNvPr id="13" name="Shape 11"/>
          <p:cNvSpPr/>
          <p:nvPr/>
        </p:nvSpPr>
        <p:spPr>
          <a:xfrm>
            <a:off x="8321040" y="1417320"/>
            <a:ext cx="3429000" cy="1691640"/>
          </a:xfrm>
          <a:prstGeom prst="roundRect">
            <a:avLst>
              <a:gd name="adj" fmla="val 4324"/>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14" name="Shape 12"/>
          <p:cNvSpPr/>
          <p:nvPr/>
        </p:nvSpPr>
        <p:spPr>
          <a:xfrm>
            <a:off x="8321040" y="1417320"/>
            <a:ext cx="73152" cy="1691640"/>
          </a:xfrm>
          <a:prstGeom prst="rect">
            <a:avLst/>
          </a:prstGeom>
          <a:solidFill>
            <a:srgbClr val="123B6D"/>
          </a:solidFill>
          <a:ln w="12700">
            <a:solidFill>
              <a:srgbClr val="123B6D"/>
            </a:solidFill>
            <a:prstDash val="solid"/>
          </a:ln>
        </p:spPr>
        <p:txBody>
          <a:bodyPr/>
          <a:lstStyle/>
          <a:p>
            <a:endParaRPr lang="en-US"/>
          </a:p>
        </p:txBody>
      </p:sp>
      <p:sp>
        <p:nvSpPr>
          <p:cNvPr id="15" name="Text 13"/>
          <p:cNvSpPr/>
          <p:nvPr/>
        </p:nvSpPr>
        <p:spPr>
          <a:xfrm>
            <a:off x="8558784" y="1645920"/>
            <a:ext cx="2990088" cy="256032"/>
          </a:xfrm>
          <a:prstGeom prst="rect">
            <a:avLst/>
          </a:prstGeom>
          <a:noFill/>
          <a:ln/>
        </p:spPr>
        <p:txBody>
          <a:bodyPr wrap="square" lIns="0" tIns="0" rIns="0" bIns="0" rtlCol="0" anchor="ctr"/>
          <a:lstStyle/>
          <a:p>
            <a:pPr marL="0" indent="0">
              <a:buNone/>
            </a:pPr>
            <a:r>
              <a:rPr lang="en-US" sz="2000" b="1" dirty="0">
                <a:solidFill>
                  <a:srgbClr val="071B3A"/>
                </a:solidFill>
              </a:rPr>
              <a:t>Station Teaching</a:t>
            </a:r>
            <a:endParaRPr lang="en-US" sz="2000" dirty="0"/>
          </a:p>
        </p:txBody>
      </p:sp>
      <p:sp>
        <p:nvSpPr>
          <p:cNvPr id="16" name="Text 14"/>
          <p:cNvSpPr/>
          <p:nvPr/>
        </p:nvSpPr>
        <p:spPr>
          <a:xfrm>
            <a:off x="8558784" y="2075688"/>
            <a:ext cx="2990088" cy="868680"/>
          </a:xfrm>
          <a:prstGeom prst="rect">
            <a:avLst/>
          </a:prstGeom>
          <a:noFill/>
          <a:ln/>
        </p:spPr>
        <p:txBody>
          <a:bodyPr wrap="square" lIns="254" tIns="254" rIns="254" bIns="254" rtlCol="0" anchor="ctr">
            <a:normAutofit/>
          </a:bodyPr>
          <a:lstStyle/>
          <a:p>
            <a:pPr marL="0" indent="0">
              <a:buNone/>
            </a:pPr>
            <a:r>
              <a:rPr lang="en-US" sz="1400" dirty="0">
                <a:solidFill>
                  <a:srgbClr val="1F2937"/>
                </a:solidFill>
              </a:rPr>
              <a:t>Rotate through distinct tasks.</a:t>
            </a:r>
          </a:p>
          <a:p>
            <a:endParaRPr lang="en-US" sz="1400" dirty="0">
              <a:solidFill>
                <a:srgbClr val="1F2937"/>
              </a:solidFill>
            </a:endParaRPr>
          </a:p>
          <a:p>
            <a:r>
              <a:rPr lang="en-US" sz="1400">
                <a:solidFill>
                  <a:srgbClr val="1F2937"/>
                </a:solidFill>
              </a:rPr>
              <a:t>Differentiate tasks or modalities</a:t>
            </a:r>
            <a:endParaRPr lang="en-US" sz="1400">
              <a:solidFill>
                <a:srgbClr val="000000"/>
              </a:solidFill>
            </a:endParaRPr>
          </a:p>
          <a:p>
            <a:endParaRPr lang="en-US" sz="1400" dirty="0">
              <a:solidFill>
                <a:srgbClr val="1F2937"/>
              </a:solidFill>
            </a:endParaRPr>
          </a:p>
        </p:txBody>
      </p:sp>
      <p:sp>
        <p:nvSpPr>
          <p:cNvPr id="21" name="Shape 19"/>
          <p:cNvSpPr/>
          <p:nvPr/>
        </p:nvSpPr>
        <p:spPr>
          <a:xfrm>
            <a:off x="4480560" y="3566160"/>
            <a:ext cx="3429000" cy="1691640"/>
          </a:xfrm>
          <a:prstGeom prst="roundRect">
            <a:avLst>
              <a:gd name="adj" fmla="val 4324"/>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22" name="Shape 20"/>
          <p:cNvSpPr/>
          <p:nvPr/>
        </p:nvSpPr>
        <p:spPr>
          <a:xfrm>
            <a:off x="4480560" y="3566160"/>
            <a:ext cx="73152" cy="1691640"/>
          </a:xfrm>
          <a:prstGeom prst="rect">
            <a:avLst/>
          </a:prstGeom>
          <a:solidFill>
            <a:srgbClr val="123B6D"/>
          </a:solidFill>
          <a:ln w="12700">
            <a:solidFill>
              <a:srgbClr val="123B6D"/>
            </a:solidFill>
            <a:prstDash val="solid"/>
          </a:ln>
        </p:spPr>
        <p:txBody>
          <a:bodyPr/>
          <a:lstStyle/>
          <a:p>
            <a:endParaRPr lang="en-US"/>
          </a:p>
        </p:txBody>
      </p:sp>
      <p:sp>
        <p:nvSpPr>
          <p:cNvPr id="23" name="Text 21"/>
          <p:cNvSpPr/>
          <p:nvPr/>
        </p:nvSpPr>
        <p:spPr>
          <a:xfrm>
            <a:off x="4718304" y="3794760"/>
            <a:ext cx="2990088" cy="256032"/>
          </a:xfrm>
          <a:prstGeom prst="rect">
            <a:avLst/>
          </a:prstGeom>
          <a:noFill/>
          <a:ln/>
        </p:spPr>
        <p:txBody>
          <a:bodyPr wrap="square" lIns="0" tIns="0" rIns="0" bIns="0" rtlCol="0" anchor="ctr"/>
          <a:lstStyle/>
          <a:p>
            <a:pPr marL="0" indent="0">
              <a:buNone/>
            </a:pPr>
            <a:r>
              <a:rPr lang="en-US" sz="2000" b="1" dirty="0">
                <a:solidFill>
                  <a:srgbClr val="071B3A"/>
                </a:solidFill>
              </a:rPr>
              <a:t>Alternative Teaching</a:t>
            </a:r>
            <a:endParaRPr lang="en-US" sz="2000" dirty="0"/>
          </a:p>
        </p:txBody>
      </p:sp>
      <p:sp>
        <p:nvSpPr>
          <p:cNvPr id="24" name="Text 22"/>
          <p:cNvSpPr/>
          <p:nvPr/>
        </p:nvSpPr>
        <p:spPr>
          <a:xfrm>
            <a:off x="4718304" y="4224528"/>
            <a:ext cx="2990088" cy="868680"/>
          </a:xfrm>
          <a:prstGeom prst="rect">
            <a:avLst/>
          </a:prstGeom>
          <a:noFill/>
          <a:ln/>
        </p:spPr>
        <p:txBody>
          <a:bodyPr wrap="square" lIns="254" tIns="254" rIns="254" bIns="254" rtlCol="0" anchor="ctr">
            <a:normAutofit/>
          </a:bodyPr>
          <a:lstStyle/>
          <a:p>
            <a:pPr marL="0" indent="0">
              <a:buNone/>
            </a:pPr>
            <a:r>
              <a:rPr lang="en-US" sz="1400" dirty="0">
                <a:solidFill>
                  <a:srgbClr val="1F2937"/>
                </a:solidFill>
              </a:rPr>
              <a:t>Target a smaller group.</a:t>
            </a:r>
          </a:p>
          <a:p>
            <a:endParaRPr lang="en-US" sz="1400" dirty="0">
              <a:solidFill>
                <a:srgbClr val="1F2937"/>
              </a:solidFill>
            </a:endParaRPr>
          </a:p>
          <a:p>
            <a:r>
              <a:rPr lang="en-US" sz="1400">
                <a:solidFill>
                  <a:srgbClr val="1F2937"/>
                </a:solidFill>
              </a:rPr>
              <a:t>Reteach or extend a concept</a:t>
            </a:r>
            <a:endParaRPr lang="en-US" sz="1400">
              <a:solidFill>
                <a:srgbClr val="000000"/>
              </a:solidFill>
            </a:endParaRPr>
          </a:p>
          <a:p>
            <a:endParaRPr lang="en-US" sz="1400" dirty="0">
              <a:solidFill>
                <a:srgbClr val="1F2937"/>
              </a:solidFill>
            </a:endParaRPr>
          </a:p>
        </p:txBody>
      </p:sp>
      <p:sp>
        <p:nvSpPr>
          <p:cNvPr id="25" name="Shape 23"/>
          <p:cNvSpPr/>
          <p:nvPr/>
        </p:nvSpPr>
        <p:spPr>
          <a:xfrm>
            <a:off x="8321040" y="3566160"/>
            <a:ext cx="3429000" cy="1691640"/>
          </a:xfrm>
          <a:prstGeom prst="roundRect">
            <a:avLst>
              <a:gd name="adj" fmla="val 4324"/>
            </a:avLst>
          </a:prstGeom>
          <a:solidFill>
            <a:srgbClr val="FFFFFF"/>
          </a:solidFill>
          <a:ln w="12700">
            <a:solidFill>
              <a:srgbClr val="E1E6ED"/>
            </a:solidFill>
            <a:prstDash val="solid"/>
          </a:ln>
          <a:effectLst>
            <a:outerShdw blurRad="15240" dist="10160" dir="2700000" algn="bl" rotWithShape="0">
              <a:srgbClr val="000000">
                <a:alpha val="10000"/>
              </a:srgbClr>
            </a:outerShdw>
          </a:effectLst>
        </p:spPr>
        <p:txBody>
          <a:bodyPr/>
          <a:lstStyle/>
          <a:p>
            <a:endParaRPr lang="en-US"/>
          </a:p>
        </p:txBody>
      </p:sp>
      <p:sp>
        <p:nvSpPr>
          <p:cNvPr id="26" name="Shape 24"/>
          <p:cNvSpPr/>
          <p:nvPr/>
        </p:nvSpPr>
        <p:spPr>
          <a:xfrm>
            <a:off x="8321040" y="3566160"/>
            <a:ext cx="73152" cy="1691640"/>
          </a:xfrm>
          <a:prstGeom prst="rect">
            <a:avLst/>
          </a:prstGeom>
          <a:solidFill>
            <a:srgbClr val="123B6D"/>
          </a:solidFill>
          <a:ln w="12700">
            <a:solidFill>
              <a:srgbClr val="123B6D"/>
            </a:solidFill>
            <a:prstDash val="solid"/>
          </a:ln>
        </p:spPr>
        <p:txBody>
          <a:bodyPr/>
          <a:lstStyle/>
          <a:p>
            <a:endParaRPr lang="en-US"/>
          </a:p>
        </p:txBody>
      </p:sp>
      <p:sp>
        <p:nvSpPr>
          <p:cNvPr id="27" name="Text 25"/>
          <p:cNvSpPr/>
          <p:nvPr/>
        </p:nvSpPr>
        <p:spPr>
          <a:xfrm>
            <a:off x="8558784" y="3794760"/>
            <a:ext cx="2990088" cy="256032"/>
          </a:xfrm>
          <a:prstGeom prst="rect">
            <a:avLst/>
          </a:prstGeom>
          <a:noFill/>
          <a:ln/>
        </p:spPr>
        <p:txBody>
          <a:bodyPr wrap="square" lIns="0" tIns="0" rIns="0" bIns="0" rtlCol="0" anchor="ctr"/>
          <a:lstStyle/>
          <a:p>
            <a:pPr marL="0" indent="0">
              <a:buNone/>
            </a:pPr>
            <a:r>
              <a:rPr lang="en-US" sz="2000" b="1" dirty="0">
                <a:solidFill>
                  <a:srgbClr val="071B3A"/>
                </a:solidFill>
              </a:rPr>
              <a:t>Team Teaching</a:t>
            </a:r>
            <a:endParaRPr lang="en-US" sz="2000" dirty="0"/>
          </a:p>
        </p:txBody>
      </p:sp>
      <p:sp>
        <p:nvSpPr>
          <p:cNvPr id="28" name="Text 26"/>
          <p:cNvSpPr/>
          <p:nvPr/>
        </p:nvSpPr>
        <p:spPr>
          <a:xfrm>
            <a:off x="8558784" y="4309195"/>
            <a:ext cx="2990088" cy="868680"/>
          </a:xfrm>
          <a:prstGeom prst="rect">
            <a:avLst/>
          </a:prstGeom>
          <a:noFill/>
          <a:ln/>
        </p:spPr>
        <p:txBody>
          <a:bodyPr wrap="square" lIns="254" tIns="254" rIns="254" bIns="254" rtlCol="0" anchor="ctr">
            <a:normAutofit/>
          </a:bodyPr>
          <a:lstStyle/>
          <a:p>
            <a:pPr marL="0" indent="0">
              <a:buNone/>
            </a:pPr>
            <a:r>
              <a:rPr lang="en-US" sz="1400" dirty="0">
                <a:solidFill>
                  <a:srgbClr val="1F2937"/>
                </a:solidFill>
              </a:rPr>
              <a:t>Share the instructional lead.</a:t>
            </a:r>
          </a:p>
          <a:p>
            <a:endParaRPr lang="en-US" sz="1400" dirty="0">
              <a:solidFill>
                <a:srgbClr val="1F2937"/>
              </a:solidFill>
            </a:endParaRPr>
          </a:p>
          <a:p>
            <a:r>
              <a:rPr lang="en-US" sz="1400">
                <a:solidFill>
                  <a:srgbClr val="1F2937"/>
                </a:solidFill>
              </a:rPr>
              <a:t>One presents content / one guides students into applying.</a:t>
            </a:r>
            <a:endParaRPr lang="en-US"/>
          </a:p>
          <a:p>
            <a:endParaRPr lang="en-US" sz="1400" dirty="0">
              <a:solidFill>
                <a:srgbClr val="1F2937"/>
              </a:solidFill>
            </a:endParaRPr>
          </a:p>
        </p:txBody>
      </p:sp>
      <p:sp>
        <p:nvSpPr>
          <p:cNvPr id="29" name="Slide Number Placeholder 0"/>
          <p:cNvSpPr>
            <a:spLocks noGrp="1"/>
          </p:cNvSpPr>
          <p:nvPr>
            <p:ph type="sldNum" sz="quarter" idx="4294967295"/>
          </p:nvPr>
        </p:nvSpPr>
        <p:spPr>
          <a:xfrm>
            <a:off x="11750040" y="6592824"/>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FFFFFF"/>
                </a:solidFill>
                <a:latin typeface="Aptos"/>
                <a:ea typeface="Aptos"/>
                <a:cs typeface="Aptos"/>
              </a:defRPr>
            </a:lvl1pPr>
          </a:lstStyle>
          <a:p>
            <a:pPr algn="l"/>
            <a:fld id="{F7021451-1387-4CA6-816F-3879F97B5CBC}" type="slidenum">
              <a:rPr lang="en-US" b="0"/>
              <a:t>46</a:t>
            </a:fld>
            <a:endParaRPr lang="en-US"/>
          </a:p>
        </p:txBody>
      </p:sp>
      <p:pic>
        <p:nvPicPr>
          <p:cNvPr id="30" name="Picture 29">
            <a:extLst>
              <a:ext uri="{FF2B5EF4-FFF2-40B4-BE49-F238E27FC236}">
                <a16:creationId xmlns:a16="http://schemas.microsoft.com/office/drawing/2014/main" id="{322289E0-FE71-EED5-F02F-4C7BCD6FCDE1}"/>
              </a:ext>
            </a:extLst>
          </p:cNvPr>
          <p:cNvPicPr>
            <a:picLocks noChangeAspect="1"/>
          </p:cNvPicPr>
          <p:nvPr/>
        </p:nvPicPr>
        <p:blipFill>
          <a:blip r:embed="rId3"/>
          <a:srcRect t="1865" b="1000"/>
          <a:stretch>
            <a:fillRect/>
          </a:stretch>
        </p:blipFill>
        <p:spPr>
          <a:xfrm>
            <a:off x="498593" y="1401704"/>
            <a:ext cx="3283185" cy="4788371"/>
          </a:xfrm>
          <a:prstGeom prst="rect">
            <a:avLst/>
          </a:prstGeom>
        </p:spPr>
      </p:pic>
    </p:spTree>
    <p:extLst>
      <p:ext uri="{BB962C8B-B14F-4D97-AF65-F5344CB8AC3E}">
        <p14:creationId xmlns:p14="http://schemas.microsoft.com/office/powerpoint/2010/main" val="2000800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2" name="Text 0"/>
          <p:cNvSpPr/>
          <p:nvPr/>
        </p:nvSpPr>
        <p:spPr>
          <a:xfrm>
            <a:off x="502920" y="365760"/>
            <a:ext cx="6217920" cy="164592"/>
          </a:xfrm>
          <a:prstGeom prst="rect">
            <a:avLst/>
          </a:prstGeom>
          <a:noFill/>
          <a:ln/>
        </p:spPr>
        <p:txBody>
          <a:bodyPr wrap="square" lIns="0" tIns="0" rIns="0" bIns="0" rtlCol="0" anchor="ctr"/>
          <a:lstStyle/>
          <a:p>
            <a:pPr marL="0" indent="0">
              <a:buNone/>
            </a:pPr>
            <a:r>
              <a:rPr lang="en-US" sz="950" b="1" kern="0" spc="150" dirty="0">
                <a:solidFill>
                  <a:srgbClr val="C9A227"/>
                </a:solidFill>
              </a:rPr>
              <a:t>A SHARED LINGUISTIC REPERTOIRE</a:t>
            </a:r>
            <a:endParaRPr lang="en-US" sz="950" dirty="0"/>
          </a:p>
        </p:txBody>
      </p:sp>
      <p:sp>
        <p:nvSpPr>
          <p:cNvPr id="3" name="Text 1"/>
          <p:cNvSpPr/>
          <p:nvPr/>
        </p:nvSpPr>
        <p:spPr>
          <a:xfrm>
            <a:off x="502920" y="676656"/>
            <a:ext cx="11109960" cy="438912"/>
          </a:xfrm>
          <a:prstGeom prst="rect">
            <a:avLst/>
          </a:prstGeom>
          <a:noFill/>
          <a:ln/>
        </p:spPr>
        <p:txBody>
          <a:bodyPr wrap="square" lIns="0" tIns="0" rIns="0" bIns="0" rtlCol="0" anchor="ctr"/>
          <a:lstStyle/>
          <a:p>
            <a:pPr marL="0" indent="0">
              <a:buNone/>
            </a:pPr>
            <a:r>
              <a:rPr lang="en-US" sz="2700" b="1" dirty="0">
                <a:solidFill>
                  <a:srgbClr val="071B3A"/>
                </a:solidFill>
              </a:rPr>
              <a:t>What Is Translanguaging?</a:t>
            </a:r>
            <a:endParaRPr lang="en-US" sz="2700" dirty="0"/>
          </a:p>
        </p:txBody>
      </p:sp>
      <p:sp>
        <p:nvSpPr>
          <p:cNvPr id="4" name="Shape 2"/>
          <p:cNvSpPr/>
          <p:nvPr/>
        </p:nvSpPr>
        <p:spPr>
          <a:xfrm>
            <a:off x="502920" y="1234440"/>
            <a:ext cx="11155680" cy="1"/>
          </a:xfrm>
          <a:prstGeom prst="line">
            <a:avLst/>
          </a:prstGeom>
          <a:noFill/>
          <a:ln w="12700">
            <a:solidFill>
              <a:srgbClr val="D7DEE8"/>
            </a:solidFill>
            <a:prstDash val="solid"/>
          </a:ln>
        </p:spPr>
        <p:txBody>
          <a:bodyPr/>
          <a:lstStyle/>
          <a:p>
            <a:endParaRPr lang="en-US"/>
          </a:p>
        </p:txBody>
      </p:sp>
      <p:pic>
        <p:nvPicPr>
          <p:cNvPr id="5" name="Image 0" descr="/mnt/data/d323742f8b.png"/>
          <p:cNvPicPr>
            <a:picLocks noChangeAspect="1"/>
          </p:cNvPicPr>
          <p:nvPr/>
        </p:nvPicPr>
        <p:blipFill>
          <a:blip r:embed="rId3"/>
          <a:srcRect l="15447" r="15447"/>
          <a:stretch/>
        </p:blipFill>
        <p:spPr>
          <a:xfrm>
            <a:off x="566928" y="1435608"/>
            <a:ext cx="4663440" cy="4498848"/>
          </a:xfrm>
          <a:prstGeom prst="rect">
            <a:avLst/>
          </a:prstGeom>
        </p:spPr>
      </p:pic>
      <p:sp>
        <p:nvSpPr>
          <p:cNvPr id="6" name="Shape 3"/>
          <p:cNvSpPr/>
          <p:nvPr/>
        </p:nvSpPr>
        <p:spPr>
          <a:xfrm>
            <a:off x="5440680" y="1435608"/>
            <a:ext cx="6172200" cy="1024128"/>
          </a:xfrm>
          <a:prstGeom prst="roundRect">
            <a:avLst>
              <a:gd name="adj" fmla="val 5357"/>
            </a:avLst>
          </a:prstGeom>
          <a:solidFill>
            <a:srgbClr val="FFFFFF"/>
          </a:solidFill>
          <a:ln w="12700">
            <a:solidFill>
              <a:srgbClr val="D7DEE8"/>
            </a:solidFill>
            <a:prstDash val="solid"/>
          </a:ln>
          <a:effectLst>
            <a:outerShdw blurRad="12700" dist="8890" dir="2700000" algn="bl" rotWithShape="0">
              <a:srgbClr val="000000">
                <a:alpha val="8000"/>
              </a:srgbClr>
            </a:outerShdw>
          </a:effectLst>
        </p:spPr>
        <p:txBody>
          <a:bodyPr/>
          <a:lstStyle/>
          <a:p>
            <a:endParaRPr lang="en-US"/>
          </a:p>
        </p:txBody>
      </p:sp>
      <p:sp>
        <p:nvSpPr>
          <p:cNvPr id="7" name="Text 4"/>
          <p:cNvSpPr/>
          <p:nvPr/>
        </p:nvSpPr>
        <p:spPr>
          <a:xfrm>
            <a:off x="5715000" y="1719072"/>
            <a:ext cx="5623560" cy="493776"/>
          </a:xfrm>
          <a:prstGeom prst="rect">
            <a:avLst/>
          </a:prstGeom>
          <a:noFill/>
          <a:ln/>
        </p:spPr>
        <p:txBody>
          <a:bodyPr wrap="square" lIns="0" tIns="0" rIns="0" bIns="0" rtlCol="0" anchor="ctr">
            <a:normAutofit fontScale="77500" lnSpcReduction="20000"/>
          </a:bodyPr>
          <a:lstStyle/>
          <a:p>
            <a:pPr marL="0" indent="0">
              <a:buNone/>
            </a:pPr>
            <a:r>
              <a:rPr lang="en-US" sz="1700" b="1" dirty="0">
                <a:solidFill>
                  <a:srgbClr val="071B3A"/>
                </a:solidFill>
              </a:rPr>
              <a:t>The intentional and structured use of both languages so students can make meaning, communicate, and learn using their full linguistic repertoire.</a:t>
            </a:r>
            <a:endParaRPr lang="en-US" sz="1700" dirty="0"/>
          </a:p>
        </p:txBody>
      </p:sp>
      <p:sp>
        <p:nvSpPr>
          <p:cNvPr id="8" name="Shape 5"/>
          <p:cNvSpPr/>
          <p:nvPr/>
        </p:nvSpPr>
        <p:spPr>
          <a:xfrm>
            <a:off x="5532120" y="2724912"/>
            <a:ext cx="2560320" cy="384048"/>
          </a:xfrm>
          <a:prstGeom prst="roundRect">
            <a:avLst>
              <a:gd name="adj" fmla="val 19048"/>
            </a:avLst>
          </a:prstGeom>
          <a:solidFill>
            <a:srgbClr val="2E7D32"/>
          </a:solidFill>
          <a:ln w="12700">
            <a:solidFill>
              <a:srgbClr val="2E7D32"/>
            </a:solidFill>
            <a:prstDash val="solid"/>
          </a:ln>
          <a:effectLst>
            <a:outerShdw blurRad="12700" dist="6350" dir="2700000" algn="bl" rotWithShape="0">
              <a:srgbClr val="000000">
                <a:alpha val="8000"/>
              </a:srgbClr>
            </a:outerShdw>
          </a:effectLst>
        </p:spPr>
        <p:txBody>
          <a:bodyPr/>
          <a:lstStyle/>
          <a:p>
            <a:endParaRPr lang="en-US"/>
          </a:p>
        </p:txBody>
      </p:sp>
      <p:sp>
        <p:nvSpPr>
          <p:cNvPr id="9" name="Text 6"/>
          <p:cNvSpPr/>
          <p:nvPr/>
        </p:nvSpPr>
        <p:spPr>
          <a:xfrm>
            <a:off x="5605272" y="2820924"/>
            <a:ext cx="2414016" cy="146304"/>
          </a:xfrm>
          <a:prstGeom prst="rect">
            <a:avLst/>
          </a:prstGeom>
          <a:noFill/>
          <a:ln/>
        </p:spPr>
        <p:txBody>
          <a:bodyPr wrap="square" lIns="0" tIns="0" rIns="0" bIns="0" rtlCol="0" anchor="ctr"/>
          <a:lstStyle/>
          <a:p>
            <a:pPr marL="0" indent="0" algn="ctr">
              <a:buNone/>
            </a:pPr>
            <a:r>
              <a:rPr lang="en-US" sz="1050" b="1" dirty="0">
                <a:solidFill>
                  <a:srgbClr val="FFFFFF"/>
                </a:solidFill>
              </a:rPr>
              <a:t>SPANISH AS AN ASSET</a:t>
            </a:r>
            <a:endParaRPr lang="en-US" sz="1050" dirty="0"/>
          </a:p>
        </p:txBody>
      </p:sp>
      <p:sp>
        <p:nvSpPr>
          <p:cNvPr id="10" name="Shape 7"/>
          <p:cNvSpPr/>
          <p:nvPr/>
        </p:nvSpPr>
        <p:spPr>
          <a:xfrm>
            <a:off x="8275320" y="2724912"/>
            <a:ext cx="2560320" cy="384048"/>
          </a:xfrm>
          <a:prstGeom prst="roundRect">
            <a:avLst>
              <a:gd name="adj" fmla="val 19048"/>
            </a:avLst>
          </a:prstGeom>
          <a:solidFill>
            <a:srgbClr val="1456A0"/>
          </a:solidFill>
          <a:ln w="12700">
            <a:solidFill>
              <a:srgbClr val="1456A0"/>
            </a:solidFill>
            <a:prstDash val="solid"/>
          </a:ln>
          <a:effectLst>
            <a:outerShdw blurRad="12700" dist="6350" dir="2700000" algn="bl" rotWithShape="0">
              <a:srgbClr val="000000">
                <a:alpha val="8000"/>
              </a:srgbClr>
            </a:outerShdw>
          </a:effectLst>
        </p:spPr>
        <p:txBody>
          <a:bodyPr/>
          <a:lstStyle/>
          <a:p>
            <a:endParaRPr lang="en-US"/>
          </a:p>
        </p:txBody>
      </p:sp>
      <p:sp>
        <p:nvSpPr>
          <p:cNvPr id="11" name="Text 8"/>
          <p:cNvSpPr/>
          <p:nvPr/>
        </p:nvSpPr>
        <p:spPr>
          <a:xfrm>
            <a:off x="8348472" y="2820924"/>
            <a:ext cx="2414016" cy="146304"/>
          </a:xfrm>
          <a:prstGeom prst="rect">
            <a:avLst/>
          </a:prstGeom>
          <a:noFill/>
          <a:ln/>
        </p:spPr>
        <p:txBody>
          <a:bodyPr wrap="square" lIns="0" tIns="0" rIns="0" bIns="0" rtlCol="0" anchor="ctr"/>
          <a:lstStyle/>
          <a:p>
            <a:pPr marL="0" indent="0" algn="ctr">
              <a:buNone/>
            </a:pPr>
            <a:r>
              <a:rPr lang="en-US" sz="1050" b="1" dirty="0">
                <a:solidFill>
                  <a:srgbClr val="FFFFFF"/>
                </a:solidFill>
              </a:rPr>
              <a:t>ENGLISH AS AN ASSET</a:t>
            </a:r>
            <a:endParaRPr lang="en-US" sz="1050" dirty="0"/>
          </a:p>
        </p:txBody>
      </p:sp>
      <p:sp>
        <p:nvSpPr>
          <p:cNvPr id="12" name="Shape 9"/>
          <p:cNvSpPr/>
          <p:nvPr/>
        </p:nvSpPr>
        <p:spPr>
          <a:xfrm>
            <a:off x="5559552" y="3337560"/>
            <a:ext cx="237744" cy="237744"/>
          </a:xfrm>
          <a:prstGeom prst="ellipse">
            <a:avLst/>
          </a:prstGeom>
          <a:solidFill>
            <a:srgbClr val="2E7D32"/>
          </a:solidFill>
          <a:ln w="12700">
            <a:solidFill>
              <a:srgbClr val="2E7D32"/>
            </a:solidFill>
            <a:prstDash val="solid"/>
          </a:ln>
        </p:spPr>
        <p:txBody>
          <a:bodyPr/>
          <a:lstStyle/>
          <a:p>
            <a:endParaRPr lang="en-US"/>
          </a:p>
        </p:txBody>
      </p:sp>
      <p:sp>
        <p:nvSpPr>
          <p:cNvPr id="13" name="Text 10"/>
          <p:cNvSpPr/>
          <p:nvPr/>
        </p:nvSpPr>
        <p:spPr>
          <a:xfrm>
            <a:off x="5943600" y="3310128"/>
            <a:ext cx="5394960" cy="256032"/>
          </a:xfrm>
          <a:prstGeom prst="rect">
            <a:avLst/>
          </a:prstGeom>
          <a:noFill/>
          <a:ln/>
        </p:spPr>
        <p:txBody>
          <a:bodyPr wrap="square" lIns="0" tIns="0" rIns="0" bIns="0" rtlCol="0" anchor="ctr"/>
          <a:lstStyle/>
          <a:p>
            <a:pPr marL="0" indent="0">
              <a:buNone/>
            </a:pPr>
            <a:r>
              <a:rPr lang="en-US" sz="1350" b="1" dirty="0">
                <a:solidFill>
                  <a:srgbClr val="253247"/>
                </a:solidFill>
              </a:rPr>
              <a:t>Students may process an idea in Spanish, then explain it in English.</a:t>
            </a:r>
            <a:endParaRPr lang="en-US" sz="1350" dirty="0"/>
          </a:p>
        </p:txBody>
      </p:sp>
      <p:sp>
        <p:nvSpPr>
          <p:cNvPr id="14" name="Text 11"/>
          <p:cNvSpPr/>
          <p:nvPr/>
        </p:nvSpPr>
        <p:spPr>
          <a:xfrm>
            <a:off x="5943600" y="3657600"/>
            <a:ext cx="5349240" cy="283464"/>
          </a:xfrm>
          <a:prstGeom prst="rect">
            <a:avLst/>
          </a:prstGeom>
          <a:noFill/>
          <a:ln/>
        </p:spPr>
        <p:txBody>
          <a:bodyPr wrap="square" lIns="0" tIns="0" rIns="0" bIns="0" rtlCol="0" anchor="ctr">
            <a:normAutofit/>
          </a:bodyPr>
          <a:lstStyle/>
          <a:p>
            <a:pPr marL="0" indent="0">
              <a:buNone/>
            </a:pPr>
            <a:r>
              <a:rPr lang="en-US" sz="1150" dirty="0">
                <a:solidFill>
                  <a:srgbClr val="5D6878"/>
                </a:solidFill>
              </a:rPr>
              <a:t>Green supports comprehension; blue develops academic production.</a:t>
            </a:r>
            <a:endParaRPr lang="en-US" sz="1150" dirty="0"/>
          </a:p>
        </p:txBody>
      </p:sp>
      <p:sp>
        <p:nvSpPr>
          <p:cNvPr id="15" name="Shape 12"/>
          <p:cNvSpPr/>
          <p:nvPr/>
        </p:nvSpPr>
        <p:spPr>
          <a:xfrm>
            <a:off x="5559552" y="4160520"/>
            <a:ext cx="237744" cy="237744"/>
          </a:xfrm>
          <a:prstGeom prst="ellipse">
            <a:avLst/>
          </a:prstGeom>
          <a:solidFill>
            <a:srgbClr val="C9A227"/>
          </a:solidFill>
          <a:ln w="12700">
            <a:solidFill>
              <a:srgbClr val="C9A227"/>
            </a:solidFill>
            <a:prstDash val="solid"/>
          </a:ln>
        </p:spPr>
        <p:txBody>
          <a:bodyPr/>
          <a:lstStyle/>
          <a:p>
            <a:endParaRPr lang="en-US"/>
          </a:p>
        </p:txBody>
      </p:sp>
      <p:sp>
        <p:nvSpPr>
          <p:cNvPr id="16" name="Text 13"/>
          <p:cNvSpPr/>
          <p:nvPr/>
        </p:nvSpPr>
        <p:spPr>
          <a:xfrm>
            <a:off x="5943600" y="4133088"/>
            <a:ext cx="5394960" cy="256032"/>
          </a:xfrm>
          <a:prstGeom prst="rect">
            <a:avLst/>
          </a:prstGeom>
          <a:noFill/>
          <a:ln/>
        </p:spPr>
        <p:txBody>
          <a:bodyPr wrap="square" lIns="0" tIns="0" rIns="0" bIns="0" rtlCol="0" anchor="ctr"/>
          <a:lstStyle/>
          <a:p>
            <a:pPr marL="0" indent="0">
              <a:buNone/>
            </a:pPr>
            <a:r>
              <a:rPr lang="en-US" sz="1350" b="1" dirty="0">
                <a:solidFill>
                  <a:srgbClr val="253247"/>
                </a:solidFill>
              </a:rPr>
              <a:t>Teachers plan when and why students use each language.</a:t>
            </a:r>
            <a:endParaRPr lang="en-US" sz="1350" dirty="0"/>
          </a:p>
        </p:txBody>
      </p:sp>
      <p:sp>
        <p:nvSpPr>
          <p:cNvPr id="17" name="Text 14"/>
          <p:cNvSpPr/>
          <p:nvPr/>
        </p:nvSpPr>
        <p:spPr>
          <a:xfrm>
            <a:off x="5943600" y="4480560"/>
            <a:ext cx="5349240" cy="283464"/>
          </a:xfrm>
          <a:prstGeom prst="rect">
            <a:avLst/>
          </a:prstGeom>
          <a:noFill/>
          <a:ln/>
        </p:spPr>
        <p:txBody>
          <a:bodyPr wrap="square" lIns="0" tIns="0" rIns="0" bIns="0" rtlCol="0" anchor="ctr">
            <a:normAutofit/>
          </a:bodyPr>
          <a:lstStyle/>
          <a:p>
            <a:pPr marL="0" indent="0">
              <a:buNone/>
            </a:pPr>
            <a:r>
              <a:rPr lang="en-US" sz="1150" dirty="0">
                <a:solidFill>
                  <a:srgbClr val="5D6878"/>
                </a:solidFill>
              </a:rPr>
              <a:t>The movement between languages is purposeful, not random.</a:t>
            </a:r>
            <a:endParaRPr lang="en-US" sz="1150" dirty="0"/>
          </a:p>
        </p:txBody>
      </p:sp>
      <p:sp>
        <p:nvSpPr>
          <p:cNvPr id="18" name="Shape 15"/>
          <p:cNvSpPr/>
          <p:nvPr/>
        </p:nvSpPr>
        <p:spPr>
          <a:xfrm>
            <a:off x="5559552" y="4983480"/>
            <a:ext cx="237744" cy="237744"/>
          </a:xfrm>
          <a:prstGeom prst="ellipse">
            <a:avLst/>
          </a:prstGeom>
          <a:solidFill>
            <a:srgbClr val="2E7D32"/>
          </a:solidFill>
          <a:ln w="12700">
            <a:solidFill>
              <a:srgbClr val="2E7D32"/>
            </a:solidFill>
            <a:prstDash val="solid"/>
          </a:ln>
        </p:spPr>
        <p:txBody>
          <a:bodyPr/>
          <a:lstStyle/>
          <a:p>
            <a:endParaRPr lang="en-US"/>
          </a:p>
        </p:txBody>
      </p:sp>
      <p:sp>
        <p:nvSpPr>
          <p:cNvPr id="19" name="Text 16"/>
          <p:cNvSpPr/>
          <p:nvPr/>
        </p:nvSpPr>
        <p:spPr>
          <a:xfrm>
            <a:off x="5943600" y="4956048"/>
            <a:ext cx="5394960" cy="256032"/>
          </a:xfrm>
          <a:prstGeom prst="rect">
            <a:avLst/>
          </a:prstGeom>
          <a:noFill/>
          <a:ln/>
        </p:spPr>
        <p:txBody>
          <a:bodyPr wrap="square" lIns="0" tIns="0" rIns="0" bIns="0" rtlCol="0" anchor="ctr"/>
          <a:lstStyle/>
          <a:p>
            <a:pPr marL="0" indent="0">
              <a:buNone/>
            </a:pPr>
            <a:r>
              <a:rPr lang="en-US" sz="1350" b="1" dirty="0">
                <a:solidFill>
                  <a:srgbClr val="253247"/>
                </a:solidFill>
              </a:rPr>
              <a:t>The goal remains rigorous content learning and bilingual development.</a:t>
            </a:r>
            <a:endParaRPr lang="en-US" sz="1350" dirty="0"/>
          </a:p>
        </p:txBody>
      </p:sp>
      <p:sp>
        <p:nvSpPr>
          <p:cNvPr id="20" name="Text 17"/>
          <p:cNvSpPr/>
          <p:nvPr/>
        </p:nvSpPr>
        <p:spPr>
          <a:xfrm>
            <a:off x="5943600" y="5303520"/>
            <a:ext cx="5349240" cy="283464"/>
          </a:xfrm>
          <a:prstGeom prst="rect">
            <a:avLst/>
          </a:prstGeom>
          <a:noFill/>
          <a:ln/>
        </p:spPr>
        <p:txBody>
          <a:bodyPr wrap="square" lIns="0" tIns="0" rIns="0" bIns="0" rtlCol="0" anchor="ctr">
            <a:normAutofit/>
          </a:bodyPr>
          <a:lstStyle/>
          <a:p>
            <a:pPr marL="0" indent="0">
              <a:buNone/>
            </a:pPr>
            <a:r>
              <a:rPr lang="en-US" sz="1150" dirty="0">
                <a:solidFill>
                  <a:srgbClr val="5D6878"/>
                </a:solidFill>
              </a:rPr>
              <a:t>Translanguaging does not mean translating every sentence.</a:t>
            </a:r>
            <a:endParaRPr lang="en-US" sz="1150" dirty="0"/>
          </a:p>
        </p:txBody>
      </p:sp>
      <p:sp>
        <p:nvSpPr>
          <p:cNvPr id="21" name="Shape 18"/>
          <p:cNvSpPr/>
          <p:nvPr/>
        </p:nvSpPr>
        <p:spPr>
          <a:xfrm>
            <a:off x="5559552" y="5742432"/>
            <a:ext cx="5806440" cy="438912"/>
          </a:xfrm>
          <a:prstGeom prst="roundRect">
            <a:avLst>
              <a:gd name="adj" fmla="val 10417"/>
            </a:avLst>
          </a:prstGeom>
          <a:solidFill>
            <a:srgbClr val="071B3A"/>
          </a:solidFill>
          <a:ln w="12700">
            <a:solidFill>
              <a:srgbClr val="071B3A"/>
            </a:solidFill>
            <a:prstDash val="solid"/>
          </a:ln>
        </p:spPr>
        <p:txBody>
          <a:bodyPr/>
          <a:lstStyle/>
          <a:p>
            <a:endParaRPr lang="en-US"/>
          </a:p>
        </p:txBody>
      </p:sp>
      <p:sp>
        <p:nvSpPr>
          <p:cNvPr id="22" name="Text 19"/>
          <p:cNvSpPr/>
          <p:nvPr/>
        </p:nvSpPr>
        <p:spPr>
          <a:xfrm>
            <a:off x="5806440" y="5888736"/>
            <a:ext cx="5303520" cy="146304"/>
          </a:xfrm>
          <a:prstGeom prst="rect">
            <a:avLst/>
          </a:prstGeom>
          <a:noFill/>
          <a:ln/>
        </p:spPr>
        <p:txBody>
          <a:bodyPr wrap="square" lIns="0" tIns="0" rIns="0" bIns="0" rtlCol="0" anchor="ctr"/>
          <a:lstStyle/>
          <a:p>
            <a:pPr marL="0" indent="0" algn="ctr">
              <a:buNone/>
            </a:pPr>
            <a:r>
              <a:rPr lang="en-US" sz="1250" b="1" dirty="0">
                <a:solidFill>
                  <a:srgbClr val="FFFFFF"/>
                </a:solidFill>
              </a:rPr>
              <a:t>TRANSLANGUAGING ≠ word-for-word translation</a:t>
            </a:r>
            <a:endParaRPr lang="en-US" sz="1250" dirty="0"/>
          </a:p>
        </p:txBody>
      </p:sp>
      <p:sp>
        <p:nvSpPr>
          <p:cNvPr id="25" name="Slide Number Placeholder 0"/>
          <p:cNvSpPr>
            <a:spLocks noGrp="1"/>
          </p:cNvSpPr>
          <p:nvPr>
            <p:ph type="sldNum" sz="quarter" idx="4294967295"/>
          </p:nvPr>
        </p:nvSpPr>
        <p:spPr>
          <a:xfrm>
            <a:off x="1179576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FFFFFF"/>
                </a:solidFill>
                <a:latin typeface="Aptos"/>
                <a:ea typeface="Aptos"/>
                <a:cs typeface="Aptos"/>
              </a:defRPr>
            </a:lvl1pPr>
          </a:lstStyle>
          <a:p>
            <a:pPr algn="l"/>
            <a:fld id="{F7021451-1387-4CA6-816F-3879F97B5CBC}" type="slidenum">
              <a:rPr lang="en-US" b="0"/>
              <a:t>47</a:t>
            </a:fld>
            <a:endParaRPr lang="en-US"/>
          </a:p>
        </p:txBody>
      </p:sp>
      <p:sp>
        <p:nvSpPr>
          <p:cNvPr id="900" name="Rule"/>
          <p:cNvSpPr/>
          <p:nvPr/>
        </p:nvSpPr>
        <p:spPr>
          <a:xfrm>
            <a:off x="502920" y="1261872"/>
            <a:ext cx="11155680" cy="12700"/>
          </a:xfrm>
          <a:prstGeom prst="rect">
            <a:avLst/>
          </a:prstGeom>
          <a:solidFill>
            <a:srgbClr val="D8DEE8"/>
          </a:solidFill>
          <a:ln>
            <a:noFill/>
          </a:ln>
        </p:spPr>
        <p:txBody>
          <a:bodyPr/>
          <a:lstStyle/>
          <a:p>
            <a:endParaRPr lang="es-PR"/>
          </a:p>
        </p:txBody>
      </p:sp>
    </p:spTree>
    <p:extLst>
      <p:ext uri="{BB962C8B-B14F-4D97-AF65-F5344CB8AC3E}">
        <p14:creationId xmlns:p14="http://schemas.microsoft.com/office/powerpoint/2010/main" val="2254566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365760"/>
            <a:ext cx="6217920" cy="164592"/>
          </a:xfrm>
          <a:prstGeom prst="rect">
            <a:avLst/>
          </a:prstGeom>
          <a:noFill/>
          <a:ln/>
        </p:spPr>
        <p:txBody>
          <a:bodyPr wrap="square" lIns="0" tIns="0" rIns="0" bIns="0" rtlCol="0" anchor="ctr"/>
          <a:lstStyle/>
          <a:p>
            <a:pPr marL="0" indent="0">
              <a:buNone/>
            </a:pPr>
            <a:r>
              <a:rPr lang="en-US" sz="950" b="1" kern="0" spc="150" dirty="0">
                <a:solidFill>
                  <a:srgbClr val="C9A227"/>
                </a:solidFill>
              </a:rPr>
              <a:t>PLAN THE BRIDGE BETWEEN CONTENT AND LANGUAGE</a:t>
            </a:r>
            <a:endParaRPr lang="en-US" sz="950" dirty="0"/>
          </a:p>
        </p:txBody>
      </p:sp>
      <p:sp>
        <p:nvSpPr>
          <p:cNvPr id="3" name="Text 1"/>
          <p:cNvSpPr/>
          <p:nvPr/>
        </p:nvSpPr>
        <p:spPr>
          <a:xfrm>
            <a:off x="502920" y="676656"/>
            <a:ext cx="11109960" cy="438912"/>
          </a:xfrm>
          <a:prstGeom prst="rect">
            <a:avLst/>
          </a:prstGeom>
          <a:noFill/>
          <a:ln/>
        </p:spPr>
        <p:txBody>
          <a:bodyPr wrap="square" lIns="0" tIns="0" rIns="0" bIns="0" rtlCol="0" anchor="ctr"/>
          <a:lstStyle/>
          <a:p>
            <a:pPr marL="0" indent="0">
              <a:buNone/>
            </a:pPr>
            <a:r>
              <a:rPr lang="en-US" sz="2700" b="1" dirty="0">
                <a:solidFill>
                  <a:srgbClr val="071B3A"/>
                </a:solidFill>
              </a:rPr>
              <a:t>Implementing Translanguaging in Team Teaching</a:t>
            </a:r>
            <a:endParaRPr lang="en-US" sz="2700" dirty="0"/>
          </a:p>
        </p:txBody>
      </p:sp>
      <p:sp>
        <p:nvSpPr>
          <p:cNvPr id="4" name="Shape 2"/>
          <p:cNvSpPr/>
          <p:nvPr/>
        </p:nvSpPr>
        <p:spPr>
          <a:xfrm>
            <a:off x="502920" y="1234440"/>
            <a:ext cx="11155680" cy="1"/>
          </a:xfrm>
          <a:prstGeom prst="line">
            <a:avLst/>
          </a:prstGeom>
          <a:noFill/>
          <a:ln w="12700">
            <a:solidFill>
              <a:srgbClr val="D7DEE8"/>
            </a:solidFill>
            <a:prstDash val="solid"/>
          </a:ln>
        </p:spPr>
        <p:txBody>
          <a:bodyPr/>
          <a:lstStyle/>
          <a:p>
            <a:endParaRPr lang="en-US"/>
          </a:p>
        </p:txBody>
      </p:sp>
      <p:sp>
        <p:nvSpPr>
          <p:cNvPr id="6" name="Shape 3"/>
          <p:cNvSpPr/>
          <p:nvPr/>
        </p:nvSpPr>
        <p:spPr>
          <a:xfrm>
            <a:off x="621792" y="1444752"/>
            <a:ext cx="6903720" cy="1161288"/>
          </a:xfrm>
          <a:prstGeom prst="roundRect">
            <a:avLst>
              <a:gd name="adj" fmla="val 4724"/>
            </a:avLst>
          </a:prstGeom>
          <a:solidFill>
            <a:srgbClr val="FFFFFF"/>
          </a:solidFill>
          <a:ln w="12700">
            <a:solidFill>
              <a:srgbClr val="D7DEE8"/>
            </a:solidFill>
            <a:prstDash val="solid"/>
          </a:ln>
          <a:effectLst>
            <a:outerShdw blurRad="12700" dist="7620" dir="2700000" algn="bl" rotWithShape="0">
              <a:srgbClr val="000000">
                <a:alpha val="7000"/>
              </a:srgbClr>
            </a:outerShdw>
          </a:effectLst>
        </p:spPr>
        <p:txBody>
          <a:bodyPr/>
          <a:lstStyle/>
          <a:p>
            <a:endParaRPr lang="en-US"/>
          </a:p>
        </p:txBody>
      </p:sp>
      <p:sp>
        <p:nvSpPr>
          <p:cNvPr id="7" name="Shape 4"/>
          <p:cNvSpPr/>
          <p:nvPr/>
        </p:nvSpPr>
        <p:spPr>
          <a:xfrm>
            <a:off x="804672" y="1719072"/>
            <a:ext cx="548640" cy="548640"/>
          </a:xfrm>
          <a:prstGeom prst="ellipse">
            <a:avLst/>
          </a:prstGeom>
          <a:solidFill>
            <a:srgbClr val="123B6D"/>
          </a:solidFill>
          <a:ln w="12700">
            <a:solidFill>
              <a:srgbClr val="123B6D"/>
            </a:solidFill>
            <a:prstDash val="solid"/>
          </a:ln>
        </p:spPr>
        <p:txBody>
          <a:bodyPr/>
          <a:lstStyle/>
          <a:p>
            <a:endParaRPr lang="en-US"/>
          </a:p>
        </p:txBody>
      </p:sp>
      <p:sp>
        <p:nvSpPr>
          <p:cNvPr id="8" name="Text 5"/>
          <p:cNvSpPr/>
          <p:nvPr/>
        </p:nvSpPr>
        <p:spPr>
          <a:xfrm>
            <a:off x="969264" y="1883664"/>
            <a:ext cx="219456" cy="146304"/>
          </a:xfrm>
          <a:prstGeom prst="rect">
            <a:avLst/>
          </a:prstGeom>
          <a:noFill/>
          <a:ln/>
        </p:spPr>
        <p:txBody>
          <a:bodyPr wrap="square" lIns="0" tIns="0" rIns="0" bIns="0" rtlCol="0" anchor="ctr"/>
          <a:lstStyle/>
          <a:p>
            <a:pPr marL="0" indent="0" algn="ctr">
              <a:buNone/>
            </a:pPr>
            <a:r>
              <a:rPr lang="en-US" sz="1200" b="1" dirty="0">
                <a:solidFill>
                  <a:srgbClr val="FFFFFF"/>
                </a:solidFill>
              </a:rPr>
              <a:t>1</a:t>
            </a:r>
            <a:endParaRPr lang="en-US" sz="1200" dirty="0"/>
          </a:p>
        </p:txBody>
      </p:sp>
      <p:sp>
        <p:nvSpPr>
          <p:cNvPr id="9" name="Text 6"/>
          <p:cNvSpPr/>
          <p:nvPr/>
        </p:nvSpPr>
        <p:spPr>
          <a:xfrm>
            <a:off x="1554480" y="1655064"/>
            <a:ext cx="1965960" cy="182880"/>
          </a:xfrm>
          <a:prstGeom prst="rect">
            <a:avLst/>
          </a:prstGeom>
          <a:noFill/>
          <a:ln/>
        </p:spPr>
        <p:txBody>
          <a:bodyPr wrap="square" lIns="0" tIns="0" rIns="0" bIns="0" rtlCol="0" anchor="ctr"/>
          <a:lstStyle/>
          <a:p>
            <a:pPr marL="0" indent="0">
              <a:buNone/>
            </a:pPr>
            <a:r>
              <a:rPr lang="en-US" sz="1600" b="1">
                <a:solidFill>
                  <a:srgbClr val="123B6D"/>
                </a:solidFill>
              </a:rPr>
              <a:t>BEFORE LEARNING</a:t>
            </a:r>
            <a:endParaRPr lang="en-US" sz="1600" dirty="0"/>
          </a:p>
        </p:txBody>
      </p:sp>
      <p:sp>
        <p:nvSpPr>
          <p:cNvPr id="10" name="Text 7"/>
          <p:cNvSpPr/>
          <p:nvPr/>
        </p:nvSpPr>
        <p:spPr>
          <a:xfrm>
            <a:off x="1554480" y="1965960"/>
            <a:ext cx="5623560" cy="420624"/>
          </a:xfrm>
          <a:prstGeom prst="rect">
            <a:avLst/>
          </a:prstGeom>
          <a:noFill/>
          <a:ln/>
        </p:spPr>
        <p:txBody>
          <a:bodyPr wrap="square" lIns="0" tIns="0" rIns="0" bIns="0" rtlCol="0" anchor="ctr">
            <a:normAutofit fontScale="85000" lnSpcReduction="10000"/>
          </a:bodyPr>
          <a:lstStyle/>
          <a:p>
            <a:pPr marL="0" indent="0">
              <a:buNone/>
            </a:pPr>
            <a:r>
              <a:rPr lang="en-US" sz="1600" dirty="0">
                <a:solidFill>
                  <a:srgbClr val="253247"/>
                </a:solidFill>
              </a:rPr>
              <a:t>Content teacher activates the concept in Spanish. English teacher previews cognates, key vocabulary, and the target language function.</a:t>
            </a:r>
            <a:endParaRPr lang="en-US" sz="1600" dirty="0"/>
          </a:p>
        </p:txBody>
      </p:sp>
      <p:sp>
        <p:nvSpPr>
          <p:cNvPr id="11" name="Shape 8"/>
          <p:cNvSpPr/>
          <p:nvPr/>
        </p:nvSpPr>
        <p:spPr>
          <a:xfrm>
            <a:off x="621792" y="2862072"/>
            <a:ext cx="6903720" cy="1161288"/>
          </a:xfrm>
          <a:prstGeom prst="roundRect">
            <a:avLst>
              <a:gd name="adj" fmla="val 4724"/>
            </a:avLst>
          </a:prstGeom>
          <a:solidFill>
            <a:srgbClr val="FFFFFF"/>
          </a:solidFill>
          <a:ln w="12700">
            <a:solidFill>
              <a:srgbClr val="D7DEE8"/>
            </a:solidFill>
            <a:prstDash val="solid"/>
          </a:ln>
          <a:effectLst>
            <a:outerShdw blurRad="12700" dist="7620" dir="2700000" algn="bl" rotWithShape="0">
              <a:srgbClr val="000000">
                <a:alpha val="7000"/>
              </a:srgbClr>
            </a:outerShdw>
          </a:effectLst>
        </p:spPr>
        <p:txBody>
          <a:bodyPr/>
          <a:lstStyle/>
          <a:p>
            <a:endParaRPr lang="en-US"/>
          </a:p>
        </p:txBody>
      </p:sp>
      <p:sp>
        <p:nvSpPr>
          <p:cNvPr id="12" name="Shape 9"/>
          <p:cNvSpPr/>
          <p:nvPr/>
        </p:nvSpPr>
        <p:spPr>
          <a:xfrm>
            <a:off x="804672" y="3136392"/>
            <a:ext cx="548640" cy="548640"/>
          </a:xfrm>
          <a:prstGeom prst="ellipse">
            <a:avLst/>
          </a:prstGeom>
          <a:solidFill>
            <a:srgbClr val="C9A227"/>
          </a:solidFill>
          <a:ln w="12700">
            <a:solidFill>
              <a:srgbClr val="C9A227"/>
            </a:solidFill>
            <a:prstDash val="solid"/>
          </a:ln>
        </p:spPr>
        <p:txBody>
          <a:bodyPr/>
          <a:lstStyle/>
          <a:p>
            <a:endParaRPr lang="en-US"/>
          </a:p>
        </p:txBody>
      </p:sp>
      <p:sp>
        <p:nvSpPr>
          <p:cNvPr id="13" name="Text 10"/>
          <p:cNvSpPr/>
          <p:nvPr/>
        </p:nvSpPr>
        <p:spPr>
          <a:xfrm>
            <a:off x="969264" y="3300984"/>
            <a:ext cx="219456" cy="146304"/>
          </a:xfrm>
          <a:prstGeom prst="rect">
            <a:avLst/>
          </a:prstGeom>
          <a:noFill/>
          <a:ln/>
        </p:spPr>
        <p:txBody>
          <a:bodyPr wrap="square" lIns="0" tIns="0" rIns="0" bIns="0" rtlCol="0" anchor="ctr"/>
          <a:lstStyle/>
          <a:p>
            <a:pPr marL="0" indent="0" algn="ctr">
              <a:buNone/>
            </a:pPr>
            <a:r>
              <a:rPr lang="en-US" sz="1200" b="1" dirty="0">
                <a:solidFill>
                  <a:srgbClr val="071B3A"/>
                </a:solidFill>
              </a:rPr>
              <a:t>2</a:t>
            </a:r>
            <a:endParaRPr lang="en-US" sz="1200" dirty="0"/>
          </a:p>
        </p:txBody>
      </p:sp>
      <p:sp>
        <p:nvSpPr>
          <p:cNvPr id="14" name="Text 11"/>
          <p:cNvSpPr/>
          <p:nvPr/>
        </p:nvSpPr>
        <p:spPr>
          <a:xfrm>
            <a:off x="1554480" y="3072384"/>
            <a:ext cx="1965960" cy="182880"/>
          </a:xfrm>
          <a:prstGeom prst="rect">
            <a:avLst/>
          </a:prstGeom>
          <a:noFill/>
          <a:ln/>
        </p:spPr>
        <p:txBody>
          <a:bodyPr wrap="square" lIns="0" tIns="0" rIns="0" bIns="0" rtlCol="0" anchor="ctr"/>
          <a:lstStyle/>
          <a:p>
            <a:pPr marL="0" indent="0">
              <a:buNone/>
            </a:pPr>
            <a:r>
              <a:rPr lang="en-US" sz="1600" b="1" dirty="0">
                <a:solidFill>
                  <a:srgbClr val="C9A227"/>
                </a:solidFill>
              </a:rPr>
              <a:t>DURING LEARNING</a:t>
            </a:r>
            <a:endParaRPr lang="en-US" sz="1600" dirty="0"/>
          </a:p>
        </p:txBody>
      </p:sp>
      <p:sp>
        <p:nvSpPr>
          <p:cNvPr id="15" name="Text 12"/>
          <p:cNvSpPr/>
          <p:nvPr/>
        </p:nvSpPr>
        <p:spPr>
          <a:xfrm>
            <a:off x="1554480" y="3383280"/>
            <a:ext cx="5623560" cy="420624"/>
          </a:xfrm>
          <a:prstGeom prst="rect">
            <a:avLst/>
          </a:prstGeom>
          <a:noFill/>
          <a:ln/>
        </p:spPr>
        <p:txBody>
          <a:bodyPr wrap="square" lIns="0" tIns="0" rIns="0" bIns="0" rtlCol="0" anchor="ctr">
            <a:normAutofit fontScale="85000" lnSpcReduction="10000"/>
          </a:bodyPr>
          <a:lstStyle/>
          <a:p>
            <a:pPr marL="0" indent="0">
              <a:buNone/>
            </a:pPr>
            <a:r>
              <a:rPr lang="en-US" sz="1600" dirty="0">
                <a:solidFill>
                  <a:srgbClr val="253247"/>
                </a:solidFill>
              </a:rPr>
              <a:t>Students may discuss, annotate, or organize ideas bilingually, then use English sentence frames to explain disciplinary reasoning.</a:t>
            </a:r>
            <a:endParaRPr lang="en-US" sz="1600" dirty="0"/>
          </a:p>
        </p:txBody>
      </p:sp>
      <p:sp>
        <p:nvSpPr>
          <p:cNvPr id="16" name="Shape 13"/>
          <p:cNvSpPr/>
          <p:nvPr/>
        </p:nvSpPr>
        <p:spPr>
          <a:xfrm>
            <a:off x="621792" y="4279392"/>
            <a:ext cx="6903720" cy="1161288"/>
          </a:xfrm>
          <a:prstGeom prst="roundRect">
            <a:avLst>
              <a:gd name="adj" fmla="val 4724"/>
            </a:avLst>
          </a:prstGeom>
          <a:solidFill>
            <a:srgbClr val="FFFFFF"/>
          </a:solidFill>
          <a:ln w="12700">
            <a:solidFill>
              <a:srgbClr val="D7DEE8"/>
            </a:solidFill>
            <a:prstDash val="solid"/>
          </a:ln>
          <a:effectLst>
            <a:outerShdw blurRad="12700" dist="7620" dir="2700000" algn="bl" rotWithShape="0">
              <a:srgbClr val="000000">
                <a:alpha val="7000"/>
              </a:srgbClr>
            </a:outerShdw>
          </a:effectLst>
        </p:spPr>
        <p:txBody>
          <a:bodyPr/>
          <a:lstStyle/>
          <a:p>
            <a:endParaRPr lang="en-US"/>
          </a:p>
        </p:txBody>
      </p:sp>
      <p:sp>
        <p:nvSpPr>
          <p:cNvPr id="17" name="Shape 14"/>
          <p:cNvSpPr/>
          <p:nvPr/>
        </p:nvSpPr>
        <p:spPr>
          <a:xfrm>
            <a:off x="804672" y="4553712"/>
            <a:ext cx="548640" cy="548640"/>
          </a:xfrm>
          <a:prstGeom prst="ellipse">
            <a:avLst/>
          </a:prstGeom>
          <a:solidFill>
            <a:srgbClr val="071B3A"/>
          </a:solidFill>
          <a:ln w="12700">
            <a:solidFill>
              <a:srgbClr val="071B3A"/>
            </a:solidFill>
            <a:prstDash val="solid"/>
          </a:ln>
        </p:spPr>
        <p:txBody>
          <a:bodyPr/>
          <a:lstStyle/>
          <a:p>
            <a:endParaRPr lang="en-US"/>
          </a:p>
        </p:txBody>
      </p:sp>
      <p:sp>
        <p:nvSpPr>
          <p:cNvPr id="18" name="Text 15"/>
          <p:cNvSpPr/>
          <p:nvPr/>
        </p:nvSpPr>
        <p:spPr>
          <a:xfrm>
            <a:off x="969264" y="4718304"/>
            <a:ext cx="219456" cy="146304"/>
          </a:xfrm>
          <a:prstGeom prst="rect">
            <a:avLst/>
          </a:prstGeom>
          <a:noFill/>
          <a:ln/>
        </p:spPr>
        <p:txBody>
          <a:bodyPr wrap="square" lIns="0" tIns="0" rIns="0" bIns="0" rtlCol="0" anchor="ctr"/>
          <a:lstStyle/>
          <a:p>
            <a:pPr marL="0" indent="0" algn="ctr">
              <a:buNone/>
            </a:pPr>
            <a:r>
              <a:rPr lang="en-US" sz="1200" b="1" dirty="0">
                <a:solidFill>
                  <a:srgbClr val="FFFFFF"/>
                </a:solidFill>
              </a:rPr>
              <a:t>3</a:t>
            </a:r>
            <a:endParaRPr lang="en-US" sz="1200" dirty="0"/>
          </a:p>
        </p:txBody>
      </p:sp>
      <p:sp>
        <p:nvSpPr>
          <p:cNvPr id="19" name="Text 16"/>
          <p:cNvSpPr/>
          <p:nvPr/>
        </p:nvSpPr>
        <p:spPr>
          <a:xfrm>
            <a:off x="1554480" y="4489704"/>
            <a:ext cx="1965960" cy="182880"/>
          </a:xfrm>
          <a:prstGeom prst="rect">
            <a:avLst/>
          </a:prstGeom>
          <a:noFill/>
          <a:ln/>
        </p:spPr>
        <p:txBody>
          <a:bodyPr wrap="square" lIns="0" tIns="0" rIns="0" bIns="0" rtlCol="0" anchor="ctr"/>
          <a:lstStyle/>
          <a:p>
            <a:pPr marL="0" indent="0">
              <a:buNone/>
            </a:pPr>
            <a:r>
              <a:rPr lang="en-US" sz="1600" b="1">
                <a:solidFill>
                  <a:srgbClr val="071B3A"/>
                </a:solidFill>
              </a:rPr>
              <a:t>AFTER LEARNING</a:t>
            </a:r>
            <a:endParaRPr lang="en-US" sz="1600" dirty="0"/>
          </a:p>
        </p:txBody>
      </p:sp>
      <p:sp>
        <p:nvSpPr>
          <p:cNvPr id="20" name="Text 17"/>
          <p:cNvSpPr/>
          <p:nvPr/>
        </p:nvSpPr>
        <p:spPr>
          <a:xfrm>
            <a:off x="1554480" y="4800600"/>
            <a:ext cx="5623560" cy="420624"/>
          </a:xfrm>
          <a:prstGeom prst="rect">
            <a:avLst/>
          </a:prstGeom>
          <a:noFill/>
          <a:ln/>
        </p:spPr>
        <p:txBody>
          <a:bodyPr wrap="square" lIns="0" tIns="0" rIns="0" bIns="0" rtlCol="0" anchor="ctr">
            <a:normAutofit fontScale="85000" lnSpcReduction="10000"/>
          </a:bodyPr>
          <a:lstStyle/>
          <a:p>
            <a:pPr marL="0" indent="0">
              <a:buNone/>
            </a:pPr>
            <a:r>
              <a:rPr lang="en-US" sz="1600" dirty="0">
                <a:solidFill>
                  <a:srgbClr val="253247"/>
                </a:solidFill>
              </a:rPr>
              <a:t>Students produce clear evidence of learning: an English explanation, a bilingual product, or an oral presentation using academic vocabulary.</a:t>
            </a:r>
            <a:endParaRPr lang="en-US" sz="1600" dirty="0"/>
          </a:p>
        </p:txBody>
      </p:sp>
      <p:sp>
        <p:nvSpPr>
          <p:cNvPr id="21" name="Shape 18"/>
          <p:cNvSpPr/>
          <p:nvPr/>
        </p:nvSpPr>
        <p:spPr>
          <a:xfrm>
            <a:off x="621792" y="5833872"/>
            <a:ext cx="6903720" cy="384048"/>
          </a:xfrm>
          <a:prstGeom prst="roundRect">
            <a:avLst>
              <a:gd name="adj" fmla="val 11905"/>
            </a:avLst>
          </a:prstGeom>
          <a:solidFill>
            <a:srgbClr val="071B3A"/>
          </a:solidFill>
          <a:ln w="12700">
            <a:solidFill>
              <a:srgbClr val="071B3A"/>
            </a:solidFill>
            <a:prstDash val="solid"/>
          </a:ln>
        </p:spPr>
        <p:txBody>
          <a:bodyPr/>
          <a:lstStyle/>
          <a:p>
            <a:endParaRPr lang="en-US"/>
          </a:p>
        </p:txBody>
      </p:sp>
      <p:sp>
        <p:nvSpPr>
          <p:cNvPr id="22" name="Text 19"/>
          <p:cNvSpPr/>
          <p:nvPr/>
        </p:nvSpPr>
        <p:spPr>
          <a:xfrm>
            <a:off x="822960" y="5952744"/>
            <a:ext cx="6492240" cy="137160"/>
          </a:xfrm>
          <a:prstGeom prst="rect">
            <a:avLst/>
          </a:prstGeom>
          <a:noFill/>
          <a:ln/>
        </p:spPr>
        <p:txBody>
          <a:bodyPr wrap="square" lIns="0" tIns="0" rIns="0" bIns="0" rtlCol="0" anchor="ctr"/>
          <a:lstStyle/>
          <a:p>
            <a:pPr marL="0" indent="0" algn="ctr">
              <a:buNone/>
            </a:pPr>
            <a:r>
              <a:rPr lang="en-US" sz="1070" b="1" dirty="0">
                <a:solidFill>
                  <a:srgbClr val="FFFFFF"/>
                </a:solidFill>
              </a:rPr>
              <a:t>CO-PLAN: content objective • language objective • language use • teacher roles • student output</a:t>
            </a:r>
            <a:endParaRPr lang="en-US" sz="1070" dirty="0"/>
          </a:p>
        </p:txBody>
      </p:sp>
      <p:sp>
        <p:nvSpPr>
          <p:cNvPr id="25" name="Slide Number Placeholder 0"/>
          <p:cNvSpPr>
            <a:spLocks noGrp="1"/>
          </p:cNvSpPr>
          <p:nvPr>
            <p:ph type="sldNum" sz="quarter" idx="4294967295"/>
          </p:nvPr>
        </p:nvSpPr>
        <p:spPr>
          <a:xfrm>
            <a:off x="1179576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FFFFFF"/>
                </a:solidFill>
                <a:latin typeface="Aptos"/>
                <a:ea typeface="Aptos"/>
                <a:cs typeface="Aptos"/>
              </a:defRPr>
            </a:lvl1pPr>
          </a:lstStyle>
          <a:p>
            <a:pPr algn="l"/>
            <a:fld id="{F7021451-1387-4CA6-816F-3879F97B5CBC}" type="slidenum">
              <a:rPr lang="en-US" b="0"/>
              <a:t>48</a:t>
            </a:fld>
            <a:endParaRPr lang="en-US"/>
          </a:p>
        </p:txBody>
      </p:sp>
      <p:pic>
        <p:nvPicPr>
          <p:cNvPr id="23" name="Picture 22" descr="MATH COGNATES Poster FREEBIE!!">
            <a:extLst>
              <a:ext uri="{FF2B5EF4-FFF2-40B4-BE49-F238E27FC236}">
                <a16:creationId xmlns:a16="http://schemas.microsoft.com/office/drawing/2014/main" id="{07298445-C986-85F6-743F-5F7BFBBB4D84}"/>
              </a:ext>
            </a:extLst>
          </p:cNvPr>
          <p:cNvPicPr>
            <a:picLocks noChangeAspect="1"/>
          </p:cNvPicPr>
          <p:nvPr/>
        </p:nvPicPr>
        <p:blipFill>
          <a:blip r:embed="rId3"/>
          <a:stretch>
            <a:fillRect/>
          </a:stretch>
        </p:blipFill>
        <p:spPr>
          <a:xfrm>
            <a:off x="8114889" y="1448739"/>
            <a:ext cx="3469331" cy="46378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00" name="Rule"/>
          <p:cNvSpPr/>
          <p:nvPr/>
        </p:nvSpPr>
        <p:spPr>
          <a:xfrm>
            <a:off x="502920" y="1261872"/>
            <a:ext cx="11155680" cy="12700"/>
          </a:xfrm>
          <a:prstGeom prst="rect">
            <a:avLst/>
          </a:prstGeom>
          <a:solidFill>
            <a:srgbClr val="D8DEE8"/>
          </a:solidFill>
          <a:ln>
            <a:noFill/>
          </a:ln>
        </p:spPr>
        <p:txBody>
          <a:bodyPr/>
          <a:lstStyle/>
          <a:p>
            <a:endParaRPr lang="es-PR"/>
          </a:p>
        </p:txBody>
      </p:sp>
    </p:spTree>
    <p:extLst>
      <p:ext uri="{BB962C8B-B14F-4D97-AF65-F5344CB8AC3E}">
        <p14:creationId xmlns:p14="http://schemas.microsoft.com/office/powerpoint/2010/main" val="1203138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y Use Practice Questions? - Weingarten Center">
            <a:extLst>
              <a:ext uri="{FF2B5EF4-FFF2-40B4-BE49-F238E27FC236}">
                <a16:creationId xmlns:a16="http://schemas.microsoft.com/office/drawing/2014/main" id="{2269A5CB-1CAC-797A-64D7-CAF2D4430D48}"/>
              </a:ext>
            </a:extLst>
          </p:cNvPr>
          <p:cNvPicPr>
            <a:picLocks noChangeAspect="1"/>
          </p:cNvPicPr>
          <p:nvPr/>
        </p:nvPicPr>
        <p:blipFill>
          <a:blip r:embed="rId2"/>
          <a:stretch>
            <a:fillRect/>
          </a:stretch>
        </p:blipFill>
        <p:spPr>
          <a:xfrm>
            <a:off x="3271520" y="1071575"/>
            <a:ext cx="5659119" cy="4410049"/>
          </a:xfrm>
          <a:prstGeom prst="rect">
            <a:avLst/>
          </a:prstGeom>
          <a:ln>
            <a:noFill/>
          </a:ln>
          <a:effectLst>
            <a:softEdge rad="112500"/>
          </a:effectLst>
        </p:spPr>
      </p:pic>
    </p:spTree>
    <p:extLst>
      <p:ext uri="{BB962C8B-B14F-4D97-AF65-F5344CB8AC3E}">
        <p14:creationId xmlns:p14="http://schemas.microsoft.com/office/powerpoint/2010/main" val="2851538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DE07B6-07E7-8465-E91D-54C9B349EF60}"/>
              </a:ext>
            </a:extLst>
          </p:cNvPr>
          <p:cNvPicPr>
            <a:picLocks noChangeAspect="1"/>
          </p:cNvPicPr>
          <p:nvPr/>
        </p:nvPicPr>
        <p:blipFill>
          <a:blip r:embed="rId2"/>
          <a:stretch>
            <a:fillRect/>
          </a:stretch>
        </p:blipFill>
        <p:spPr>
          <a:xfrm>
            <a:off x="3876040" y="1127760"/>
            <a:ext cx="4612640" cy="4612640"/>
          </a:xfrm>
          <a:prstGeom prst="rect">
            <a:avLst/>
          </a:prstGeom>
        </p:spPr>
      </p:pic>
    </p:spTree>
    <p:extLst>
      <p:ext uri="{BB962C8B-B14F-4D97-AF65-F5344CB8AC3E}">
        <p14:creationId xmlns:p14="http://schemas.microsoft.com/office/powerpoint/2010/main" val="1112068279"/>
      </p:ext>
    </p:extLst>
  </p:cSld>
  <p:clrMapOvr>
    <a:masterClrMapping/>
  </p:clrMapOvr>
</p:sld>
</file>

<file path=ppt/theme/theme1.xml><?xml version="1.0" encoding="utf-8"?>
<a:theme xmlns:a="http://schemas.openxmlformats.org/drawingml/2006/main" name="Axis">
  <a:themeElements>
    <a:clrScheme name="Axis">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Axis">
      <a:majorFont>
        <a:latin typeface="Neue Haas Grotesk Text Pro"/>
        <a:ea typeface=""/>
        <a:cs typeface=""/>
      </a:majorFont>
      <a:minorFont>
        <a:latin typeface="Neue Haas Grotesk Text Pro"/>
        <a:ea typeface=""/>
        <a:cs typeface=""/>
      </a:minorFont>
    </a:fontScheme>
    <a:fmtScheme name="Ax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626E1DE4-363E-4A1A-A3CD-C79E498A714F}" vid="{3530EF86-100D-4C27-9316-4189EFA98A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1669</TotalTime>
  <Words>7951</Words>
  <Application>Microsoft Macintosh PowerPoint</Application>
  <PresentationFormat>Widescreen</PresentationFormat>
  <Paragraphs>789</Paragraphs>
  <Slides>50</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Aptos</vt:lpstr>
      <vt:lpstr>Arial</vt:lpstr>
      <vt:lpstr>Calibri</vt:lpstr>
      <vt:lpstr>Helvetica Neue</vt:lpstr>
      <vt:lpstr>Neue Haas Grotesk Text Pro</vt:lpstr>
      <vt:lpstr>Axis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BILINGUAL PROGRAM SCHOOL COORDINATOR’S MEETING</dc:title>
  <dc:creator>Jeannine Ortiz Morales</dc:creator>
  <cp:lastModifiedBy>Jesús J. Bonilla López</cp:lastModifiedBy>
  <cp:revision>78</cp:revision>
  <dcterms:created xsi:type="dcterms:W3CDTF">2026-05-06T14:49:07Z</dcterms:created>
  <dcterms:modified xsi:type="dcterms:W3CDTF">2026-09-26T14:45:36Z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2026-04-10T00:00:00Z</vt:filetime>
  </property>
  <property fmtid="{D5CDD505-2E9C-101B-9397-08002B2CF9AE}" pid="3" name="LastSaved">
    <vt:filetime>2026-05-06T00:00:00Z</vt:filetime>
  </property>
  <property fmtid="{D5CDD505-2E9C-101B-9397-08002B2CF9AE}" pid="4" name="Producer">
    <vt:lpwstr>3-Heights(TM) PDF Security Shell 4.8.25.2 (http://www.pdf-tools.com)</vt:lpwstr>
  </property>
</Properties>
</file>